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90" r:id="rId2"/>
    <p:sldId id="291" r:id="rId3"/>
    <p:sldId id="258" r:id="rId4"/>
    <p:sldId id="295" r:id="rId5"/>
    <p:sldId id="259" r:id="rId6"/>
    <p:sldId id="298" r:id="rId7"/>
    <p:sldId id="292" r:id="rId8"/>
    <p:sldId id="297" r:id="rId9"/>
    <p:sldId id="262" r:id="rId10"/>
    <p:sldId id="264" r:id="rId11"/>
    <p:sldId id="265" r:id="rId12"/>
    <p:sldId id="263" r:id="rId13"/>
    <p:sldId id="283" r:id="rId14"/>
    <p:sldId id="266" r:id="rId15"/>
    <p:sldId id="267" r:id="rId16"/>
    <p:sldId id="270" r:id="rId17"/>
    <p:sldId id="271" r:id="rId18"/>
    <p:sldId id="299" r:id="rId19"/>
    <p:sldId id="272" r:id="rId20"/>
    <p:sldId id="260" r:id="rId21"/>
    <p:sldId id="274" r:id="rId22"/>
    <p:sldId id="275" r:id="rId23"/>
    <p:sldId id="277" r:id="rId24"/>
    <p:sldId id="276" r:id="rId25"/>
    <p:sldId id="278" r:id="rId26"/>
    <p:sldId id="279" r:id="rId27"/>
    <p:sldId id="281" r:id="rId28"/>
    <p:sldId id="282" r:id="rId29"/>
    <p:sldId id="285" r:id="rId30"/>
    <p:sldId id="286" r:id="rId31"/>
    <p:sldId id="287" r:id="rId32"/>
    <p:sldId id="288" r:id="rId33"/>
    <p:sldId id="301" r:id="rId34"/>
    <p:sldId id="300" r:id="rId35"/>
    <p:sldId id="296" r:id="rId36"/>
    <p:sldId id="293" r:id="rId37"/>
  </p:sldIdLst>
  <p:sldSz cx="9144000" cy="6858000" type="screen4x3"/>
  <p:notesSz cx="6858000" cy="89947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4660"/>
  </p:normalViewPr>
  <p:slideViewPr>
    <p:cSldViewPr>
      <p:cViewPr varScale="1">
        <p:scale>
          <a:sx n="70" d="100"/>
          <a:sy n="70" d="100"/>
        </p:scale>
        <p:origin x="13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DA0AD3-AE32-4876-9D9D-CBEEAF79F37A}" type="doc">
      <dgm:prSet loTypeId="urn:microsoft.com/office/officeart/2005/8/layout/StepDown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399D1E-1476-44D4-8D5E-01D01644F850}">
      <dgm:prSet phldrT="[Text]"/>
      <dgm:spPr/>
      <dgm:t>
        <a:bodyPr/>
        <a:lstStyle/>
        <a:p>
          <a:r>
            <a:rPr lang="en-US" b="1" cap="none" spc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Standards</a:t>
          </a:r>
          <a:endParaRPr lang="en-US" dirty="0">
            <a:ln/>
          </a:endParaRPr>
        </a:p>
      </dgm:t>
    </dgm:pt>
    <dgm:pt modelId="{26992595-83EB-4FC3-9EBA-63129EA124D9}" type="parTrans" cxnId="{8DF72DEE-60C0-423F-ABD1-8F7C080DB9D4}">
      <dgm:prSet/>
      <dgm:spPr/>
      <dgm:t>
        <a:bodyPr/>
        <a:lstStyle/>
        <a:p>
          <a:endParaRPr lang="en-US">
            <a:ln>
              <a:solidFill>
                <a:schemeClr val="tx2">
                  <a:lumMod val="95000"/>
                  <a:lumOff val="5000"/>
                </a:schemeClr>
              </a:solidFill>
            </a:ln>
          </a:endParaRPr>
        </a:p>
      </dgm:t>
    </dgm:pt>
    <dgm:pt modelId="{B188787D-BDD7-4549-9978-3F2A8277D660}" type="sibTrans" cxnId="{8DF72DEE-60C0-423F-ABD1-8F7C080DB9D4}">
      <dgm:prSet/>
      <dgm:spPr/>
      <dgm:t>
        <a:bodyPr/>
        <a:lstStyle/>
        <a:p>
          <a:endParaRPr lang="en-US">
            <a:ln>
              <a:solidFill>
                <a:schemeClr val="tx2">
                  <a:lumMod val="95000"/>
                  <a:lumOff val="5000"/>
                </a:schemeClr>
              </a:solidFill>
            </a:ln>
          </a:endParaRPr>
        </a:p>
      </dgm:t>
    </dgm:pt>
    <dgm:pt modelId="{9338296F-F0E4-4F86-987D-5FC1B9DC7969}">
      <dgm:prSet phldrT="[Text]"/>
      <dgm:spPr/>
      <dgm:t>
        <a:bodyPr/>
        <a:lstStyle/>
        <a:p>
          <a:r>
            <a:rPr lang="en-US" b="1" cap="none" spc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Assessment</a:t>
          </a:r>
          <a:endParaRPr lang="en-US" dirty="0">
            <a:ln/>
          </a:endParaRPr>
        </a:p>
      </dgm:t>
    </dgm:pt>
    <dgm:pt modelId="{F7404510-5236-4DA2-828A-D027838B1906}" type="parTrans" cxnId="{A51AED54-6DB1-44B3-8CBF-2E215E588B6E}">
      <dgm:prSet/>
      <dgm:spPr/>
      <dgm:t>
        <a:bodyPr/>
        <a:lstStyle/>
        <a:p>
          <a:endParaRPr lang="en-US">
            <a:ln>
              <a:solidFill>
                <a:schemeClr val="tx2">
                  <a:lumMod val="95000"/>
                  <a:lumOff val="5000"/>
                </a:schemeClr>
              </a:solidFill>
            </a:ln>
          </a:endParaRPr>
        </a:p>
      </dgm:t>
    </dgm:pt>
    <dgm:pt modelId="{AE84C2CB-4DEA-41DC-8F97-510B7E050048}" type="sibTrans" cxnId="{A51AED54-6DB1-44B3-8CBF-2E215E588B6E}">
      <dgm:prSet/>
      <dgm:spPr/>
      <dgm:t>
        <a:bodyPr/>
        <a:lstStyle/>
        <a:p>
          <a:endParaRPr lang="en-US">
            <a:ln>
              <a:solidFill>
                <a:schemeClr val="tx2">
                  <a:lumMod val="95000"/>
                  <a:lumOff val="5000"/>
                </a:schemeClr>
              </a:solidFill>
            </a:ln>
          </a:endParaRPr>
        </a:p>
      </dgm:t>
    </dgm:pt>
    <dgm:pt modelId="{53ECD947-5B08-40B6-A460-51A6234F474E}">
      <dgm:prSet/>
      <dgm:spPr/>
      <dgm:t>
        <a:bodyPr/>
        <a:lstStyle/>
        <a:p>
          <a:r>
            <a:rPr lang="en-US" b="1" cap="none" spc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Targets</a:t>
          </a:r>
          <a:endParaRPr lang="en-US" dirty="0">
            <a:ln/>
          </a:endParaRPr>
        </a:p>
      </dgm:t>
    </dgm:pt>
    <dgm:pt modelId="{25E46A7A-45B3-45F0-87CD-A19D79C1F760}" type="parTrans" cxnId="{3ECD9619-14B1-4D16-BF35-E360F68D31EF}">
      <dgm:prSet/>
      <dgm:spPr/>
      <dgm:t>
        <a:bodyPr/>
        <a:lstStyle/>
        <a:p>
          <a:endParaRPr lang="en-US">
            <a:ln>
              <a:solidFill>
                <a:schemeClr val="tx2">
                  <a:lumMod val="95000"/>
                  <a:lumOff val="5000"/>
                </a:schemeClr>
              </a:solidFill>
            </a:ln>
          </a:endParaRPr>
        </a:p>
      </dgm:t>
    </dgm:pt>
    <dgm:pt modelId="{3B36E933-DC93-4301-92C0-F26BE53B9625}" type="sibTrans" cxnId="{3ECD9619-14B1-4D16-BF35-E360F68D31EF}">
      <dgm:prSet/>
      <dgm:spPr/>
      <dgm:t>
        <a:bodyPr/>
        <a:lstStyle/>
        <a:p>
          <a:endParaRPr lang="en-US">
            <a:ln>
              <a:solidFill>
                <a:schemeClr val="tx2">
                  <a:lumMod val="95000"/>
                  <a:lumOff val="5000"/>
                </a:schemeClr>
              </a:solidFill>
            </a:ln>
          </a:endParaRPr>
        </a:p>
      </dgm:t>
    </dgm:pt>
    <dgm:pt modelId="{6A07D0E7-FE95-4CC4-8E40-ED2F57D89DDB}">
      <dgm:prSet phldrT="[Text]"/>
      <dgm:spPr/>
      <dgm:t>
        <a:bodyPr/>
        <a:lstStyle/>
        <a:p>
          <a:r>
            <a:rPr lang="en-US" b="1" cap="none" spc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Activities</a:t>
          </a:r>
          <a:endParaRPr lang="en-US" dirty="0">
            <a:ln/>
          </a:endParaRPr>
        </a:p>
      </dgm:t>
    </dgm:pt>
    <dgm:pt modelId="{1B17251D-FC3E-443A-A0F4-AD2801BCEDE7}" type="sibTrans" cxnId="{4EF726A0-5613-4123-9CB0-8E9C1B39DBC7}">
      <dgm:prSet/>
      <dgm:spPr/>
      <dgm:t>
        <a:bodyPr/>
        <a:lstStyle/>
        <a:p>
          <a:endParaRPr lang="en-US">
            <a:ln>
              <a:solidFill>
                <a:schemeClr val="tx2">
                  <a:lumMod val="95000"/>
                  <a:lumOff val="5000"/>
                </a:schemeClr>
              </a:solidFill>
            </a:ln>
          </a:endParaRPr>
        </a:p>
      </dgm:t>
    </dgm:pt>
    <dgm:pt modelId="{18E5352E-88BC-4D87-BE81-38EEEE35F80D}" type="parTrans" cxnId="{4EF726A0-5613-4123-9CB0-8E9C1B39DBC7}">
      <dgm:prSet/>
      <dgm:spPr/>
      <dgm:t>
        <a:bodyPr/>
        <a:lstStyle/>
        <a:p>
          <a:endParaRPr lang="en-US">
            <a:ln>
              <a:solidFill>
                <a:schemeClr val="tx2">
                  <a:lumMod val="95000"/>
                  <a:lumOff val="5000"/>
                </a:schemeClr>
              </a:solidFill>
            </a:ln>
          </a:endParaRPr>
        </a:p>
      </dgm:t>
    </dgm:pt>
    <dgm:pt modelId="{7F5D7DDE-95DC-4F76-BB4A-8FE8000220D3}" type="pres">
      <dgm:prSet presAssocID="{A8DA0AD3-AE32-4876-9D9D-CBEEAF79F37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9D73C29-742F-4CE5-9093-5A46E822932D}" type="pres">
      <dgm:prSet presAssocID="{34399D1E-1476-44D4-8D5E-01D01644F850}" presName="composite" presStyleCnt="0"/>
      <dgm:spPr/>
    </dgm:pt>
    <dgm:pt modelId="{3C0F9F8D-2C0B-40E8-B9DC-600339665445}" type="pres">
      <dgm:prSet presAssocID="{34399D1E-1476-44D4-8D5E-01D01644F850}" presName="bentUpArrow1" presStyleLbl="alignImgPlace1" presStyleIdx="0" presStyleCnt="3" custLinFactNeighborX="-1134" custLinFactNeighborY="2219"/>
      <dgm:spPr/>
    </dgm:pt>
    <dgm:pt modelId="{CD838609-242B-43B2-BF1B-A82F375A780F}" type="pres">
      <dgm:prSet presAssocID="{34399D1E-1476-44D4-8D5E-01D01644F850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D6182-1CD2-4010-BC8D-55FD36928202}" type="pres">
      <dgm:prSet presAssocID="{34399D1E-1476-44D4-8D5E-01D01644F850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0E5FE-E9F5-4F96-92FE-020A0B71F619}" type="pres">
      <dgm:prSet presAssocID="{B188787D-BDD7-4549-9978-3F2A8277D660}" presName="sibTrans" presStyleCnt="0"/>
      <dgm:spPr/>
    </dgm:pt>
    <dgm:pt modelId="{0DDBA7AC-17DB-4327-BE8A-56B1820DFDC3}" type="pres">
      <dgm:prSet presAssocID="{53ECD947-5B08-40B6-A460-51A6234F474E}" presName="composite" presStyleCnt="0"/>
      <dgm:spPr/>
    </dgm:pt>
    <dgm:pt modelId="{5261AA19-A60C-457D-A73E-FE159E3DCA7A}" type="pres">
      <dgm:prSet presAssocID="{53ECD947-5B08-40B6-A460-51A6234F474E}" presName="bentUpArrow1" presStyleLbl="alignImgPlace1" presStyleIdx="1" presStyleCnt="3"/>
      <dgm:spPr/>
    </dgm:pt>
    <dgm:pt modelId="{D38F9461-99DE-4DCA-93D8-F152B608C266}" type="pres">
      <dgm:prSet presAssocID="{53ECD947-5B08-40B6-A460-51A6234F474E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B6434-36A6-4535-B9B4-97C68E121D81}" type="pres">
      <dgm:prSet presAssocID="{53ECD947-5B08-40B6-A460-51A6234F474E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5D265D3-16DD-4BA7-BDE3-0EAE84EA0777}" type="pres">
      <dgm:prSet presAssocID="{3B36E933-DC93-4301-92C0-F26BE53B9625}" presName="sibTrans" presStyleCnt="0"/>
      <dgm:spPr/>
    </dgm:pt>
    <dgm:pt modelId="{50785CFE-8F9B-48C4-88D6-2C52419F485D}" type="pres">
      <dgm:prSet presAssocID="{9338296F-F0E4-4F86-987D-5FC1B9DC7969}" presName="composite" presStyleCnt="0"/>
      <dgm:spPr/>
    </dgm:pt>
    <dgm:pt modelId="{D9B51A10-0803-4B36-A39B-E48380D3B478}" type="pres">
      <dgm:prSet presAssocID="{9338296F-F0E4-4F86-987D-5FC1B9DC7969}" presName="bentUpArrow1" presStyleLbl="alignImgPlace1" presStyleIdx="2" presStyleCnt="3"/>
      <dgm:spPr>
        <a:solidFill>
          <a:schemeClr val="accent2">
            <a:lumMod val="40000"/>
            <a:lumOff val="60000"/>
          </a:schemeClr>
        </a:solidFill>
      </dgm:spPr>
    </dgm:pt>
    <dgm:pt modelId="{AABA70F7-375A-405A-B02A-D4A2045ADD2F}" type="pres">
      <dgm:prSet presAssocID="{9338296F-F0E4-4F86-987D-5FC1B9DC7969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37D72-7FAD-4B1C-B74A-0ED2D7ADA575}" type="pres">
      <dgm:prSet presAssocID="{9338296F-F0E4-4F86-987D-5FC1B9DC7969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0744E-7819-4CBD-B8A8-6DFF47F17F52}" type="pres">
      <dgm:prSet presAssocID="{AE84C2CB-4DEA-41DC-8F97-510B7E050048}" presName="sibTrans" presStyleCnt="0"/>
      <dgm:spPr/>
    </dgm:pt>
    <dgm:pt modelId="{2174B47E-DB4A-42A5-9C38-78D07E46D797}" type="pres">
      <dgm:prSet presAssocID="{6A07D0E7-FE95-4CC4-8E40-ED2F57D89DDB}" presName="composite" presStyleCnt="0"/>
      <dgm:spPr/>
    </dgm:pt>
    <dgm:pt modelId="{D9AFDD48-93E5-4A3A-8F99-810977FB4EC1}" type="pres">
      <dgm:prSet presAssocID="{6A07D0E7-FE95-4CC4-8E40-ED2F57D89DDB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CD9619-14B1-4D16-BF35-E360F68D31EF}" srcId="{A8DA0AD3-AE32-4876-9D9D-CBEEAF79F37A}" destId="{53ECD947-5B08-40B6-A460-51A6234F474E}" srcOrd="1" destOrd="0" parTransId="{25E46A7A-45B3-45F0-87CD-A19D79C1F760}" sibTransId="{3B36E933-DC93-4301-92C0-F26BE53B9625}"/>
    <dgm:cxn modelId="{8DF72DEE-60C0-423F-ABD1-8F7C080DB9D4}" srcId="{A8DA0AD3-AE32-4876-9D9D-CBEEAF79F37A}" destId="{34399D1E-1476-44D4-8D5E-01D01644F850}" srcOrd="0" destOrd="0" parTransId="{26992595-83EB-4FC3-9EBA-63129EA124D9}" sibTransId="{B188787D-BDD7-4549-9978-3F2A8277D660}"/>
    <dgm:cxn modelId="{4EF726A0-5613-4123-9CB0-8E9C1B39DBC7}" srcId="{A8DA0AD3-AE32-4876-9D9D-CBEEAF79F37A}" destId="{6A07D0E7-FE95-4CC4-8E40-ED2F57D89DDB}" srcOrd="3" destOrd="0" parTransId="{18E5352E-88BC-4D87-BE81-38EEEE35F80D}" sibTransId="{1B17251D-FC3E-443A-A0F4-AD2801BCEDE7}"/>
    <dgm:cxn modelId="{8E6BE0BE-10B0-4CE7-B8A4-495DB8EE439C}" type="presOf" srcId="{A8DA0AD3-AE32-4876-9D9D-CBEEAF79F37A}" destId="{7F5D7DDE-95DC-4F76-BB4A-8FE8000220D3}" srcOrd="0" destOrd="0" presId="urn:microsoft.com/office/officeart/2005/8/layout/StepDownProcess"/>
    <dgm:cxn modelId="{64D2273E-F733-4AB1-B926-57A9361A35A2}" type="presOf" srcId="{34399D1E-1476-44D4-8D5E-01D01644F850}" destId="{CD838609-242B-43B2-BF1B-A82F375A780F}" srcOrd="0" destOrd="0" presId="urn:microsoft.com/office/officeart/2005/8/layout/StepDownProcess"/>
    <dgm:cxn modelId="{1C9F9A33-4F7C-4297-8B80-5064D24EAC3A}" type="presOf" srcId="{53ECD947-5B08-40B6-A460-51A6234F474E}" destId="{D38F9461-99DE-4DCA-93D8-F152B608C266}" srcOrd="0" destOrd="0" presId="urn:microsoft.com/office/officeart/2005/8/layout/StepDownProcess"/>
    <dgm:cxn modelId="{A51AED54-6DB1-44B3-8CBF-2E215E588B6E}" srcId="{A8DA0AD3-AE32-4876-9D9D-CBEEAF79F37A}" destId="{9338296F-F0E4-4F86-987D-5FC1B9DC7969}" srcOrd="2" destOrd="0" parTransId="{F7404510-5236-4DA2-828A-D027838B1906}" sibTransId="{AE84C2CB-4DEA-41DC-8F97-510B7E050048}"/>
    <dgm:cxn modelId="{8DE6DFD3-AC38-4260-B75F-4B1FA1920DB9}" type="presOf" srcId="{6A07D0E7-FE95-4CC4-8E40-ED2F57D89DDB}" destId="{D9AFDD48-93E5-4A3A-8F99-810977FB4EC1}" srcOrd="0" destOrd="0" presId="urn:microsoft.com/office/officeart/2005/8/layout/StepDownProcess"/>
    <dgm:cxn modelId="{805FBC70-C71E-4BFA-94AF-BE7FF1A7CF81}" type="presOf" srcId="{9338296F-F0E4-4F86-987D-5FC1B9DC7969}" destId="{AABA70F7-375A-405A-B02A-D4A2045ADD2F}" srcOrd="0" destOrd="0" presId="urn:microsoft.com/office/officeart/2005/8/layout/StepDownProcess"/>
    <dgm:cxn modelId="{2E5EC2AB-0705-468A-BACE-76D98B1F9074}" type="presParOf" srcId="{7F5D7DDE-95DC-4F76-BB4A-8FE8000220D3}" destId="{B9D73C29-742F-4CE5-9093-5A46E822932D}" srcOrd="0" destOrd="0" presId="urn:microsoft.com/office/officeart/2005/8/layout/StepDownProcess"/>
    <dgm:cxn modelId="{DE1A289C-234F-4BBD-88EF-2AEA9FF1A6EC}" type="presParOf" srcId="{B9D73C29-742F-4CE5-9093-5A46E822932D}" destId="{3C0F9F8D-2C0B-40E8-B9DC-600339665445}" srcOrd="0" destOrd="0" presId="urn:microsoft.com/office/officeart/2005/8/layout/StepDownProcess"/>
    <dgm:cxn modelId="{D780B0AD-8BCB-46C3-A87C-DE849294E84A}" type="presParOf" srcId="{B9D73C29-742F-4CE5-9093-5A46E822932D}" destId="{CD838609-242B-43B2-BF1B-A82F375A780F}" srcOrd="1" destOrd="0" presId="urn:microsoft.com/office/officeart/2005/8/layout/StepDownProcess"/>
    <dgm:cxn modelId="{E08FF295-5E6F-4697-9769-8AA4AAD9D48C}" type="presParOf" srcId="{B9D73C29-742F-4CE5-9093-5A46E822932D}" destId="{82ED6182-1CD2-4010-BC8D-55FD36928202}" srcOrd="2" destOrd="0" presId="urn:microsoft.com/office/officeart/2005/8/layout/StepDownProcess"/>
    <dgm:cxn modelId="{5B882198-9863-4880-AFE6-5C71E353A0B2}" type="presParOf" srcId="{7F5D7DDE-95DC-4F76-BB4A-8FE8000220D3}" destId="{71F0E5FE-E9F5-4F96-92FE-020A0B71F619}" srcOrd="1" destOrd="0" presId="urn:microsoft.com/office/officeart/2005/8/layout/StepDownProcess"/>
    <dgm:cxn modelId="{FD4D6B71-9916-4C42-83B5-DFB68FAFDB6B}" type="presParOf" srcId="{7F5D7DDE-95DC-4F76-BB4A-8FE8000220D3}" destId="{0DDBA7AC-17DB-4327-BE8A-56B1820DFDC3}" srcOrd="2" destOrd="0" presId="urn:microsoft.com/office/officeart/2005/8/layout/StepDownProcess"/>
    <dgm:cxn modelId="{61955C68-45DE-4276-87CA-6682D3D50F14}" type="presParOf" srcId="{0DDBA7AC-17DB-4327-BE8A-56B1820DFDC3}" destId="{5261AA19-A60C-457D-A73E-FE159E3DCA7A}" srcOrd="0" destOrd="0" presId="urn:microsoft.com/office/officeart/2005/8/layout/StepDownProcess"/>
    <dgm:cxn modelId="{EB401C98-82BF-443C-9A75-44D5223680FF}" type="presParOf" srcId="{0DDBA7AC-17DB-4327-BE8A-56B1820DFDC3}" destId="{D38F9461-99DE-4DCA-93D8-F152B608C266}" srcOrd="1" destOrd="0" presId="urn:microsoft.com/office/officeart/2005/8/layout/StepDownProcess"/>
    <dgm:cxn modelId="{2F699D39-E2A3-4C1F-B74C-74FEFA900112}" type="presParOf" srcId="{0DDBA7AC-17DB-4327-BE8A-56B1820DFDC3}" destId="{926B6434-36A6-4535-B9B4-97C68E121D81}" srcOrd="2" destOrd="0" presId="urn:microsoft.com/office/officeart/2005/8/layout/StepDownProcess"/>
    <dgm:cxn modelId="{4FA5BD37-4E3E-443B-AB5A-39F22A5E19FF}" type="presParOf" srcId="{7F5D7DDE-95DC-4F76-BB4A-8FE8000220D3}" destId="{25D265D3-16DD-4BA7-BDE3-0EAE84EA0777}" srcOrd="3" destOrd="0" presId="urn:microsoft.com/office/officeart/2005/8/layout/StepDownProcess"/>
    <dgm:cxn modelId="{ADBE9CB6-CF4F-4D26-AAC1-BA9FD1E006CC}" type="presParOf" srcId="{7F5D7DDE-95DC-4F76-BB4A-8FE8000220D3}" destId="{50785CFE-8F9B-48C4-88D6-2C52419F485D}" srcOrd="4" destOrd="0" presId="urn:microsoft.com/office/officeart/2005/8/layout/StepDownProcess"/>
    <dgm:cxn modelId="{F2792ABC-AEAF-4B6A-BA4D-7CC2C1ABE8F9}" type="presParOf" srcId="{50785CFE-8F9B-48C4-88D6-2C52419F485D}" destId="{D9B51A10-0803-4B36-A39B-E48380D3B478}" srcOrd="0" destOrd="0" presId="urn:microsoft.com/office/officeart/2005/8/layout/StepDownProcess"/>
    <dgm:cxn modelId="{19066AD6-ECE4-4C53-8505-B561F63AC80D}" type="presParOf" srcId="{50785CFE-8F9B-48C4-88D6-2C52419F485D}" destId="{AABA70F7-375A-405A-B02A-D4A2045ADD2F}" srcOrd="1" destOrd="0" presId="urn:microsoft.com/office/officeart/2005/8/layout/StepDownProcess"/>
    <dgm:cxn modelId="{9B4EB387-2453-4518-9405-FA357E8DD98E}" type="presParOf" srcId="{50785CFE-8F9B-48C4-88D6-2C52419F485D}" destId="{4D337D72-7FAD-4B1C-B74A-0ED2D7ADA575}" srcOrd="2" destOrd="0" presId="urn:microsoft.com/office/officeart/2005/8/layout/StepDownProcess"/>
    <dgm:cxn modelId="{F7B8ECF6-9874-42AA-A8A1-79188F82CE4C}" type="presParOf" srcId="{7F5D7DDE-95DC-4F76-BB4A-8FE8000220D3}" destId="{F860744E-7819-4CBD-B8A8-6DFF47F17F52}" srcOrd="5" destOrd="0" presId="urn:microsoft.com/office/officeart/2005/8/layout/StepDownProcess"/>
    <dgm:cxn modelId="{00F0C70E-2552-43F8-BD22-84DA724BF162}" type="presParOf" srcId="{7F5D7DDE-95DC-4F76-BB4A-8FE8000220D3}" destId="{2174B47E-DB4A-42A5-9C38-78D07E46D797}" srcOrd="6" destOrd="0" presId="urn:microsoft.com/office/officeart/2005/8/layout/StepDownProcess"/>
    <dgm:cxn modelId="{2767517C-EBC5-45B7-B375-528E9B0BDAEA}" type="presParOf" srcId="{2174B47E-DB4A-42A5-9C38-78D07E46D797}" destId="{D9AFDD48-93E5-4A3A-8F99-810977FB4EC1}" srcOrd="0" destOrd="0" presId="urn:microsoft.com/office/officeart/2005/8/layout/StepDownProcess"/>
  </dgm:cxnLst>
  <dgm:bg/>
  <dgm:whole>
    <a:ln w="762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97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497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0403E-E7DB-40D8-BC52-6BDECC50509D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43475"/>
            <a:ext cx="2971800" cy="4497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543475"/>
            <a:ext cx="2971800" cy="4497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2BDAE-94B4-46C1-9019-EEA6DC527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92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0F9B7-6367-4F73-82CE-60E336F9542E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4938" y="1123950"/>
            <a:ext cx="4048125" cy="3036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29113"/>
            <a:ext cx="5486400" cy="354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43925"/>
            <a:ext cx="297180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543925"/>
            <a:ext cx="297180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6DF5-3A3B-4C90-9D29-D69BAC695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40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13557-7C53-471A-BB74-08C5526B88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07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6DF5-3A3B-4C90-9D29-D69BAC6952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65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 to read articles – 5 min</a:t>
            </a:r>
          </a:p>
          <a:p>
            <a:r>
              <a:rPr lang="en-US" dirty="0" smtClean="0"/>
              <a:t>5 minutes for questions</a:t>
            </a:r>
          </a:p>
          <a:p>
            <a:r>
              <a:rPr lang="en-US" dirty="0" smtClean="0"/>
              <a:t>2-3 minutes for sharing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6DF5-3A3B-4C90-9D29-D69BAC6952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13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minutes for questions</a:t>
            </a:r>
          </a:p>
          <a:p>
            <a:r>
              <a:rPr lang="en-US" dirty="0" smtClean="0"/>
              <a:t>2-3 sharing top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6DF5-3A3B-4C90-9D29-D69BAC6952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90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https://www.youtube.com/watch?v=RPPLHq_gsP8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6DF5-3A3B-4C90-9D29-D69BAC6952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47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D444-1C28-4AD0-A1B5-09E289675EFF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4D18-E2C0-454D-9D77-4989BC93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3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D444-1C28-4AD0-A1B5-09E289675EFF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4D18-E2C0-454D-9D77-4989BC93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3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D444-1C28-4AD0-A1B5-09E289675EFF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4D18-E2C0-454D-9D77-4989BC93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4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D444-1C28-4AD0-A1B5-09E289675EFF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4D18-E2C0-454D-9D77-4989BC93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D444-1C28-4AD0-A1B5-09E289675EFF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4D18-E2C0-454D-9D77-4989BC93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4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D444-1C28-4AD0-A1B5-09E289675EFF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4D18-E2C0-454D-9D77-4989BC93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1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D444-1C28-4AD0-A1B5-09E289675EFF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4D18-E2C0-454D-9D77-4989BC93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D444-1C28-4AD0-A1B5-09E289675EFF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4D18-E2C0-454D-9D77-4989BC93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3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D444-1C28-4AD0-A1B5-09E289675EFF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4D18-E2C0-454D-9D77-4989BC93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7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D444-1C28-4AD0-A1B5-09E289675EFF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4D18-E2C0-454D-9D77-4989BC93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33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D444-1C28-4AD0-A1B5-09E289675EFF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4D18-E2C0-454D-9D77-4989BC93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6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0D444-1C28-4AD0-A1B5-09E289675EFF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04D18-E2C0-454D-9D77-4989BC93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4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kvecsstln.weebly.com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PPLHq_gsP8?list=PLu3Yx7vHNfrfEDolZZLymciQpQ-L8I7g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RPPLHq_gsP8" TargetMode="Externa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docs.google.com/forms/d/19Ff8XnuwzcbCa0weVXjnsf-HVltM1TpTU9ysPEiOP-k/viewform?c=0&amp;w=1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"/>
            <a:ext cx="2014537" cy="147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6"/>
          <a:stretch/>
        </p:blipFill>
        <p:spPr bwMode="auto">
          <a:xfrm>
            <a:off x="228600" y="6024030"/>
            <a:ext cx="8686800" cy="83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47" y="1884745"/>
            <a:ext cx="5269705" cy="395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032" y="1219200"/>
            <a:ext cx="88618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Dimension I: 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Alignment to the Key Shifts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 descr="Image result for Analy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2200"/>
            <a:ext cx="3990107" cy="360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13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414" y="0"/>
            <a:ext cx="925041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1355229"/>
            <a:ext cx="8305800" cy="1692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en-US" sz="4000" dirty="0" smtClean="0"/>
              <a:t>Alignment to the Key Shifts  in the KAS Social Studies Standards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888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91" y="3505200"/>
            <a:ext cx="3124200" cy="31542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0"/>
            <a:ext cx="5952592" cy="75097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 rubric</a:t>
            </a:r>
          </a:p>
          <a:p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Underline unfamiliar terms</a:t>
            </a:r>
          </a:p>
          <a:p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Share around </a:t>
            </a:r>
          </a:p>
          <a:p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able to define</a:t>
            </a:r>
          </a:p>
          <a:p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Populate a sticky note </a:t>
            </a:r>
          </a:p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 table with 3 terms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 would like 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discuss </a:t>
            </a:r>
          </a:p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further</a:t>
            </a:r>
            <a:endParaRPr lang="en-US" sz="4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74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783" y="374073"/>
            <a:ext cx="78556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Dimension II: 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Instructional Supports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 descr="Image result for Analy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566" y="2895600"/>
            <a:ext cx="3990107" cy="360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473" y="1205070"/>
            <a:ext cx="89462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Dimension III: 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Monitoring Student </a:t>
            </a:r>
          </a:p>
          <a:p>
            <a:pPr algn="ctr"/>
            <a:r>
              <a:rPr lang="en-US" sz="4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Progress of Fundamental Understandings</a:t>
            </a:r>
            <a:endParaRPr lang="en-US" sz="40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44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" y="0"/>
            <a:ext cx="91390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9800" y="1371600"/>
            <a:ext cx="83058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II. Instructional Supports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426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898" y="-152399"/>
            <a:ext cx="9574498" cy="701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1724561"/>
            <a:ext cx="83058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III. Monitoring Student Progress of Fundamental Understandings</a:t>
            </a:r>
          </a:p>
        </p:txBody>
      </p:sp>
    </p:spTree>
    <p:extLst>
      <p:ext uri="{BB962C8B-B14F-4D97-AF65-F5344CB8AC3E}">
        <p14:creationId xmlns:p14="http://schemas.microsoft.com/office/powerpoint/2010/main" val="290244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679183"/>
              </p:ext>
            </p:extLst>
          </p:nvPr>
        </p:nvGraphicFramePr>
        <p:xfrm>
          <a:off x="381000" y="381001"/>
          <a:ext cx="8458200" cy="53508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6934200"/>
              </a:tblGrid>
              <a:tr h="91439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Time</a:t>
                      </a:r>
                      <a:endParaRPr lang="en-US" sz="36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Activity</a:t>
                      </a:r>
                      <a:endParaRPr lang="en-US" sz="36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2002596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25 min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b="0" dirty="0" smtClean="0">
                        <a:latin typeface="Lucida Bright" panose="02040602050505020304" pitchFamily="18" charset="0"/>
                        <a:cs typeface="Aharoni" panose="02010803020104030203" pitchFamily="2" charset="-79"/>
                      </a:endParaRPr>
                    </a:p>
                    <a:p>
                      <a:r>
                        <a:rPr lang="en-US" sz="2800" b="0" dirty="0" smtClean="0">
                          <a:latin typeface="Lucida Bright" panose="02040602050505020304" pitchFamily="18" charset="0"/>
                          <a:cs typeface="Aharoni" panose="02010803020104030203" pitchFamily="2" charset="-79"/>
                        </a:rPr>
                        <a:t>Analyze</a:t>
                      </a:r>
                      <a:r>
                        <a:rPr lang="en-US" sz="2800" b="0" baseline="0" dirty="0" smtClean="0">
                          <a:latin typeface="Lucida Bright" panose="02040602050505020304" pitchFamily="18" charset="0"/>
                          <a:cs typeface="Aharoni" panose="02010803020104030203" pitchFamily="2" charset="-79"/>
                        </a:rPr>
                        <a:t> the unit to find evidence for each </a:t>
                      </a:r>
                      <a:r>
                        <a:rPr lang="en-US" sz="2800" b="0" baseline="0" dirty="0" err="1" smtClean="0">
                          <a:latin typeface="Lucida Bright" panose="02040602050505020304" pitchFamily="18" charset="0"/>
                          <a:cs typeface="Aharoni" panose="02010803020104030203" pitchFamily="2" charset="-79"/>
                        </a:rPr>
                        <a:t>EQuiP</a:t>
                      </a:r>
                      <a:r>
                        <a:rPr lang="en-US" sz="2800" b="0" baseline="0" dirty="0" smtClean="0">
                          <a:latin typeface="Lucida Bright" panose="02040602050505020304" pitchFamily="18" charset="0"/>
                          <a:cs typeface="Aharoni" panose="02010803020104030203" pitchFamily="2" charset="-79"/>
                        </a:rPr>
                        <a:t> indicator of lesson quality. </a:t>
                      </a:r>
                      <a:endParaRPr lang="en-US" sz="2800" b="0" dirty="0">
                        <a:latin typeface="Lucida Bright" panose="02040602050505020304" pitchFamily="18" charset="0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24338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5 min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 smtClean="0">
                        <a:latin typeface="Lucida Bright" panose="02040602050505020304" pitchFamily="18" charset="0"/>
                        <a:cs typeface="Aharoni" panose="02010803020104030203" pitchFamily="2" charset="-79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 smtClean="0">
                        <a:latin typeface="Lucida Bright" panose="02040602050505020304" pitchFamily="18" charset="0"/>
                        <a:cs typeface="Aharoni" panose="02010803020104030203" pitchFamily="2" charset="-79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Lucida Bright" panose="02040602050505020304" pitchFamily="18" charset="0"/>
                          <a:cs typeface="Aharoni" panose="02010803020104030203" pitchFamily="2" charset="-79"/>
                        </a:rPr>
                        <a:t>Share EVIDENCE for each indicator.</a:t>
                      </a:r>
                    </a:p>
                    <a:p>
                      <a:endParaRPr lang="en-US" sz="2800" b="0" dirty="0">
                        <a:latin typeface="Lucida Bright" panose="02040602050505020304" pitchFamily="18" charset="0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AutoShape 6" descr="Image result for 5 minutes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48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stand-up meeting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" y="153411"/>
            <a:ext cx="4255878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05200" y="381000"/>
            <a:ext cx="5265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Standing Meeting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889" y="2895600"/>
            <a:ext cx="4987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Move to the chart denoted with the same number written at the top of the lesson you analyzed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6022448" y="1287786"/>
            <a:ext cx="2511952" cy="2511952"/>
            <a:chOff x="5652575" y="1287786"/>
            <a:chExt cx="2511952" cy="2511952"/>
          </a:xfrm>
        </p:grpSpPr>
        <p:pic>
          <p:nvPicPr>
            <p:cNvPr id="9221" name="Picture 5" descr="Image result for chart pap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67369">
              <a:off x="5652575" y="1287786"/>
              <a:ext cx="2511952" cy="2511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834015">
              <a:off x="6887672" y="1721823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1</a:t>
              </a:r>
              <a:endParaRPr lang="en-US" sz="28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9875" y="4465260"/>
            <a:ext cx="85012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Which indicators would require additional time and support to understand and apply the indicator?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What content and skills were purposefully addressed in the unit?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Discuss the role text played in delivering content/information to students compared to traditional methods?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473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Shifts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6250" y="168672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Create compelling/supporting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Incorporate new standards in more lessons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Teach use of evidence to support claims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Incorporate disciplinary processes in more lessons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Build assessments around the Inquiry Cycle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Create more opportunities to take informed 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Teach students to evaluate the types of sources to help answer the compelling/supporting question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3730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6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197335"/>
            <a:ext cx="8229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Instead of </a:t>
            </a:r>
            <a:r>
              <a:rPr lang="en-US" sz="5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__________,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I’m going to __________.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3352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 practice to be adjusted)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41910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 shift)</a:t>
            </a:r>
            <a:endParaRPr lang="en-US" dirty="0"/>
          </a:p>
        </p:txBody>
      </p:sp>
      <p:pic>
        <p:nvPicPr>
          <p:cNvPr id="12292" name="Picture 4" descr="Image result for comm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3048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895600" y="6096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MV Boli" panose="02000500030200090000" pitchFamily="2" charset="0"/>
                <a:cs typeface="MV Boli" panose="02000500030200090000" pitchFamily="2" charset="0"/>
              </a:rPr>
              <a:t>To a Shift</a:t>
            </a:r>
            <a:endParaRPr lang="en-US" sz="5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899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038600" cy="1162050"/>
          </a:xfrm>
        </p:spPr>
        <p:txBody>
          <a:bodyPr>
            <a:normAutofit/>
          </a:bodyPr>
          <a:lstStyle/>
          <a:p>
            <a:r>
              <a:rPr lang="en-US" dirty="0" smtClean="0"/>
              <a:t>June 16</a:t>
            </a:r>
            <a:r>
              <a:rPr lang="en-US" baseline="30000" dirty="0" smtClean="0"/>
              <a:t>th</a:t>
            </a:r>
            <a:r>
              <a:rPr lang="en-US" dirty="0" smtClean="0"/>
              <a:t> and 17</a:t>
            </a:r>
            <a:r>
              <a:rPr lang="en-US" baseline="30000" dirty="0" smtClean="0"/>
              <a:t>th</a:t>
            </a:r>
            <a:r>
              <a:rPr lang="en-US" dirty="0" smtClean="0"/>
              <a:t>, 2015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www.kvecsstln.weebly.com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200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48200" y="273050"/>
            <a:ext cx="4038600" cy="58531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Today’s Facilitators</a:t>
            </a:r>
          </a:p>
          <a:p>
            <a:endParaRPr lang="en-US" sz="2800" dirty="0" smtClean="0"/>
          </a:p>
          <a:p>
            <a:r>
              <a:rPr lang="en-US" sz="2800" dirty="0" smtClean="0"/>
              <a:t>Carole Mullins</a:t>
            </a:r>
          </a:p>
          <a:p>
            <a:r>
              <a:rPr lang="en-US" sz="2800" dirty="0" smtClean="0"/>
              <a:t>Jamee Barton</a:t>
            </a:r>
          </a:p>
          <a:p>
            <a:r>
              <a:rPr lang="en-US" sz="2800" dirty="0" smtClean="0"/>
              <a:t>Jennifer </a:t>
            </a:r>
            <a:r>
              <a:rPr lang="en-US" sz="2800" dirty="0" err="1" smtClean="0"/>
              <a:t>Fraker</a:t>
            </a:r>
            <a:endParaRPr lang="en-US" sz="2800" dirty="0" smtClean="0"/>
          </a:p>
          <a:p>
            <a:r>
              <a:rPr lang="en-US" sz="2800" dirty="0" smtClean="0"/>
              <a:t>Kim </a:t>
            </a:r>
            <a:r>
              <a:rPr lang="en-US" sz="2800" dirty="0" err="1" smtClean="0"/>
              <a:t>Sergent</a:t>
            </a:r>
            <a:endParaRPr lang="en-US" sz="2800" dirty="0" smtClean="0"/>
          </a:p>
          <a:p>
            <a:r>
              <a:rPr lang="en-US" sz="2800" dirty="0" smtClean="0"/>
              <a:t>Ryan New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400266"/>
            <a:ext cx="7696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5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age result for sticky n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2" y="2526452"/>
            <a:ext cx="3352800" cy="33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86200" y="2505670"/>
            <a:ext cx="16980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Shift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33400"/>
            <a:ext cx="61496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Add your shift to 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your nametag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6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television screen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255294" y="1942189"/>
            <a:ext cx="23812" cy="4555065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69875" y="2549128"/>
            <a:ext cx="3997325" cy="4308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What aspects of quality from the rubric do we most need to focus? </a:t>
            </a:r>
          </a:p>
          <a:p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How can we use the</a:t>
            </a:r>
          </a:p>
          <a:p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EQuiP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rubric in our </a:t>
            </a:r>
          </a:p>
          <a:p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s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chool/district?</a:t>
            </a:r>
          </a:p>
          <a:p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2539603"/>
            <a:ext cx="38861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What do we want our students’ experience in SS to look like?</a:t>
            </a:r>
          </a:p>
          <a:p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What instructional shifts would our district/ school like to make?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69875" y="1705600"/>
            <a:ext cx="338772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Process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0644" y="1683095"/>
            <a:ext cx="3689012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Shifts in Practice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944" y="120681"/>
            <a:ext cx="25527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540856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09800" y="609600"/>
            <a:ext cx="4038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Lunch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5706070"/>
            <a:ext cx="84581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hlinkClick r:id="rId5"/>
              </a:rPr>
              <a:t>https://</a:t>
            </a:r>
            <a:r>
              <a:rPr lang="en-US" sz="2800" b="1" dirty="0" smtClean="0">
                <a:hlinkClick r:id="rId5"/>
              </a:rPr>
              <a:t>www.youtube.com/watch?v=RPPLHq_gsP8</a:t>
            </a:r>
            <a:endParaRPr lang="en-US" sz="2800" b="1" dirty="0" smtClean="0"/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5529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84572988"/>
              </p:ext>
            </p:extLst>
          </p:nvPr>
        </p:nvGraphicFramePr>
        <p:xfrm>
          <a:off x="381000" y="429065"/>
          <a:ext cx="8019757" cy="6276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5334000" y="609600"/>
            <a:ext cx="3024553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Backwards</a:t>
            </a:r>
          </a:p>
          <a:p>
            <a:pPr algn="ctr">
              <a:defRPr/>
            </a:pP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Mapping</a:t>
            </a:r>
          </a:p>
        </p:txBody>
      </p:sp>
    </p:spTree>
    <p:extLst>
      <p:ext uri="{BB962C8B-B14F-4D97-AF65-F5344CB8AC3E}">
        <p14:creationId xmlns:p14="http://schemas.microsoft.com/office/powerpoint/2010/main" val="255017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3971925" cy="564060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29200" y="228600"/>
            <a:ext cx="3657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928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4" y="381000"/>
            <a:ext cx="867833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1150203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KASSS– document NEW and old standards intended to be taught and assessed.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22098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Which practices and how much of those will be addressed and assessed?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9964" y="3124200"/>
            <a:ext cx="5978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When students master this unit, they will be able to….   Mastery looks like….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5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304800"/>
            <a:ext cx="1055996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81000" y="921603"/>
            <a:ext cx="952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question (whether student or teacher generated) that students will work/research to answer?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098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hook, experience, or Q-focus will students use to generate the above compelling question?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44" y="3505200"/>
            <a:ext cx="915785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4191000"/>
            <a:ext cx="579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other lenses will students consider to answer the question?  Not by standard, but what other disciplinary concepts will be introduced, reinforced, revisited, or practiced during this unit?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1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3886200"/>
            <a:ext cx="9067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On this form, document the smaller questions (supporting questions if answered lead students to answer the bigger (compelling) question.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Formative Assessment box does not imply the ONLY assessment checkpoints on the way, rather </a:t>
            </a:r>
            <a:r>
              <a:rPr lang="en-US" sz="2400" dirty="0">
                <a:solidFill>
                  <a:srgbClr val="FF0000"/>
                </a:solidFill>
              </a:rPr>
              <a:t>intentional stop and check points where skills/competencies are assessed. </a:t>
            </a:r>
            <a:r>
              <a:rPr lang="en-US" sz="2400" dirty="0" smtClean="0">
                <a:solidFill>
                  <a:srgbClr val="FF0000"/>
                </a:solidFill>
              </a:rPr>
              <a:t>Best practice assessment practices stipulate teachers evaluate student learning throughout their  learning in an on-going process.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418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32766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task or experience will students demonstrate the skills/competencies developed throughout the unit?  How will students demonstrate they can and know how to answer the original unit question?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1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debrie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4331776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6336" y="304800"/>
            <a:ext cx="6943504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Large Grade Level Team</a:t>
            </a: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Groups  of 5</a:t>
            </a:r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3434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</a:t>
            </a:r>
            <a:r>
              <a:rPr lang="en-US" sz="3600" b="1" u="sng" dirty="0" smtClean="0"/>
              <a:t>new learning expectations </a:t>
            </a:r>
            <a:r>
              <a:rPr lang="en-US" sz="3600" dirty="0" smtClean="0"/>
              <a:t>will be in this unit as a result of adding new standards to the old standards?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9219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targets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315824"/>
            <a:ext cx="2895600" cy="399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7930" y="905470"/>
            <a:ext cx="4937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is Quality?</a:t>
            </a:r>
            <a:endParaRPr lang="en-U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2436674"/>
            <a:ext cx="52012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Practice Checking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Quality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80751" y="4648200"/>
            <a:ext cx="4307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Create Quality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551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7919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350" y="1219200"/>
            <a:ext cx="5790850" cy="769441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Daily Lesson Plan Sketch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8245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check in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9099"/>
            <a:ext cx="2057400" cy="199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875" y="2860863"/>
            <a:ext cx="81883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I want to shift from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___________________________________ </a:t>
            </a:r>
          </a:p>
          <a:p>
            <a:pPr algn="ctr"/>
            <a:r>
              <a:rPr lang="en-US" sz="3600" b="1" dirty="0" smtClean="0"/>
              <a:t>to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 __________________________________</a:t>
            </a:r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638490"/>
            <a:ext cx="7959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(Something from a previous approach to this content/context)</a:t>
            </a:r>
            <a:endParaRPr lang="en-US" sz="20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5086290"/>
            <a:ext cx="765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(Something that requires use of the “shift”)</a:t>
            </a:r>
            <a:endParaRPr lang="en-US" sz="20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6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352680"/>
              </p:ext>
            </p:extLst>
          </p:nvPr>
        </p:nvGraphicFramePr>
        <p:xfrm>
          <a:off x="457200" y="1397000"/>
          <a:ext cx="8458200" cy="423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26670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Who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Time</a:t>
                      </a:r>
                      <a:endParaRPr lang="en-US" sz="28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Prompt</a:t>
                      </a:r>
                      <a:endParaRPr lang="en-US" sz="28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I’m thinking about shifting from ___________ to ______________.</a:t>
                      </a:r>
                      <a:endParaRPr lang="en-US" sz="2800" dirty="0"/>
                    </a:p>
                  </a:txBody>
                  <a:tcPr anchor="ctr"/>
                </a:tc>
              </a:tr>
              <a:tr h="1524000">
                <a:tc>
                  <a:txBody>
                    <a:bodyPr/>
                    <a:lstStyle/>
                    <a:p>
                      <a:r>
                        <a:rPr lang="en-US" dirty="0" smtClean="0"/>
                        <a:t>Listeners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heard you say you wanted to _____________, could you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also_________?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600200" y="152400"/>
            <a:ext cx="5757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Shift Group Debrief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75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57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Plan unit to be taught by September 15</a:t>
            </a:r>
            <a:r>
              <a:rPr lang="en-US" sz="3600" baseline="30000" dirty="0" smtClean="0"/>
              <a:t>th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Plan 1 lesson within the unit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Teach unit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Bring plan/student work back to September meeting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Be ready to share and reflect</a:t>
            </a:r>
            <a:endParaRPr lang="en-US" sz="3600" baseline="30000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7000" y="533400"/>
            <a:ext cx="3581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Now What?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934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2057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200" b="1" dirty="0" smtClean="0">
                <a:latin typeface="Bookman Old Style" panose="02050604050505020204" pitchFamily="18" charset="0"/>
              </a:rPr>
              <a:t/>
            </a:r>
            <a:br>
              <a:rPr lang="en-US" sz="3200" b="1" dirty="0" smtClean="0">
                <a:latin typeface="Bookman Old Style" panose="02050604050505020204" pitchFamily="18" charset="0"/>
              </a:rPr>
            </a:br>
            <a:r>
              <a:rPr lang="en-US" sz="3200" b="1" dirty="0" smtClean="0">
                <a:latin typeface="Bookman Old Style" panose="02050604050505020204" pitchFamily="18" charset="0"/>
              </a:rPr>
              <a:t/>
            </a:r>
            <a:br>
              <a:rPr lang="en-US" sz="3200" b="1" dirty="0" smtClean="0">
                <a:latin typeface="Bookman Old Style" panose="02050604050505020204" pitchFamily="18" charset="0"/>
              </a:rPr>
            </a:br>
            <a:r>
              <a:rPr lang="en-US" sz="3200" b="1" dirty="0" smtClean="0">
                <a:latin typeface="Bookman Old Style" panose="02050604050505020204" pitchFamily="18" charset="0"/>
              </a:rPr>
              <a:t/>
            </a:r>
            <a:br>
              <a:rPr lang="en-US" sz="3200" b="1" dirty="0" smtClean="0">
                <a:latin typeface="Bookman Old Style" panose="02050604050505020204" pitchFamily="18" charset="0"/>
              </a:rPr>
            </a:br>
            <a:r>
              <a:rPr lang="en-US" sz="2400" b="1" dirty="0" smtClean="0">
                <a:latin typeface="Bookman Old Style" panose="02050604050505020204" pitchFamily="18" charset="0"/>
              </a:rPr>
              <a:t>Social </a:t>
            </a:r>
            <a:r>
              <a:rPr lang="en-US" sz="2400" b="1" dirty="0">
                <a:latin typeface="Bookman Old Style" panose="02050604050505020204" pitchFamily="18" charset="0"/>
              </a:rPr>
              <a:t>Studies and Science Teacher Institute</a:t>
            </a:r>
            <a:r>
              <a:rPr lang="en-US" sz="3200" dirty="0">
                <a:latin typeface="Bookman Old Style" panose="02050604050505020204" pitchFamily="18" charset="0"/>
              </a:rPr>
              <a:t/>
            </a:r>
            <a:br>
              <a:rPr lang="en-US" sz="3200" dirty="0">
                <a:latin typeface="Bookman Old Style" panose="02050604050505020204" pitchFamily="18" charset="0"/>
              </a:rPr>
            </a:br>
            <a:endParaRPr lang="en-US" sz="320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2037"/>
            <a:ext cx="8229600" cy="4525963"/>
          </a:xfrm>
          <a:ln w="2222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kern="14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2400" b="1" kern="1400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2800" b="1" kern="14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July </a:t>
            </a:r>
            <a:r>
              <a:rPr lang="en-US" sz="2800" b="1" kern="14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10, 2015</a:t>
            </a:r>
            <a:r>
              <a:rPr lang="en-US" sz="2800" kern="14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/>
            </a:r>
            <a:br>
              <a:rPr lang="en-US" sz="2800" kern="14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</a:br>
            <a:r>
              <a:rPr lang="en-US" sz="2000" b="1" kern="14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(9:00-4:00 EST)</a:t>
            </a:r>
            <a:r>
              <a:rPr lang="en-US" sz="2000" kern="14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/>
            </a:r>
            <a:br>
              <a:rPr lang="en-US" sz="2000" kern="14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</a:br>
            <a:endParaRPr lang="en-US" sz="1000" kern="1400" dirty="0" smtClean="0">
              <a:solidFill>
                <a:srgbClr val="000000"/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kern="14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KVEC </a:t>
            </a:r>
            <a:r>
              <a:rPr lang="en-US" sz="2400" b="1" kern="14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Training </a:t>
            </a:r>
            <a:r>
              <a:rPr lang="en-US" sz="2800" b="1" kern="14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Center</a:t>
            </a:r>
            <a:r>
              <a:rPr lang="en-US" sz="2400" kern="14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/>
            </a:r>
            <a:br>
              <a:rPr lang="en-US" sz="2400" kern="14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</a:br>
            <a:r>
              <a:rPr lang="en-US" sz="2400" b="1" kern="14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412 Roy Campbell Drive, Hazard, KY</a:t>
            </a:r>
            <a:r>
              <a:rPr lang="en-US" sz="2400" kern="14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/>
            </a:r>
            <a:br>
              <a:rPr lang="en-US" sz="2400" kern="14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</a:br>
            <a:endParaRPr lang="en-US" sz="2400" kern="1400" dirty="0" smtClean="0">
              <a:solidFill>
                <a:srgbClr val="000000"/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kern="1400" dirty="0">
                <a:solidFill>
                  <a:srgbClr val="000000"/>
                </a:solidFill>
                <a:highlight>
                  <a:srgbClr val="FFFF00"/>
                </a:highlight>
                <a:latin typeface="Bookman Old Style" panose="02050604050505020204" pitchFamily="18" charset="0"/>
                <a:ea typeface="Times New Roman" panose="02020603050405020304" pitchFamily="18" charset="0"/>
              </a:rPr>
              <a:t>Register at:</a:t>
            </a:r>
            <a:endParaRPr lang="en-US" kern="1400" dirty="0">
              <a:solidFill>
                <a:srgbClr val="000000"/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kern="1400" dirty="0">
                <a:solidFill>
                  <a:srgbClr val="000000"/>
                </a:solidFill>
                <a:ea typeface="Times New Roman" panose="02020603050405020304" pitchFamily="18" charset="0"/>
                <a:hlinkClick r:id="rId2"/>
              </a:rPr>
              <a:t>https://</a:t>
            </a:r>
            <a:r>
              <a:rPr lang="en-US" sz="2400" b="1" u="sng" kern="1400" dirty="0" smtClean="0">
                <a:solidFill>
                  <a:srgbClr val="000000"/>
                </a:solidFill>
                <a:ea typeface="Times New Roman" panose="02020603050405020304" pitchFamily="18" charset="0"/>
                <a:hlinkClick r:id="rId2"/>
              </a:rPr>
              <a:t>docs.google.com/forms/d/19Ff8XnuwzcbCa0weVXjnsf-HVltM1TpTU9ysPEiOP-k/viewform?c=0&amp;w=1</a:t>
            </a:r>
            <a:endParaRPr lang="en-US" sz="2400" b="1" u="sng" kern="14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400" b="1" u="sng" kern="14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/>
              <a:t>Participants </a:t>
            </a:r>
            <a:r>
              <a:rPr lang="en-US" sz="2200" b="1" dirty="0"/>
              <a:t>should </a:t>
            </a:r>
            <a:r>
              <a:rPr lang="en-US" sz="2200" b="1" dirty="0" smtClean="0"/>
              <a:t>bring:</a:t>
            </a:r>
          </a:p>
          <a:p>
            <a:pPr marL="85725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b="1" dirty="0" smtClean="0"/>
              <a:t>content/texts for a unit of study to use with an LDC Module</a:t>
            </a:r>
          </a:p>
          <a:p>
            <a:pPr marL="85725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b="1" dirty="0" smtClean="0"/>
              <a:t>grade level content standards </a:t>
            </a:r>
          </a:p>
          <a:p>
            <a:pPr marL="85725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b="1" dirty="0" smtClean="0"/>
              <a:t>a </a:t>
            </a:r>
            <a:r>
              <a:rPr lang="en-US" sz="2200" b="1" dirty="0"/>
              <a:t>fully charged </a:t>
            </a:r>
            <a:r>
              <a:rPr lang="en-US" sz="2200" b="1" dirty="0" smtClean="0"/>
              <a:t>tablet/laptop</a:t>
            </a:r>
            <a:endParaRPr lang="en-US" sz="2200" b="1" kern="14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4800"/>
            <a:ext cx="4183070" cy="110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1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37542" y="152400"/>
            <a:ext cx="3882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 You Leave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5" descr="Image result for sticky n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799094" cy="460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61347" y="1905000"/>
            <a:ext cx="5029200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Name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District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Context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KY Academic Draft Standards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Brief Description of the Lesson</a:t>
            </a:r>
          </a:p>
        </p:txBody>
      </p:sp>
    </p:spTree>
    <p:extLst>
      <p:ext uri="{BB962C8B-B14F-4D97-AF65-F5344CB8AC3E}">
        <p14:creationId xmlns:p14="http://schemas.microsoft.com/office/powerpoint/2010/main" val="264847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2057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296692"/>
            <a:ext cx="3201691" cy="89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90786" y="343525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Tracking 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Your Day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886" y="1296692"/>
            <a:ext cx="4181314" cy="522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33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get ready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7" y="609600"/>
            <a:ext cx="46196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mage result for sticky no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92927"/>
            <a:ext cx="3352800" cy="33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9" descr="Image result for purple name badge png"/>
          <p:cNvSpPr>
            <a:spLocks noChangeAspect="1" noChangeArrowheads="1"/>
          </p:cNvSpPr>
          <p:nvPr/>
        </p:nvSpPr>
        <p:spPr bwMode="auto">
          <a:xfrm>
            <a:off x="2698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30" y="1954172"/>
            <a:ext cx="3671887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79599" y="3005285"/>
            <a:ext cx="27664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Grade Level</a:t>
            </a: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 </a:t>
            </a: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Course</a:t>
            </a:r>
          </a:p>
        </p:txBody>
      </p:sp>
    </p:spTree>
    <p:extLst>
      <p:ext uri="{BB962C8B-B14F-4D97-AF65-F5344CB8AC3E}">
        <p14:creationId xmlns:p14="http://schemas.microsoft.com/office/powerpoint/2010/main" val="10748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52400"/>
            <a:ext cx="6477594" cy="6527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2209800"/>
            <a:ext cx="3124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cap="small" dirty="0" smtClean="0"/>
              <a:t>Timeline Updates</a:t>
            </a:r>
          </a:p>
          <a:p>
            <a:endParaRPr lang="en-US" sz="4400" b="1" cap="small" dirty="0"/>
          </a:p>
          <a:p>
            <a:r>
              <a:rPr lang="en-US" sz="4400" b="1" cap="small" dirty="0" smtClean="0"/>
              <a:t>Exploration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8392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44020" y="381000"/>
            <a:ext cx="5303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 Focus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5800" y="1685597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RULES FOR PRODUCING QUESTIONS: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Ask </a:t>
            </a:r>
            <a:r>
              <a:rPr lang="en-US" sz="2800" dirty="0"/>
              <a:t>as many questions as you can.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Do </a:t>
            </a:r>
            <a:r>
              <a:rPr lang="en-US" sz="2800" dirty="0"/>
              <a:t>not stop to answer, </a:t>
            </a:r>
            <a:r>
              <a:rPr lang="en-US" sz="2800" dirty="0" smtClean="0"/>
              <a:t>judge </a:t>
            </a:r>
            <a:r>
              <a:rPr lang="en-US" sz="2800" dirty="0"/>
              <a:t>or discuss.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Write </a:t>
            </a:r>
            <a:r>
              <a:rPr lang="en-US" sz="2800" dirty="0"/>
              <a:t>down every question exactly as it was stated.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Change </a:t>
            </a:r>
            <a:r>
              <a:rPr lang="en-US" sz="2800" dirty="0"/>
              <a:t>any statements into questions.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34" y="2133600"/>
            <a:ext cx="363934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44020" y="381000"/>
            <a:ext cx="5303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 Focus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5800" y="1685597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RULES FOR PRODUCING QUESTIONS: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Ask </a:t>
            </a:r>
            <a:r>
              <a:rPr lang="en-US" sz="2800" dirty="0"/>
              <a:t>as many questions as you can.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Do </a:t>
            </a:r>
            <a:r>
              <a:rPr lang="en-US" sz="2800" dirty="0"/>
              <a:t>not stop to answer, </a:t>
            </a:r>
            <a:r>
              <a:rPr lang="en-US" sz="2800" dirty="0" smtClean="0"/>
              <a:t>judge </a:t>
            </a:r>
            <a:r>
              <a:rPr lang="en-US" sz="2800" dirty="0"/>
              <a:t>or discuss.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Write </a:t>
            </a:r>
            <a:r>
              <a:rPr lang="en-US" sz="2800" dirty="0"/>
              <a:t>down every question exactly as it was stated.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Change </a:t>
            </a:r>
            <a:r>
              <a:rPr lang="en-US" sz="2800" dirty="0"/>
              <a:t>any statements into questions.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57400"/>
            <a:ext cx="4165600" cy="34290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0315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equip rubr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3143250" cy="14573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52400"/>
            <a:ext cx="4937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is Quality?</a:t>
            </a:r>
            <a:endParaRPr lang="en-U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444" y="2743200"/>
            <a:ext cx="6016356" cy="38481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12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4840</TotalTime>
  <Words>807</Words>
  <Application>Microsoft Office PowerPoint</Application>
  <PresentationFormat>On-screen Show (4:3)</PresentationFormat>
  <Paragraphs>170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Aharoni</vt:lpstr>
      <vt:lpstr>Arial</vt:lpstr>
      <vt:lpstr>Bookman Old Style</vt:lpstr>
      <vt:lpstr>Calibri</vt:lpstr>
      <vt:lpstr>Lucida Bright</vt:lpstr>
      <vt:lpstr>MV Boli</vt:lpstr>
      <vt:lpstr>Times New Roman</vt:lpstr>
      <vt:lpstr>Wingdings</vt:lpstr>
      <vt:lpstr>Office Theme</vt:lpstr>
      <vt:lpstr>PowerPoint Presentation</vt:lpstr>
      <vt:lpstr>June 16th and 17th, 2015 www.kvecsstln.weebly.com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Possible Shifts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Social Studies and Science Teacher Institute </vt:lpstr>
      <vt:lpstr>PowerPoint Presentation</vt:lpstr>
    </vt:vector>
  </TitlesOfParts>
  <Company>Kentucky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Larson, Heady - Office of Next Generation Learners</dc:creator>
  <cp:lastModifiedBy>Mullins, Carole</cp:lastModifiedBy>
  <cp:revision>281</cp:revision>
  <cp:lastPrinted>2015-06-08T03:25:30Z</cp:lastPrinted>
  <dcterms:created xsi:type="dcterms:W3CDTF">2015-06-04T19:38:16Z</dcterms:created>
  <dcterms:modified xsi:type="dcterms:W3CDTF">2015-06-17T12:54:54Z</dcterms:modified>
</cp:coreProperties>
</file>