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71" r:id="rId2"/>
    <p:sldId id="294" r:id="rId3"/>
    <p:sldId id="291" r:id="rId4"/>
    <p:sldId id="269" r:id="rId5"/>
    <p:sldId id="272" r:id="rId6"/>
    <p:sldId id="296" r:id="rId7"/>
    <p:sldId id="364" r:id="rId8"/>
    <p:sldId id="338" r:id="rId9"/>
    <p:sldId id="365" r:id="rId10"/>
    <p:sldId id="295" r:id="rId11"/>
    <p:sldId id="312" r:id="rId12"/>
    <p:sldId id="313" r:id="rId13"/>
    <p:sldId id="288" r:id="rId14"/>
    <p:sldId id="361" r:id="rId15"/>
    <p:sldId id="362" r:id="rId16"/>
    <p:sldId id="297" r:id="rId17"/>
    <p:sldId id="298" r:id="rId18"/>
    <p:sldId id="340" r:id="rId19"/>
    <p:sldId id="341" r:id="rId20"/>
    <p:sldId id="342" r:id="rId21"/>
    <p:sldId id="311" r:id="rId22"/>
    <p:sldId id="299" r:id="rId23"/>
    <p:sldId id="316" r:id="rId24"/>
    <p:sldId id="315" r:id="rId25"/>
    <p:sldId id="346" r:id="rId26"/>
    <p:sldId id="317" r:id="rId27"/>
    <p:sldId id="331" r:id="rId28"/>
    <p:sldId id="352" r:id="rId29"/>
    <p:sldId id="319" r:id="rId30"/>
    <p:sldId id="347" r:id="rId31"/>
    <p:sldId id="321" r:id="rId32"/>
    <p:sldId id="322" r:id="rId33"/>
    <p:sldId id="353" r:id="rId34"/>
    <p:sldId id="323" r:id="rId35"/>
    <p:sldId id="354" r:id="rId36"/>
    <p:sldId id="325" r:id="rId37"/>
    <p:sldId id="328" r:id="rId38"/>
    <p:sldId id="358" r:id="rId39"/>
    <p:sldId id="366" r:id="rId40"/>
    <p:sldId id="363" r:id="rId41"/>
    <p:sldId id="359" r:id="rId42"/>
    <p:sldId id="36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725" autoAdjust="0"/>
  </p:normalViewPr>
  <p:slideViewPr>
    <p:cSldViewPr>
      <p:cViewPr varScale="1">
        <p:scale>
          <a:sx n="79" d="100"/>
          <a:sy n="79" d="100"/>
        </p:scale>
        <p:origin x="-1752" y="-96"/>
      </p:cViewPr>
      <p:guideLst>
        <p:guide orient="horz" pos="2160"/>
        <p:guide pos="2880"/>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8BA076-475C-456F-A09F-421E6F60505A}"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US"/>
        </a:p>
      </dgm:t>
    </dgm:pt>
    <dgm:pt modelId="{AD0C20FB-4739-418F-AA7D-918173AA47A6}">
      <dgm:prSet>
        <dgm:style>
          <a:lnRef idx="1">
            <a:schemeClr val="accent1"/>
          </a:lnRef>
          <a:fillRef idx="2">
            <a:schemeClr val="accent1"/>
          </a:fillRef>
          <a:effectRef idx="1">
            <a:schemeClr val="accent1"/>
          </a:effectRef>
          <a:fontRef idx="minor">
            <a:schemeClr val="dk1"/>
          </a:fontRef>
        </dgm:style>
      </dgm:prSet>
      <dgm:spPr>
        <a:xfrm>
          <a:off x="2133597" y="457198"/>
          <a:ext cx="1326430" cy="1326430"/>
        </a:xfrm>
        <a:ln>
          <a:solidFill>
            <a:srgbClr val="0070C0"/>
          </a:solidFill>
        </a:ln>
      </dgm:spPr>
      <dgm:t>
        <a:bodyPr/>
        <a:lstStyle/>
        <a:p>
          <a:r>
            <a:rPr lang="en-US" dirty="0" smtClean="0"/>
            <a:t>Teacher Leadership Skills Framework: </a:t>
          </a:r>
          <a:r>
            <a:rPr lang="en-US" dirty="0" smtClean="0">
              <a:solidFill>
                <a:sysClr val="windowText" lastClr="000000"/>
              </a:solidFill>
              <a:latin typeface="Arial Unicode MS"/>
              <a:ea typeface="+mn-ea"/>
              <a:cs typeface="+mn-cs"/>
            </a:rPr>
            <a:t>Overview</a:t>
          </a:r>
          <a:endParaRPr lang="en-US" dirty="0">
            <a:solidFill>
              <a:sysClr val="windowText" lastClr="000000"/>
            </a:solidFill>
            <a:latin typeface="Arial Unicode MS"/>
            <a:ea typeface="+mn-ea"/>
            <a:cs typeface="+mn-cs"/>
          </a:endParaRPr>
        </a:p>
      </dgm:t>
    </dgm:pt>
    <dgm:pt modelId="{9C8DC154-BE46-4D55-A514-582AEABC51EA}" type="parTrans" cxnId="{9ECE0A17-544E-4067-8442-AEBA830257FE}">
      <dgm:prSet/>
      <dgm:spPr/>
      <dgm:t>
        <a:bodyPr/>
        <a:lstStyle/>
        <a:p>
          <a:endParaRPr lang="en-US"/>
        </a:p>
      </dgm:t>
    </dgm:pt>
    <dgm:pt modelId="{4BCBFD54-AF6F-412F-B01E-830C791A8B52}" type="sibTrans" cxnId="{9ECE0A17-544E-4067-8442-AEBA830257FE}">
      <dgm:prSet/>
      <dgm:spPr/>
      <dgm:t>
        <a:bodyPr/>
        <a:lstStyle/>
        <a:p>
          <a:endParaRPr lang="en-US"/>
        </a:p>
      </dgm:t>
    </dgm:pt>
    <dgm:pt modelId="{F847BCF5-6146-40B4-AC08-C8B3A474EFBD}" type="pres">
      <dgm:prSet presAssocID="{508BA076-475C-456F-A09F-421E6F60505A}" presName="Name0" presStyleCnt="0">
        <dgm:presLayoutVars>
          <dgm:dir/>
          <dgm:resizeHandles val="exact"/>
        </dgm:presLayoutVars>
      </dgm:prSet>
      <dgm:spPr/>
      <dgm:t>
        <a:bodyPr/>
        <a:lstStyle/>
        <a:p>
          <a:endParaRPr lang="en-US"/>
        </a:p>
      </dgm:t>
    </dgm:pt>
    <dgm:pt modelId="{F609CC23-1115-4DF0-89AC-3B6298CD2223}" type="pres">
      <dgm:prSet presAssocID="{AD0C20FB-4739-418F-AA7D-918173AA47A6}" presName="Name5" presStyleLbl="vennNode1" presStyleIdx="0" presStyleCnt="1" custLinFactNeighborX="-13613" custLinFactNeighborY="84897">
        <dgm:presLayoutVars>
          <dgm:bulletEnabled val="1"/>
        </dgm:presLayoutVars>
      </dgm:prSet>
      <dgm:spPr>
        <a:prstGeom prst="ellipse">
          <a:avLst/>
        </a:prstGeom>
      </dgm:spPr>
      <dgm:t>
        <a:bodyPr/>
        <a:lstStyle/>
        <a:p>
          <a:endParaRPr lang="en-US"/>
        </a:p>
      </dgm:t>
    </dgm:pt>
  </dgm:ptLst>
  <dgm:cxnLst>
    <dgm:cxn modelId="{F93366CF-17EB-794A-B988-B9B64FB19A88}" type="presOf" srcId="{508BA076-475C-456F-A09F-421E6F60505A}" destId="{F847BCF5-6146-40B4-AC08-C8B3A474EFBD}" srcOrd="0" destOrd="0" presId="urn:microsoft.com/office/officeart/2005/8/layout/venn3"/>
    <dgm:cxn modelId="{7E7B8777-D3F6-9E40-A926-4DC9F7C70344}" type="presOf" srcId="{AD0C20FB-4739-418F-AA7D-918173AA47A6}" destId="{F609CC23-1115-4DF0-89AC-3B6298CD2223}" srcOrd="0" destOrd="0" presId="urn:microsoft.com/office/officeart/2005/8/layout/venn3"/>
    <dgm:cxn modelId="{9ECE0A17-544E-4067-8442-AEBA830257FE}" srcId="{508BA076-475C-456F-A09F-421E6F60505A}" destId="{AD0C20FB-4739-418F-AA7D-918173AA47A6}" srcOrd="0" destOrd="0" parTransId="{9C8DC154-BE46-4D55-A514-582AEABC51EA}" sibTransId="{4BCBFD54-AF6F-412F-B01E-830C791A8B52}"/>
    <dgm:cxn modelId="{E625E8BC-8E50-2C41-AD60-5FC7DC3579E9}" type="presParOf" srcId="{F847BCF5-6146-40B4-AC08-C8B3A474EFBD}" destId="{F609CC23-1115-4DF0-89AC-3B6298CD2223}" srcOrd="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8BA076-475C-456F-A09F-421E6F60505A}" type="doc">
      <dgm:prSet loTypeId="urn:microsoft.com/office/officeart/2005/8/layout/rings+Icon" loCatId="relationship" qsTypeId="urn:microsoft.com/office/officeart/2005/8/quickstyle/simple1" qsCatId="simple" csTypeId="urn:microsoft.com/office/officeart/2005/8/colors/colorful1" csCatId="colorful" phldr="1"/>
      <dgm:spPr/>
      <dgm:t>
        <a:bodyPr/>
        <a:lstStyle/>
        <a:p>
          <a:endParaRPr lang="en-US"/>
        </a:p>
      </dgm:t>
    </dgm:pt>
    <dgm:pt modelId="{8102BBF3-8C5D-468C-88FE-C38D00B16882}">
      <dgm:prSet phldrT="[Text]"/>
      <dgm:spPr>
        <a:xfrm>
          <a:off x="1371603" y="1295396"/>
          <a:ext cx="1326430" cy="1326430"/>
        </a:xfrm>
        <a:solidFill>
          <a:srgbClr val="FF6699">
            <a:alpha val="49804"/>
          </a:srgbClr>
        </a:solidFill>
        <a:ln w="25400" cap="flat" cmpd="sng" algn="ctr">
          <a:solidFill>
            <a:srgbClr val="D6D367"/>
          </a:solidFill>
          <a:prstDash val="solid"/>
        </a:ln>
        <a:effectLst/>
      </dgm:spPr>
      <dgm:t>
        <a:bodyPr/>
        <a:lstStyle/>
        <a:p>
          <a:r>
            <a:rPr lang="en-US" dirty="0" smtClean="0">
              <a:solidFill>
                <a:sysClr val="windowText" lastClr="000000"/>
              </a:solidFill>
              <a:latin typeface="Arial Unicode MS"/>
              <a:ea typeface="+mn-ea"/>
              <a:cs typeface="+mn-cs"/>
            </a:rPr>
            <a:t>Knowledge of Content and Pedagogy</a:t>
          </a:r>
        </a:p>
        <a:p>
          <a:r>
            <a:rPr lang="en-US" dirty="0" smtClean="0">
              <a:solidFill>
                <a:sysClr val="windowText" lastClr="000000"/>
              </a:solidFill>
              <a:latin typeface="Arial Unicode MS"/>
              <a:ea typeface="+mn-ea"/>
              <a:cs typeface="+mn-cs"/>
            </a:rPr>
            <a:t>1s </a:t>
          </a:r>
          <a:endParaRPr lang="en-US" dirty="0">
            <a:solidFill>
              <a:sysClr val="windowText" lastClr="000000"/>
            </a:solidFill>
            <a:latin typeface="Arial Unicode MS"/>
            <a:ea typeface="+mn-ea"/>
            <a:cs typeface="+mn-cs"/>
          </a:endParaRPr>
        </a:p>
      </dgm:t>
    </dgm:pt>
    <dgm:pt modelId="{5E976256-2379-4044-8BCD-EEDF8260A90D}" type="parTrans" cxnId="{3721CBB5-19D2-4BE5-8B43-11841079910F}">
      <dgm:prSet/>
      <dgm:spPr/>
      <dgm:t>
        <a:bodyPr/>
        <a:lstStyle/>
        <a:p>
          <a:endParaRPr lang="en-US"/>
        </a:p>
      </dgm:t>
    </dgm:pt>
    <dgm:pt modelId="{9BF17860-D49E-4544-B3F6-D47ACC69BA94}" type="sibTrans" cxnId="{3721CBB5-19D2-4BE5-8B43-11841079910F}">
      <dgm:prSet/>
      <dgm:spPr/>
      <dgm:t>
        <a:bodyPr/>
        <a:lstStyle/>
        <a:p>
          <a:endParaRPr lang="en-US"/>
        </a:p>
      </dgm:t>
    </dgm:pt>
    <dgm:pt modelId="{3DCA66E9-976D-4BC8-8B96-58A5B23987F8}">
      <dgm:prSet phldrT="[Text]"/>
      <dgm:spPr>
        <a:xfrm>
          <a:off x="3276596" y="228601"/>
          <a:ext cx="1326430" cy="1326430"/>
        </a:xfrm>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w="25400" cap="flat" cmpd="sng" algn="ctr">
          <a:solidFill>
            <a:srgbClr val="00B050"/>
          </a:solidFill>
          <a:prstDash val="solid"/>
        </a:ln>
        <a:effectLst/>
      </dgm:spPr>
      <dgm:t>
        <a:bodyPr/>
        <a:lstStyle/>
        <a:p>
          <a:r>
            <a:rPr lang="en-US" dirty="0" smtClean="0">
              <a:solidFill>
                <a:sysClr val="windowText" lastClr="000000"/>
              </a:solidFill>
              <a:latin typeface="Arial Unicode MS"/>
              <a:ea typeface="+mn-ea"/>
              <a:cs typeface="+mn-cs"/>
            </a:rPr>
            <a:t>Working with Adult Learners</a:t>
          </a:r>
        </a:p>
        <a:p>
          <a:r>
            <a:rPr lang="en-US" dirty="0" smtClean="0">
              <a:solidFill>
                <a:sysClr val="windowText" lastClr="000000"/>
              </a:solidFill>
              <a:latin typeface="Arial Unicode MS"/>
              <a:ea typeface="+mn-ea"/>
              <a:cs typeface="+mn-cs"/>
            </a:rPr>
            <a:t>4s </a:t>
          </a:r>
          <a:endParaRPr lang="en-US" dirty="0">
            <a:solidFill>
              <a:sysClr val="windowText" lastClr="000000"/>
            </a:solidFill>
            <a:latin typeface="Arial Unicode MS"/>
            <a:ea typeface="+mn-ea"/>
            <a:cs typeface="+mn-cs"/>
          </a:endParaRPr>
        </a:p>
      </dgm:t>
    </dgm:pt>
    <dgm:pt modelId="{07AAC50B-BE77-4342-A82C-C5567F3F29F3}" type="parTrans" cxnId="{C273E6B3-0945-4465-B1E8-B6ADDABC2AC0}">
      <dgm:prSet/>
      <dgm:spPr/>
      <dgm:t>
        <a:bodyPr/>
        <a:lstStyle/>
        <a:p>
          <a:endParaRPr lang="en-US"/>
        </a:p>
      </dgm:t>
    </dgm:pt>
    <dgm:pt modelId="{4866243E-DED4-427F-9345-31EE6A33EC6F}" type="sibTrans" cxnId="{C273E6B3-0945-4465-B1E8-B6ADDABC2AC0}">
      <dgm:prSet/>
      <dgm:spPr/>
      <dgm:t>
        <a:bodyPr/>
        <a:lstStyle/>
        <a:p>
          <a:endParaRPr lang="en-US"/>
        </a:p>
      </dgm:t>
    </dgm:pt>
    <dgm:pt modelId="{AF753745-2E2E-4F1D-B5BC-6F4E34BCFD48}">
      <dgm:prSet phldrT="[Text]"/>
      <dgm:spPr>
        <a:xfrm>
          <a:off x="3809994" y="2819398"/>
          <a:ext cx="1326430" cy="1326430"/>
        </a:xfrm>
        <a:solidFill>
          <a:srgbClr val="FFC000">
            <a:alpha val="50000"/>
          </a:srgbClr>
        </a:solidFill>
        <a:ln w="25400" cap="flat" cmpd="sng" algn="ctr">
          <a:solidFill>
            <a:srgbClr val="FFC000"/>
          </a:solidFill>
          <a:prstDash val="solid"/>
        </a:ln>
        <a:effectLst/>
      </dgm:spPr>
      <dgm:t>
        <a:bodyPr/>
        <a:lstStyle/>
        <a:p>
          <a:r>
            <a:rPr lang="en-US" dirty="0" smtClean="0">
              <a:solidFill>
                <a:sysClr val="windowText" lastClr="000000"/>
              </a:solidFill>
              <a:latin typeface="Arial Unicode MS"/>
              <a:ea typeface="+mn-ea"/>
              <a:cs typeface="+mn-cs"/>
            </a:rPr>
            <a:t>Collaborative Work </a:t>
          </a:r>
        </a:p>
        <a:p>
          <a:r>
            <a:rPr lang="en-US" dirty="0" smtClean="0">
              <a:solidFill>
                <a:sysClr val="windowText" lastClr="000000"/>
              </a:solidFill>
              <a:latin typeface="Arial Unicode MS"/>
              <a:ea typeface="+mn-ea"/>
              <a:cs typeface="+mn-cs"/>
            </a:rPr>
            <a:t>5s</a:t>
          </a:r>
          <a:endParaRPr lang="en-US" dirty="0">
            <a:solidFill>
              <a:sysClr val="windowText" lastClr="000000"/>
            </a:solidFill>
            <a:latin typeface="Arial Unicode MS"/>
            <a:ea typeface="+mn-ea"/>
            <a:cs typeface="+mn-cs"/>
          </a:endParaRPr>
        </a:p>
      </dgm:t>
    </dgm:pt>
    <dgm:pt modelId="{EC2F796B-2423-44F3-9909-DD405D9869E0}" type="parTrans" cxnId="{E3E78977-CB75-41F5-9ACC-2BD6F4B158A5}">
      <dgm:prSet/>
      <dgm:spPr/>
      <dgm:t>
        <a:bodyPr/>
        <a:lstStyle/>
        <a:p>
          <a:endParaRPr lang="en-US"/>
        </a:p>
      </dgm:t>
    </dgm:pt>
    <dgm:pt modelId="{36359D0D-2E08-4BD6-9078-0CF5EF4E0107}" type="sibTrans" cxnId="{E3E78977-CB75-41F5-9ACC-2BD6F4B158A5}">
      <dgm:prSet/>
      <dgm:spPr/>
      <dgm:t>
        <a:bodyPr/>
        <a:lstStyle/>
        <a:p>
          <a:endParaRPr lang="en-US" dirty="0"/>
        </a:p>
      </dgm:t>
    </dgm:pt>
    <dgm:pt modelId="{BD9C76C8-5B97-4ACD-A8C8-77701FF04159}">
      <dgm:prSet/>
      <dgm:spPr>
        <a:xfrm>
          <a:off x="4572001" y="1904997"/>
          <a:ext cx="1326430" cy="1326430"/>
        </a:xfrm>
        <a:gradFill flip="none" rotWithShape="0">
          <a:gsLst>
            <a:gs pos="0">
              <a:srgbClr val="D6D367">
                <a:shade val="30000"/>
                <a:satMod val="115000"/>
              </a:srgbClr>
            </a:gs>
            <a:gs pos="50000">
              <a:srgbClr val="D6D367">
                <a:shade val="67500"/>
                <a:satMod val="115000"/>
              </a:srgbClr>
            </a:gs>
            <a:gs pos="100000">
              <a:srgbClr val="D6D367">
                <a:shade val="100000"/>
                <a:satMod val="115000"/>
              </a:srgbClr>
            </a:gs>
          </a:gsLst>
          <a:lin ang="0" scaled="1"/>
          <a:tileRect/>
        </a:gradFill>
        <a:ln w="25400" cap="flat" cmpd="sng" algn="ctr">
          <a:solidFill>
            <a:srgbClr val="00B050"/>
          </a:solidFill>
          <a:prstDash val="solid"/>
        </a:ln>
        <a:effectLst/>
      </dgm:spPr>
      <dgm:t>
        <a:bodyPr/>
        <a:lstStyle/>
        <a:p>
          <a:r>
            <a:rPr lang="en-US" dirty="0" smtClean="0">
              <a:solidFill>
                <a:sysClr val="windowText" lastClr="000000"/>
              </a:solidFill>
              <a:latin typeface="Arial Unicode MS"/>
              <a:ea typeface="+mn-ea"/>
              <a:cs typeface="+mn-cs"/>
            </a:rPr>
            <a:t>Communication</a:t>
          </a:r>
        </a:p>
        <a:p>
          <a:r>
            <a:rPr lang="en-US" dirty="0" smtClean="0">
              <a:solidFill>
                <a:sysClr val="windowText" lastClr="000000"/>
              </a:solidFill>
              <a:latin typeface="Arial Unicode MS"/>
              <a:ea typeface="+mn-ea"/>
              <a:cs typeface="+mn-cs"/>
            </a:rPr>
            <a:t>2s</a:t>
          </a:r>
          <a:endParaRPr lang="en-US" dirty="0">
            <a:solidFill>
              <a:sysClr val="windowText" lastClr="000000"/>
            </a:solidFill>
            <a:latin typeface="Arial Unicode MS"/>
            <a:ea typeface="+mn-ea"/>
            <a:cs typeface="+mn-cs"/>
          </a:endParaRPr>
        </a:p>
      </dgm:t>
    </dgm:pt>
    <dgm:pt modelId="{ABBA2276-877F-4A8E-B0FF-7DF385E09D9F}" type="parTrans" cxnId="{F1DBCB4B-D30C-45BE-8308-CE06B3E985B1}">
      <dgm:prSet/>
      <dgm:spPr/>
      <dgm:t>
        <a:bodyPr/>
        <a:lstStyle/>
        <a:p>
          <a:endParaRPr lang="en-US"/>
        </a:p>
      </dgm:t>
    </dgm:pt>
    <dgm:pt modelId="{DA992986-1960-450C-A594-C7C8BF04389C}" type="sibTrans" cxnId="{F1DBCB4B-D30C-45BE-8308-CE06B3E985B1}">
      <dgm:prSet/>
      <dgm:spPr/>
      <dgm:t>
        <a:bodyPr/>
        <a:lstStyle/>
        <a:p>
          <a:endParaRPr lang="en-US"/>
        </a:p>
      </dgm:t>
    </dgm:pt>
    <dgm:pt modelId="{B8B5CB67-B550-4703-9EBD-4E8F4D6859BC}">
      <dgm:prSet phldrT="[Text]"/>
      <dgm:spPr>
        <a:xfrm>
          <a:off x="1676403" y="2438394"/>
          <a:ext cx="1326430" cy="1326430"/>
        </a:xfrm>
        <a:solidFill>
          <a:srgbClr val="FF0000">
            <a:alpha val="50000"/>
          </a:srgbClr>
        </a:solidFill>
        <a:ln w="25400" cap="flat" cmpd="sng" algn="ctr">
          <a:solidFill>
            <a:srgbClr val="FF6699"/>
          </a:solidFill>
          <a:prstDash val="solid"/>
        </a:ln>
        <a:effectLst/>
      </dgm:spPr>
      <dgm:t>
        <a:bodyPr/>
        <a:lstStyle/>
        <a:p>
          <a:r>
            <a:rPr lang="en-US" dirty="0" smtClean="0">
              <a:solidFill>
                <a:sysClr val="windowText" lastClr="000000"/>
              </a:solidFill>
              <a:latin typeface="Arial Unicode MS"/>
              <a:ea typeface="+mn-ea"/>
              <a:cs typeface="+mn-cs"/>
            </a:rPr>
            <a:t>Systems Thinking</a:t>
          </a:r>
        </a:p>
        <a:p>
          <a:r>
            <a:rPr lang="en-US" dirty="0" smtClean="0">
              <a:solidFill>
                <a:sysClr val="windowText" lastClr="000000"/>
              </a:solidFill>
              <a:latin typeface="Arial Unicode MS"/>
              <a:ea typeface="+mn-ea"/>
              <a:cs typeface="+mn-cs"/>
            </a:rPr>
            <a:t>3s</a:t>
          </a:r>
          <a:endParaRPr lang="en-US" dirty="0">
            <a:solidFill>
              <a:sysClr val="windowText" lastClr="000000"/>
            </a:solidFill>
            <a:latin typeface="Arial Unicode MS"/>
            <a:ea typeface="+mn-ea"/>
            <a:cs typeface="+mn-cs"/>
          </a:endParaRPr>
        </a:p>
      </dgm:t>
    </dgm:pt>
    <dgm:pt modelId="{FF404406-6E5D-4BBB-9AF0-0C9352540714}" type="parTrans" cxnId="{092E92DE-3D48-4E0C-A8F7-6CFF78AAA6CF}">
      <dgm:prSet/>
      <dgm:spPr/>
      <dgm:t>
        <a:bodyPr/>
        <a:lstStyle/>
        <a:p>
          <a:endParaRPr lang="en-US"/>
        </a:p>
      </dgm:t>
    </dgm:pt>
    <dgm:pt modelId="{274C4CE7-A6A3-4F86-8BA5-83AD6A1624D3}" type="sibTrans" cxnId="{092E92DE-3D48-4E0C-A8F7-6CFF78AAA6CF}">
      <dgm:prSet/>
      <dgm:spPr/>
      <dgm:t>
        <a:bodyPr/>
        <a:lstStyle/>
        <a:p>
          <a:endParaRPr lang="en-US"/>
        </a:p>
      </dgm:t>
    </dgm:pt>
    <dgm:pt modelId="{79BAFA5D-69FE-49ED-841E-3BF80D244619}" type="pres">
      <dgm:prSet presAssocID="{508BA076-475C-456F-A09F-421E6F60505A}" presName="Name0" presStyleCnt="0">
        <dgm:presLayoutVars>
          <dgm:chMax val="7"/>
          <dgm:dir/>
          <dgm:resizeHandles val="exact"/>
        </dgm:presLayoutVars>
      </dgm:prSet>
      <dgm:spPr/>
      <dgm:t>
        <a:bodyPr/>
        <a:lstStyle/>
        <a:p>
          <a:endParaRPr lang="en-US"/>
        </a:p>
      </dgm:t>
    </dgm:pt>
    <dgm:pt modelId="{916ED57F-C48D-4999-981E-530F66955AB8}" type="pres">
      <dgm:prSet presAssocID="{508BA076-475C-456F-A09F-421E6F60505A}" presName="ellipse1" presStyleLbl="vennNode1" presStyleIdx="0" presStyleCnt="5">
        <dgm:presLayoutVars>
          <dgm:bulletEnabled val="1"/>
        </dgm:presLayoutVars>
      </dgm:prSet>
      <dgm:spPr/>
      <dgm:t>
        <a:bodyPr/>
        <a:lstStyle/>
        <a:p>
          <a:endParaRPr lang="en-US"/>
        </a:p>
      </dgm:t>
    </dgm:pt>
    <dgm:pt modelId="{B2DF4ABA-1B0B-435A-A437-F7F228EF910F}" type="pres">
      <dgm:prSet presAssocID="{508BA076-475C-456F-A09F-421E6F60505A}" presName="ellipse2" presStyleLbl="vennNode1" presStyleIdx="1" presStyleCnt="5" custLinFactNeighborX="454" custLinFactNeighborY="6359">
        <dgm:presLayoutVars>
          <dgm:bulletEnabled val="1"/>
        </dgm:presLayoutVars>
      </dgm:prSet>
      <dgm:spPr/>
      <dgm:t>
        <a:bodyPr/>
        <a:lstStyle/>
        <a:p>
          <a:endParaRPr lang="en-US"/>
        </a:p>
      </dgm:t>
    </dgm:pt>
    <dgm:pt modelId="{86A90E2D-1D52-454B-B129-1C74E5170B2C}" type="pres">
      <dgm:prSet presAssocID="{508BA076-475C-456F-A09F-421E6F60505A}" presName="ellipse3" presStyleLbl="vennNode1" presStyleIdx="2" presStyleCnt="5" custLinFactNeighborX="-2217" custLinFactNeighborY="-1316">
        <dgm:presLayoutVars>
          <dgm:bulletEnabled val="1"/>
        </dgm:presLayoutVars>
      </dgm:prSet>
      <dgm:spPr/>
      <dgm:t>
        <a:bodyPr/>
        <a:lstStyle/>
        <a:p>
          <a:endParaRPr lang="en-US"/>
        </a:p>
      </dgm:t>
    </dgm:pt>
    <dgm:pt modelId="{0146BE2E-C720-4C52-BFEA-99FE0E249AEE}" type="pres">
      <dgm:prSet presAssocID="{508BA076-475C-456F-A09F-421E6F60505A}" presName="ellipse4" presStyleLbl="vennNode1" presStyleIdx="3" presStyleCnt="5">
        <dgm:presLayoutVars>
          <dgm:bulletEnabled val="1"/>
        </dgm:presLayoutVars>
      </dgm:prSet>
      <dgm:spPr/>
      <dgm:t>
        <a:bodyPr/>
        <a:lstStyle/>
        <a:p>
          <a:endParaRPr lang="en-US"/>
        </a:p>
      </dgm:t>
    </dgm:pt>
    <dgm:pt modelId="{922CD401-4293-49A5-836F-9BDF6EDBD154}" type="pres">
      <dgm:prSet presAssocID="{508BA076-475C-456F-A09F-421E6F60505A}" presName="ellipse5" presStyleLbl="vennNode1" presStyleIdx="4" presStyleCnt="5">
        <dgm:presLayoutVars>
          <dgm:bulletEnabled val="1"/>
        </dgm:presLayoutVars>
      </dgm:prSet>
      <dgm:spPr/>
      <dgm:t>
        <a:bodyPr/>
        <a:lstStyle/>
        <a:p>
          <a:endParaRPr lang="en-US"/>
        </a:p>
      </dgm:t>
    </dgm:pt>
  </dgm:ptLst>
  <dgm:cxnLst>
    <dgm:cxn modelId="{09597D34-5B25-4545-86B2-8B64AC2A1DEB}" type="presOf" srcId="{8102BBF3-8C5D-468C-88FE-C38D00B16882}" destId="{916ED57F-C48D-4999-981E-530F66955AB8}" srcOrd="0" destOrd="0" presId="urn:microsoft.com/office/officeart/2005/8/layout/rings+Icon"/>
    <dgm:cxn modelId="{0C0B158A-A939-CD48-A206-302375ACB359}" type="presOf" srcId="{AF753745-2E2E-4F1D-B5BC-6F4E34BCFD48}" destId="{0146BE2E-C720-4C52-BFEA-99FE0E249AEE}" srcOrd="0" destOrd="0" presId="urn:microsoft.com/office/officeart/2005/8/layout/rings+Icon"/>
    <dgm:cxn modelId="{C273E6B3-0945-4465-B1E8-B6ADDABC2AC0}" srcId="{508BA076-475C-456F-A09F-421E6F60505A}" destId="{3DCA66E9-976D-4BC8-8B96-58A5B23987F8}" srcOrd="1" destOrd="0" parTransId="{07AAC50B-BE77-4342-A82C-C5567F3F29F3}" sibTransId="{4866243E-DED4-427F-9345-31EE6A33EC6F}"/>
    <dgm:cxn modelId="{B8127459-5E4A-F746-8E60-20E072F016A2}" type="presOf" srcId="{B8B5CB67-B550-4703-9EBD-4E8F4D6859BC}" destId="{922CD401-4293-49A5-836F-9BDF6EDBD154}" srcOrd="0" destOrd="0" presId="urn:microsoft.com/office/officeart/2005/8/layout/rings+Icon"/>
    <dgm:cxn modelId="{4C58E29E-11CB-014D-BFB5-5551694A2B19}" type="presOf" srcId="{BD9C76C8-5B97-4ACD-A8C8-77701FF04159}" destId="{86A90E2D-1D52-454B-B129-1C74E5170B2C}" srcOrd="0" destOrd="0" presId="urn:microsoft.com/office/officeart/2005/8/layout/rings+Icon"/>
    <dgm:cxn modelId="{9E82A361-8AE9-2449-B878-1FA7F8DB0981}" type="presOf" srcId="{508BA076-475C-456F-A09F-421E6F60505A}" destId="{79BAFA5D-69FE-49ED-841E-3BF80D244619}" srcOrd="0" destOrd="0" presId="urn:microsoft.com/office/officeart/2005/8/layout/rings+Icon"/>
    <dgm:cxn modelId="{CAED9D36-88D5-FD4E-9827-02D66E73760A}" type="presOf" srcId="{3DCA66E9-976D-4BC8-8B96-58A5B23987F8}" destId="{B2DF4ABA-1B0B-435A-A437-F7F228EF910F}" srcOrd="0" destOrd="0" presId="urn:microsoft.com/office/officeart/2005/8/layout/rings+Icon"/>
    <dgm:cxn modelId="{3721CBB5-19D2-4BE5-8B43-11841079910F}" srcId="{508BA076-475C-456F-A09F-421E6F60505A}" destId="{8102BBF3-8C5D-468C-88FE-C38D00B16882}" srcOrd="0" destOrd="0" parTransId="{5E976256-2379-4044-8BCD-EEDF8260A90D}" sibTransId="{9BF17860-D49E-4544-B3F6-D47ACC69BA94}"/>
    <dgm:cxn modelId="{E3E78977-CB75-41F5-9ACC-2BD6F4B158A5}" srcId="{508BA076-475C-456F-A09F-421E6F60505A}" destId="{AF753745-2E2E-4F1D-B5BC-6F4E34BCFD48}" srcOrd="3" destOrd="0" parTransId="{EC2F796B-2423-44F3-9909-DD405D9869E0}" sibTransId="{36359D0D-2E08-4BD6-9078-0CF5EF4E0107}"/>
    <dgm:cxn modelId="{F1DBCB4B-D30C-45BE-8308-CE06B3E985B1}" srcId="{508BA076-475C-456F-A09F-421E6F60505A}" destId="{BD9C76C8-5B97-4ACD-A8C8-77701FF04159}" srcOrd="2" destOrd="0" parTransId="{ABBA2276-877F-4A8E-B0FF-7DF385E09D9F}" sibTransId="{DA992986-1960-450C-A594-C7C8BF04389C}"/>
    <dgm:cxn modelId="{092E92DE-3D48-4E0C-A8F7-6CFF78AAA6CF}" srcId="{508BA076-475C-456F-A09F-421E6F60505A}" destId="{B8B5CB67-B550-4703-9EBD-4E8F4D6859BC}" srcOrd="4" destOrd="0" parTransId="{FF404406-6E5D-4BBB-9AF0-0C9352540714}" sibTransId="{274C4CE7-A6A3-4F86-8BA5-83AD6A1624D3}"/>
    <dgm:cxn modelId="{361E1AB8-C065-4B42-BEFE-B0EBE13F9141}" type="presParOf" srcId="{79BAFA5D-69FE-49ED-841E-3BF80D244619}" destId="{916ED57F-C48D-4999-981E-530F66955AB8}" srcOrd="0" destOrd="0" presId="urn:microsoft.com/office/officeart/2005/8/layout/rings+Icon"/>
    <dgm:cxn modelId="{4677D32A-3BA1-5A4F-83EB-D827F1E353ED}" type="presParOf" srcId="{79BAFA5D-69FE-49ED-841E-3BF80D244619}" destId="{B2DF4ABA-1B0B-435A-A437-F7F228EF910F}" srcOrd="1" destOrd="0" presId="urn:microsoft.com/office/officeart/2005/8/layout/rings+Icon"/>
    <dgm:cxn modelId="{D6032F5F-A595-E746-B9D0-3E3E03905A35}" type="presParOf" srcId="{79BAFA5D-69FE-49ED-841E-3BF80D244619}" destId="{86A90E2D-1D52-454B-B129-1C74E5170B2C}" srcOrd="2" destOrd="0" presId="urn:microsoft.com/office/officeart/2005/8/layout/rings+Icon"/>
    <dgm:cxn modelId="{B0B8C31F-1777-6344-A988-78E949219F55}" type="presParOf" srcId="{79BAFA5D-69FE-49ED-841E-3BF80D244619}" destId="{0146BE2E-C720-4C52-BFEA-99FE0E249AEE}" srcOrd="3" destOrd="0" presId="urn:microsoft.com/office/officeart/2005/8/layout/rings+Icon"/>
    <dgm:cxn modelId="{F5F8F38A-9172-CF4B-8B2F-0DE1416C8F31}" type="presParOf" srcId="{79BAFA5D-69FE-49ED-841E-3BF80D244619}" destId="{922CD401-4293-49A5-836F-9BDF6EDBD154}" srcOrd="4"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356EA1-F9F0-4699-8826-94EDE0759BDB}" type="doc">
      <dgm:prSet loTypeId="urn:microsoft.com/office/officeart/2005/8/layout/StepDownProcess" loCatId="process" qsTypeId="urn:microsoft.com/office/officeart/2005/8/quickstyle/simple1" qsCatId="simple" csTypeId="urn:microsoft.com/office/officeart/2005/8/colors/colorful5" csCatId="colorful" phldr="1"/>
      <dgm:spPr/>
      <dgm:t>
        <a:bodyPr/>
        <a:lstStyle/>
        <a:p>
          <a:endParaRPr lang="en-US"/>
        </a:p>
      </dgm:t>
    </dgm:pt>
    <dgm:pt modelId="{36DB82B4-32D5-4733-881D-3BCEFF68AC23}">
      <dgm:prSet phldrT="[Text]" custT="1"/>
      <dgm:spPr/>
      <dgm:t>
        <a:bodyPr/>
        <a:lstStyle/>
        <a:p>
          <a:r>
            <a:rPr lang="en-US" sz="2400" b="1" dirty="0" smtClean="0"/>
            <a:t>Four Disciplinary Core Concepts</a:t>
          </a:r>
          <a:endParaRPr lang="en-US" sz="2400" b="1" dirty="0"/>
        </a:p>
      </dgm:t>
    </dgm:pt>
    <dgm:pt modelId="{BC0C5423-959D-4B40-8C56-C2D86D68D22B}" type="parTrans" cxnId="{25D943B8-00F2-448B-890A-4E984A8FC1C4}">
      <dgm:prSet/>
      <dgm:spPr/>
      <dgm:t>
        <a:bodyPr/>
        <a:lstStyle/>
        <a:p>
          <a:endParaRPr lang="en-US"/>
        </a:p>
      </dgm:t>
    </dgm:pt>
    <dgm:pt modelId="{8A673264-3E3E-4A10-94AA-8ACD3F88A8FC}" type="sibTrans" cxnId="{25D943B8-00F2-448B-890A-4E984A8FC1C4}">
      <dgm:prSet/>
      <dgm:spPr/>
      <dgm:t>
        <a:bodyPr/>
        <a:lstStyle/>
        <a:p>
          <a:endParaRPr lang="en-US"/>
        </a:p>
      </dgm:t>
    </dgm:pt>
    <dgm:pt modelId="{626B58B3-CC9F-4DAB-96E3-9B2887E2D9BD}">
      <dgm:prSet phldrT="[Text]" custT="1"/>
      <dgm:spPr>
        <a:ln>
          <a:noFill/>
        </a:ln>
      </dgm:spPr>
      <dgm:t>
        <a:bodyPr/>
        <a:lstStyle/>
        <a:p>
          <a:r>
            <a:rPr lang="en-US" sz="2400" dirty="0" smtClean="0"/>
            <a:t>Civic Mindedness</a:t>
          </a:r>
          <a:endParaRPr lang="en-US" sz="2400" dirty="0"/>
        </a:p>
      </dgm:t>
    </dgm:pt>
    <dgm:pt modelId="{82F26CBB-AAF9-47D8-A74F-6E5CC3F20077}" type="parTrans" cxnId="{AEA70250-58CB-46D2-9EAA-CFB313777182}">
      <dgm:prSet/>
      <dgm:spPr/>
      <dgm:t>
        <a:bodyPr/>
        <a:lstStyle/>
        <a:p>
          <a:endParaRPr lang="en-US"/>
        </a:p>
      </dgm:t>
    </dgm:pt>
    <dgm:pt modelId="{AB38F838-8091-4B9E-B111-F96DACE5070D}" type="sibTrans" cxnId="{AEA70250-58CB-46D2-9EAA-CFB313777182}">
      <dgm:prSet/>
      <dgm:spPr/>
      <dgm:t>
        <a:bodyPr/>
        <a:lstStyle/>
        <a:p>
          <a:endParaRPr lang="en-US"/>
        </a:p>
      </dgm:t>
    </dgm:pt>
    <dgm:pt modelId="{2BD44483-24EF-4889-B81D-DBCB1315C26F}">
      <dgm:prSet phldrT="[Text]" custT="1"/>
      <dgm:spPr/>
      <dgm:t>
        <a:bodyPr/>
        <a:lstStyle/>
        <a:p>
          <a:r>
            <a:rPr lang="en-US" sz="2400" b="1" dirty="0" smtClean="0"/>
            <a:t>Fifteen Anchor Standards</a:t>
          </a:r>
          <a:endParaRPr lang="en-US" sz="2400" b="1" dirty="0"/>
        </a:p>
      </dgm:t>
    </dgm:pt>
    <dgm:pt modelId="{144B5112-BBA9-4A3D-9910-3CB55E231D72}" type="parTrans" cxnId="{C44D26FF-22A9-411E-AED6-7F8EFA6E8F2D}">
      <dgm:prSet/>
      <dgm:spPr/>
      <dgm:t>
        <a:bodyPr/>
        <a:lstStyle/>
        <a:p>
          <a:endParaRPr lang="en-US"/>
        </a:p>
      </dgm:t>
    </dgm:pt>
    <dgm:pt modelId="{B9AF7F60-D8F1-4F58-9C00-3398C9569F9E}" type="sibTrans" cxnId="{C44D26FF-22A9-411E-AED6-7F8EFA6E8F2D}">
      <dgm:prSet/>
      <dgm:spPr/>
      <dgm:t>
        <a:bodyPr/>
        <a:lstStyle/>
        <a:p>
          <a:endParaRPr lang="en-US"/>
        </a:p>
      </dgm:t>
    </dgm:pt>
    <dgm:pt modelId="{9415FEFF-B622-4C81-BD97-9CC68912DE2F}">
      <dgm:prSet phldrT="[Text]" custT="1"/>
      <dgm:spPr/>
      <dgm:t>
        <a:bodyPr/>
        <a:lstStyle/>
        <a:p>
          <a:r>
            <a:rPr lang="en-US" sz="2400" b="0" dirty="0" smtClean="0"/>
            <a:t>Define College, Career and Civic Readiness in Social Studies </a:t>
          </a:r>
          <a:endParaRPr lang="en-US" sz="2400" b="0" dirty="0"/>
        </a:p>
      </dgm:t>
    </dgm:pt>
    <dgm:pt modelId="{01CBF099-3AB9-4C9C-B521-82258DE078FA}" type="parTrans" cxnId="{22BD93A4-028B-4CB8-A92D-59310ED6A4DF}">
      <dgm:prSet/>
      <dgm:spPr/>
      <dgm:t>
        <a:bodyPr/>
        <a:lstStyle/>
        <a:p>
          <a:endParaRPr lang="en-US"/>
        </a:p>
      </dgm:t>
    </dgm:pt>
    <dgm:pt modelId="{71EF7907-6700-44BB-A644-2B1B49AE3636}" type="sibTrans" cxnId="{22BD93A4-028B-4CB8-A92D-59310ED6A4DF}">
      <dgm:prSet/>
      <dgm:spPr/>
      <dgm:t>
        <a:bodyPr/>
        <a:lstStyle/>
        <a:p>
          <a:endParaRPr lang="en-US"/>
        </a:p>
      </dgm:t>
    </dgm:pt>
    <dgm:pt modelId="{12F2A8C7-512A-4D49-88C0-3D0C6DC98C2D}">
      <dgm:prSet phldrT="[Text]" custT="1"/>
      <dgm:spPr/>
      <dgm:t>
        <a:bodyPr/>
        <a:lstStyle/>
        <a:p>
          <a:r>
            <a:rPr lang="en-US" sz="2400" b="1" dirty="0" smtClean="0"/>
            <a:t>K-12</a:t>
          </a:r>
        </a:p>
        <a:p>
          <a:r>
            <a:rPr lang="en-US" sz="2400" b="1" dirty="0" smtClean="0"/>
            <a:t>Progressions</a:t>
          </a:r>
          <a:endParaRPr lang="en-US" sz="2400" b="1" dirty="0"/>
        </a:p>
      </dgm:t>
    </dgm:pt>
    <dgm:pt modelId="{3F7FD312-3C58-4A23-8D37-1CCD6EFAF716}" type="parTrans" cxnId="{5EC94A54-4835-4FF1-997A-BC00C146BAFE}">
      <dgm:prSet/>
      <dgm:spPr/>
      <dgm:t>
        <a:bodyPr/>
        <a:lstStyle/>
        <a:p>
          <a:endParaRPr lang="en-US"/>
        </a:p>
      </dgm:t>
    </dgm:pt>
    <dgm:pt modelId="{C0D47D90-A335-4406-9DD8-92A867F90D3A}" type="sibTrans" cxnId="{5EC94A54-4835-4FF1-997A-BC00C146BAFE}">
      <dgm:prSet/>
      <dgm:spPr/>
      <dgm:t>
        <a:bodyPr/>
        <a:lstStyle/>
        <a:p>
          <a:endParaRPr lang="en-US"/>
        </a:p>
      </dgm:t>
    </dgm:pt>
    <dgm:pt modelId="{8F802893-5BAC-49EF-9BAA-36F7622E1DDB}">
      <dgm:prSet phldrT="[Text]" custT="1"/>
      <dgm:spPr/>
      <dgm:t>
        <a:bodyPr/>
        <a:lstStyle/>
        <a:p>
          <a:r>
            <a:rPr lang="en-US" sz="2400" dirty="0" smtClean="0"/>
            <a:t>Emphasize developmentally appropriate skills/reasoning</a:t>
          </a:r>
          <a:endParaRPr lang="en-US" sz="2400" dirty="0"/>
        </a:p>
      </dgm:t>
    </dgm:pt>
    <dgm:pt modelId="{DF3679BC-69E6-487C-9A74-8BA892608FE9}" type="parTrans" cxnId="{D4C8ACBD-5F1A-4F87-9077-5E959B22DFDF}">
      <dgm:prSet/>
      <dgm:spPr/>
      <dgm:t>
        <a:bodyPr/>
        <a:lstStyle/>
        <a:p>
          <a:endParaRPr lang="en-US"/>
        </a:p>
      </dgm:t>
    </dgm:pt>
    <dgm:pt modelId="{C9A9645A-1528-4141-BD15-5073593D3E09}" type="sibTrans" cxnId="{D4C8ACBD-5F1A-4F87-9077-5E959B22DFDF}">
      <dgm:prSet/>
      <dgm:spPr/>
      <dgm:t>
        <a:bodyPr/>
        <a:lstStyle/>
        <a:p>
          <a:endParaRPr lang="en-US"/>
        </a:p>
      </dgm:t>
    </dgm:pt>
    <dgm:pt modelId="{AE4E972B-AD52-433E-9F03-412454ECF513}">
      <dgm:prSet phldrT="[Text]" custT="1"/>
      <dgm:spPr>
        <a:ln>
          <a:noFill/>
        </a:ln>
      </dgm:spPr>
      <dgm:t>
        <a:bodyPr/>
        <a:lstStyle/>
        <a:p>
          <a:r>
            <a:rPr lang="en-US" sz="2400" dirty="0" smtClean="0"/>
            <a:t>Economic Decision Making</a:t>
          </a:r>
          <a:endParaRPr lang="en-US" sz="2400" dirty="0"/>
        </a:p>
      </dgm:t>
    </dgm:pt>
    <dgm:pt modelId="{EEB06A0D-B059-4D80-A041-D0B225C2DAA7}" type="parTrans" cxnId="{FB6EABB6-E638-46D0-A20B-8A5B697EAB21}">
      <dgm:prSet/>
      <dgm:spPr/>
      <dgm:t>
        <a:bodyPr/>
        <a:lstStyle/>
        <a:p>
          <a:endParaRPr lang="en-US"/>
        </a:p>
      </dgm:t>
    </dgm:pt>
    <dgm:pt modelId="{46F842AE-6F6F-47B8-A9D2-18B71F0E58F3}" type="sibTrans" cxnId="{FB6EABB6-E638-46D0-A20B-8A5B697EAB21}">
      <dgm:prSet/>
      <dgm:spPr/>
      <dgm:t>
        <a:bodyPr/>
        <a:lstStyle/>
        <a:p>
          <a:endParaRPr lang="en-US"/>
        </a:p>
      </dgm:t>
    </dgm:pt>
    <dgm:pt modelId="{079BAF94-382D-40D8-A592-51A50412D234}">
      <dgm:prSet phldrT="[Text]" custT="1"/>
      <dgm:spPr>
        <a:ln>
          <a:noFill/>
        </a:ln>
      </dgm:spPr>
      <dgm:t>
        <a:bodyPr/>
        <a:lstStyle/>
        <a:p>
          <a:r>
            <a:rPr lang="en-US" sz="2400" dirty="0" smtClean="0"/>
            <a:t>Geographic Reasoning</a:t>
          </a:r>
          <a:endParaRPr lang="en-US" sz="2400" dirty="0"/>
        </a:p>
      </dgm:t>
    </dgm:pt>
    <dgm:pt modelId="{8A3A33CF-E029-461C-8251-242AD1FD8C1A}" type="parTrans" cxnId="{02F13787-790B-48D4-9768-EE84A6404F6E}">
      <dgm:prSet/>
      <dgm:spPr/>
      <dgm:t>
        <a:bodyPr/>
        <a:lstStyle/>
        <a:p>
          <a:endParaRPr lang="en-US"/>
        </a:p>
      </dgm:t>
    </dgm:pt>
    <dgm:pt modelId="{19407C2B-910B-4035-9E3E-53A5153F7E7D}" type="sibTrans" cxnId="{02F13787-790B-48D4-9768-EE84A6404F6E}">
      <dgm:prSet/>
      <dgm:spPr/>
      <dgm:t>
        <a:bodyPr/>
        <a:lstStyle/>
        <a:p>
          <a:endParaRPr lang="en-US"/>
        </a:p>
      </dgm:t>
    </dgm:pt>
    <dgm:pt modelId="{9A8C5424-5EAB-41B4-A6E5-D661FEF5F14A}">
      <dgm:prSet phldrT="[Text]" custT="1"/>
      <dgm:spPr>
        <a:ln>
          <a:noFill/>
        </a:ln>
      </dgm:spPr>
      <dgm:t>
        <a:bodyPr/>
        <a:lstStyle/>
        <a:p>
          <a:r>
            <a:rPr lang="en-US" sz="2400" dirty="0" smtClean="0"/>
            <a:t>Historical Thinking</a:t>
          </a:r>
          <a:endParaRPr lang="en-US" sz="2400" dirty="0"/>
        </a:p>
      </dgm:t>
    </dgm:pt>
    <dgm:pt modelId="{DAA766BA-F233-41C6-9783-837A1D801058}" type="parTrans" cxnId="{A2091819-AE65-43E6-A7F1-AF963097FDBF}">
      <dgm:prSet/>
      <dgm:spPr/>
      <dgm:t>
        <a:bodyPr/>
        <a:lstStyle/>
        <a:p>
          <a:endParaRPr lang="en-US"/>
        </a:p>
      </dgm:t>
    </dgm:pt>
    <dgm:pt modelId="{0D8B8509-F6B3-43FB-8D8E-5A3BC1D373CA}" type="sibTrans" cxnId="{A2091819-AE65-43E6-A7F1-AF963097FDBF}">
      <dgm:prSet/>
      <dgm:spPr/>
      <dgm:t>
        <a:bodyPr/>
        <a:lstStyle/>
        <a:p>
          <a:endParaRPr lang="en-US"/>
        </a:p>
      </dgm:t>
    </dgm:pt>
    <dgm:pt modelId="{2E879B4F-DD1F-4005-8461-37D8934AF4B4}" type="pres">
      <dgm:prSet presAssocID="{58356EA1-F9F0-4699-8826-94EDE0759BDB}" presName="rootnode" presStyleCnt="0">
        <dgm:presLayoutVars>
          <dgm:chMax/>
          <dgm:chPref/>
          <dgm:dir/>
          <dgm:animLvl val="lvl"/>
        </dgm:presLayoutVars>
      </dgm:prSet>
      <dgm:spPr/>
      <dgm:t>
        <a:bodyPr/>
        <a:lstStyle/>
        <a:p>
          <a:endParaRPr lang="en-US"/>
        </a:p>
      </dgm:t>
    </dgm:pt>
    <dgm:pt modelId="{F8C2BC96-3219-4E41-807B-2CC51396048F}" type="pres">
      <dgm:prSet presAssocID="{36DB82B4-32D5-4733-881D-3BCEFF68AC23}" presName="composite" presStyleCnt="0"/>
      <dgm:spPr/>
    </dgm:pt>
    <dgm:pt modelId="{56FF2D0F-2CF0-4388-ABEB-43829BE879F6}" type="pres">
      <dgm:prSet presAssocID="{36DB82B4-32D5-4733-881D-3BCEFF68AC23}" presName="bentUpArrow1" presStyleLbl="alignImgPlace1" presStyleIdx="0" presStyleCnt="2" custLinFactY="-10663" custLinFactNeighborX="-14491" custLinFactNeighborY="-100000"/>
      <dgm:spPr>
        <a:solidFill>
          <a:srgbClr val="7030A0"/>
        </a:solidFill>
      </dgm:spPr>
    </dgm:pt>
    <dgm:pt modelId="{7C25323A-BDA9-4C65-B710-0952C374094E}" type="pres">
      <dgm:prSet presAssocID="{36DB82B4-32D5-4733-881D-3BCEFF68AC23}" presName="ParentText" presStyleLbl="node1" presStyleIdx="0" presStyleCnt="3" custScaleX="162150" custLinFactNeighborX="18630" custLinFactNeighborY="-95897">
        <dgm:presLayoutVars>
          <dgm:chMax val="1"/>
          <dgm:chPref val="1"/>
          <dgm:bulletEnabled val="1"/>
        </dgm:presLayoutVars>
      </dgm:prSet>
      <dgm:spPr/>
      <dgm:t>
        <a:bodyPr/>
        <a:lstStyle/>
        <a:p>
          <a:endParaRPr lang="en-US"/>
        </a:p>
      </dgm:t>
    </dgm:pt>
    <dgm:pt modelId="{DF2980EE-D825-4577-AE04-CB10022F2138}" type="pres">
      <dgm:prSet presAssocID="{36DB82B4-32D5-4733-881D-3BCEFF68AC23}" presName="ChildText" presStyleLbl="revTx" presStyleIdx="0" presStyleCnt="3" custScaleX="376776" custLinFactX="100000" custLinFactY="-13633" custLinFactNeighborX="119227" custLinFactNeighborY="-100000">
        <dgm:presLayoutVars>
          <dgm:chMax val="0"/>
          <dgm:chPref val="0"/>
          <dgm:bulletEnabled val="1"/>
        </dgm:presLayoutVars>
      </dgm:prSet>
      <dgm:spPr/>
      <dgm:t>
        <a:bodyPr/>
        <a:lstStyle/>
        <a:p>
          <a:endParaRPr lang="en-US"/>
        </a:p>
      </dgm:t>
    </dgm:pt>
    <dgm:pt modelId="{0DC4357F-52BB-4ECF-9716-9D1C63C098A1}" type="pres">
      <dgm:prSet presAssocID="{8A673264-3E3E-4A10-94AA-8ACD3F88A8FC}" presName="sibTrans" presStyleCnt="0"/>
      <dgm:spPr/>
    </dgm:pt>
    <dgm:pt modelId="{FFFA4FDF-45FE-4860-ABE8-764DB3D90BB4}" type="pres">
      <dgm:prSet presAssocID="{2BD44483-24EF-4889-B81D-DBCB1315C26F}" presName="composite" presStyleCnt="0"/>
      <dgm:spPr/>
    </dgm:pt>
    <dgm:pt modelId="{336F4189-FC7D-4512-B1E2-0DF1296A883D}" type="pres">
      <dgm:prSet presAssocID="{2BD44483-24EF-4889-B81D-DBCB1315C26F}" presName="bentUpArrow1" presStyleLbl="alignImgPlace1" presStyleIdx="1" presStyleCnt="2" custLinFactX="-18647" custLinFactNeighborX="-100000" custLinFactNeighborY="-50851"/>
      <dgm:spPr>
        <a:solidFill>
          <a:srgbClr val="00B0F0"/>
        </a:solidFill>
      </dgm:spPr>
    </dgm:pt>
    <dgm:pt modelId="{1882BC61-0F58-43B4-BBAC-23D9F35DB46B}" type="pres">
      <dgm:prSet presAssocID="{2BD44483-24EF-4889-B81D-DBCB1315C26F}" presName="ParentText" presStyleLbl="node1" presStyleIdx="1" presStyleCnt="3" custScaleX="172476" custLinFactNeighborX="-46645" custLinFactNeighborY="-45137">
        <dgm:presLayoutVars>
          <dgm:chMax val="1"/>
          <dgm:chPref val="1"/>
          <dgm:bulletEnabled val="1"/>
        </dgm:presLayoutVars>
      </dgm:prSet>
      <dgm:spPr/>
      <dgm:t>
        <a:bodyPr/>
        <a:lstStyle/>
        <a:p>
          <a:endParaRPr lang="en-US"/>
        </a:p>
      </dgm:t>
    </dgm:pt>
    <dgm:pt modelId="{8C0C082D-AC9B-49C7-BBCF-316B4D944D18}" type="pres">
      <dgm:prSet presAssocID="{2BD44483-24EF-4889-B81D-DBCB1315C26F}" presName="ChildText" presStyleLbl="revTx" presStyleIdx="1" presStyleCnt="3" custScaleX="357042" custLinFactX="19052" custLinFactNeighborX="100000" custLinFactNeighborY="-59239">
        <dgm:presLayoutVars>
          <dgm:chMax val="0"/>
          <dgm:chPref val="0"/>
          <dgm:bulletEnabled val="1"/>
        </dgm:presLayoutVars>
      </dgm:prSet>
      <dgm:spPr/>
      <dgm:t>
        <a:bodyPr/>
        <a:lstStyle/>
        <a:p>
          <a:endParaRPr lang="en-US"/>
        </a:p>
      </dgm:t>
    </dgm:pt>
    <dgm:pt modelId="{1B3160EF-7DC2-400F-81DD-EFBDD3F728A0}" type="pres">
      <dgm:prSet presAssocID="{B9AF7F60-D8F1-4F58-9C00-3398C9569F9E}" presName="sibTrans" presStyleCnt="0"/>
      <dgm:spPr/>
    </dgm:pt>
    <dgm:pt modelId="{214488CC-3957-45A2-A00E-525089A49908}" type="pres">
      <dgm:prSet presAssocID="{12F2A8C7-512A-4D49-88C0-3D0C6DC98C2D}" presName="composite" presStyleCnt="0"/>
      <dgm:spPr/>
    </dgm:pt>
    <dgm:pt modelId="{2046D240-89AC-4CF3-86A1-95D6E011CF18}" type="pres">
      <dgm:prSet presAssocID="{12F2A8C7-512A-4D49-88C0-3D0C6DC98C2D}" presName="ParentText" presStyleLbl="node1" presStyleIdx="2" presStyleCnt="3" custScaleX="179897" custLinFactX="-11884" custLinFactNeighborX="-100000" custLinFactNeighborY="-1195">
        <dgm:presLayoutVars>
          <dgm:chMax val="1"/>
          <dgm:chPref val="1"/>
          <dgm:bulletEnabled val="1"/>
        </dgm:presLayoutVars>
      </dgm:prSet>
      <dgm:spPr/>
      <dgm:t>
        <a:bodyPr/>
        <a:lstStyle/>
        <a:p>
          <a:endParaRPr lang="en-US"/>
        </a:p>
      </dgm:t>
    </dgm:pt>
    <dgm:pt modelId="{BB1B1AA2-2885-4D26-AF10-342FC58A706C}" type="pres">
      <dgm:prSet presAssocID="{12F2A8C7-512A-4D49-88C0-3D0C6DC98C2D}" presName="FinalChildText" presStyleLbl="revTx" presStyleIdx="2" presStyleCnt="3" custScaleX="265798" custLinFactNeighborX="17819" custLinFactNeighborY="11972">
        <dgm:presLayoutVars>
          <dgm:chMax val="0"/>
          <dgm:chPref val="0"/>
          <dgm:bulletEnabled val="1"/>
        </dgm:presLayoutVars>
      </dgm:prSet>
      <dgm:spPr/>
      <dgm:t>
        <a:bodyPr/>
        <a:lstStyle/>
        <a:p>
          <a:endParaRPr lang="en-US"/>
        </a:p>
      </dgm:t>
    </dgm:pt>
  </dgm:ptLst>
  <dgm:cxnLst>
    <dgm:cxn modelId="{A2091819-AE65-43E6-A7F1-AF963097FDBF}" srcId="{36DB82B4-32D5-4733-881D-3BCEFF68AC23}" destId="{9A8C5424-5EAB-41B4-A6E5-D661FEF5F14A}" srcOrd="3" destOrd="0" parTransId="{DAA766BA-F233-41C6-9783-837A1D801058}" sibTransId="{0D8B8509-F6B3-43FB-8D8E-5A3BC1D373CA}"/>
    <dgm:cxn modelId="{F32A9817-6C54-1E48-A9EA-0FD3D87B5166}" type="presOf" srcId="{9415FEFF-B622-4C81-BD97-9CC68912DE2F}" destId="{8C0C082D-AC9B-49C7-BBCF-316B4D944D18}" srcOrd="0" destOrd="0" presId="urn:microsoft.com/office/officeart/2005/8/layout/StepDownProcess"/>
    <dgm:cxn modelId="{1F7B1ACB-301B-874B-9936-6B1E7D2C2B86}" type="presOf" srcId="{8F802893-5BAC-49EF-9BAA-36F7622E1DDB}" destId="{BB1B1AA2-2885-4D26-AF10-342FC58A706C}" srcOrd="0" destOrd="0" presId="urn:microsoft.com/office/officeart/2005/8/layout/StepDownProcess"/>
    <dgm:cxn modelId="{22BD93A4-028B-4CB8-A92D-59310ED6A4DF}" srcId="{2BD44483-24EF-4889-B81D-DBCB1315C26F}" destId="{9415FEFF-B622-4C81-BD97-9CC68912DE2F}" srcOrd="0" destOrd="0" parTransId="{01CBF099-3AB9-4C9C-B521-82258DE078FA}" sibTransId="{71EF7907-6700-44BB-A644-2B1B49AE3636}"/>
    <dgm:cxn modelId="{2EBECAED-F20C-2945-B9B0-E05EB297B00B}" type="presOf" srcId="{079BAF94-382D-40D8-A592-51A50412D234}" destId="{DF2980EE-D825-4577-AE04-CB10022F2138}" srcOrd="0" destOrd="2" presId="urn:microsoft.com/office/officeart/2005/8/layout/StepDownProcess"/>
    <dgm:cxn modelId="{AC6D5458-BF65-8947-BEF5-D5592BFDA36C}" type="presOf" srcId="{9A8C5424-5EAB-41B4-A6E5-D661FEF5F14A}" destId="{DF2980EE-D825-4577-AE04-CB10022F2138}" srcOrd="0" destOrd="3" presId="urn:microsoft.com/office/officeart/2005/8/layout/StepDownProcess"/>
    <dgm:cxn modelId="{25D943B8-00F2-448B-890A-4E984A8FC1C4}" srcId="{58356EA1-F9F0-4699-8826-94EDE0759BDB}" destId="{36DB82B4-32D5-4733-881D-3BCEFF68AC23}" srcOrd="0" destOrd="0" parTransId="{BC0C5423-959D-4B40-8C56-C2D86D68D22B}" sibTransId="{8A673264-3E3E-4A10-94AA-8ACD3F88A8FC}"/>
    <dgm:cxn modelId="{53D13A07-6338-D041-A932-E9B78EC4962C}" type="presOf" srcId="{12F2A8C7-512A-4D49-88C0-3D0C6DC98C2D}" destId="{2046D240-89AC-4CF3-86A1-95D6E011CF18}" srcOrd="0" destOrd="0" presId="urn:microsoft.com/office/officeart/2005/8/layout/StepDownProcess"/>
    <dgm:cxn modelId="{D4C8ACBD-5F1A-4F87-9077-5E959B22DFDF}" srcId="{12F2A8C7-512A-4D49-88C0-3D0C6DC98C2D}" destId="{8F802893-5BAC-49EF-9BAA-36F7622E1DDB}" srcOrd="0" destOrd="0" parTransId="{DF3679BC-69E6-487C-9A74-8BA892608FE9}" sibTransId="{C9A9645A-1528-4141-BD15-5073593D3E09}"/>
    <dgm:cxn modelId="{36187E8C-E2E6-CF4F-B3E7-9153BCEBF677}" type="presOf" srcId="{2BD44483-24EF-4889-B81D-DBCB1315C26F}" destId="{1882BC61-0F58-43B4-BBAC-23D9F35DB46B}" srcOrd="0" destOrd="0" presId="urn:microsoft.com/office/officeart/2005/8/layout/StepDownProcess"/>
    <dgm:cxn modelId="{1BD49477-24CE-614F-8249-76FEAC4704AB}" type="presOf" srcId="{36DB82B4-32D5-4733-881D-3BCEFF68AC23}" destId="{7C25323A-BDA9-4C65-B710-0952C374094E}" srcOrd="0" destOrd="0" presId="urn:microsoft.com/office/officeart/2005/8/layout/StepDownProcess"/>
    <dgm:cxn modelId="{02F13787-790B-48D4-9768-EE84A6404F6E}" srcId="{36DB82B4-32D5-4733-881D-3BCEFF68AC23}" destId="{079BAF94-382D-40D8-A592-51A50412D234}" srcOrd="2" destOrd="0" parTransId="{8A3A33CF-E029-461C-8251-242AD1FD8C1A}" sibTransId="{19407C2B-910B-4035-9E3E-53A5153F7E7D}"/>
    <dgm:cxn modelId="{B07A8BEE-81CE-904B-96ED-EA56F8F570AA}" type="presOf" srcId="{58356EA1-F9F0-4699-8826-94EDE0759BDB}" destId="{2E879B4F-DD1F-4005-8461-37D8934AF4B4}" srcOrd="0" destOrd="0" presId="urn:microsoft.com/office/officeart/2005/8/layout/StepDownProcess"/>
    <dgm:cxn modelId="{5EC94A54-4835-4FF1-997A-BC00C146BAFE}" srcId="{58356EA1-F9F0-4699-8826-94EDE0759BDB}" destId="{12F2A8C7-512A-4D49-88C0-3D0C6DC98C2D}" srcOrd="2" destOrd="0" parTransId="{3F7FD312-3C58-4A23-8D37-1CCD6EFAF716}" sibTransId="{C0D47D90-A335-4406-9DD8-92A867F90D3A}"/>
    <dgm:cxn modelId="{FB6EABB6-E638-46D0-A20B-8A5B697EAB21}" srcId="{36DB82B4-32D5-4733-881D-3BCEFF68AC23}" destId="{AE4E972B-AD52-433E-9F03-412454ECF513}" srcOrd="1" destOrd="0" parTransId="{EEB06A0D-B059-4D80-A041-D0B225C2DAA7}" sibTransId="{46F842AE-6F6F-47B8-A9D2-18B71F0E58F3}"/>
    <dgm:cxn modelId="{C44D26FF-22A9-411E-AED6-7F8EFA6E8F2D}" srcId="{58356EA1-F9F0-4699-8826-94EDE0759BDB}" destId="{2BD44483-24EF-4889-B81D-DBCB1315C26F}" srcOrd="1" destOrd="0" parTransId="{144B5112-BBA9-4A3D-9910-3CB55E231D72}" sibTransId="{B9AF7F60-D8F1-4F58-9C00-3398C9569F9E}"/>
    <dgm:cxn modelId="{AEA70250-58CB-46D2-9EAA-CFB313777182}" srcId="{36DB82B4-32D5-4733-881D-3BCEFF68AC23}" destId="{626B58B3-CC9F-4DAB-96E3-9B2887E2D9BD}" srcOrd="0" destOrd="0" parTransId="{82F26CBB-AAF9-47D8-A74F-6E5CC3F20077}" sibTransId="{AB38F838-8091-4B9E-B111-F96DACE5070D}"/>
    <dgm:cxn modelId="{46FD57EC-961F-664B-A53B-DE5A8E69A889}" type="presOf" srcId="{AE4E972B-AD52-433E-9F03-412454ECF513}" destId="{DF2980EE-D825-4577-AE04-CB10022F2138}" srcOrd="0" destOrd="1" presId="urn:microsoft.com/office/officeart/2005/8/layout/StepDownProcess"/>
    <dgm:cxn modelId="{7A4DD592-9086-2549-AC6C-798313A3FCF2}" type="presOf" srcId="{626B58B3-CC9F-4DAB-96E3-9B2887E2D9BD}" destId="{DF2980EE-D825-4577-AE04-CB10022F2138}" srcOrd="0" destOrd="0" presId="urn:microsoft.com/office/officeart/2005/8/layout/StepDownProcess"/>
    <dgm:cxn modelId="{59149928-162C-EC46-96AF-E472F64F2D3A}" type="presParOf" srcId="{2E879B4F-DD1F-4005-8461-37D8934AF4B4}" destId="{F8C2BC96-3219-4E41-807B-2CC51396048F}" srcOrd="0" destOrd="0" presId="urn:microsoft.com/office/officeart/2005/8/layout/StepDownProcess"/>
    <dgm:cxn modelId="{6CAD3846-FCA6-2B45-BBA3-8F22FA10C7B6}" type="presParOf" srcId="{F8C2BC96-3219-4E41-807B-2CC51396048F}" destId="{56FF2D0F-2CF0-4388-ABEB-43829BE879F6}" srcOrd="0" destOrd="0" presId="urn:microsoft.com/office/officeart/2005/8/layout/StepDownProcess"/>
    <dgm:cxn modelId="{19D6135C-958D-224E-8366-5390CE51C80F}" type="presParOf" srcId="{F8C2BC96-3219-4E41-807B-2CC51396048F}" destId="{7C25323A-BDA9-4C65-B710-0952C374094E}" srcOrd="1" destOrd="0" presId="urn:microsoft.com/office/officeart/2005/8/layout/StepDownProcess"/>
    <dgm:cxn modelId="{1A0F1F51-3839-1A4B-8C13-34B81F036D27}" type="presParOf" srcId="{F8C2BC96-3219-4E41-807B-2CC51396048F}" destId="{DF2980EE-D825-4577-AE04-CB10022F2138}" srcOrd="2" destOrd="0" presId="urn:microsoft.com/office/officeart/2005/8/layout/StepDownProcess"/>
    <dgm:cxn modelId="{A74519E3-99B2-EC4F-B17C-2295AC2FF759}" type="presParOf" srcId="{2E879B4F-DD1F-4005-8461-37D8934AF4B4}" destId="{0DC4357F-52BB-4ECF-9716-9D1C63C098A1}" srcOrd="1" destOrd="0" presId="urn:microsoft.com/office/officeart/2005/8/layout/StepDownProcess"/>
    <dgm:cxn modelId="{EE89BC00-B19B-3C40-8947-AD01B7FDA1AC}" type="presParOf" srcId="{2E879B4F-DD1F-4005-8461-37D8934AF4B4}" destId="{FFFA4FDF-45FE-4860-ABE8-764DB3D90BB4}" srcOrd="2" destOrd="0" presId="urn:microsoft.com/office/officeart/2005/8/layout/StepDownProcess"/>
    <dgm:cxn modelId="{DE29A006-E1F9-BC4C-9F44-F35B6F066921}" type="presParOf" srcId="{FFFA4FDF-45FE-4860-ABE8-764DB3D90BB4}" destId="{336F4189-FC7D-4512-B1E2-0DF1296A883D}" srcOrd="0" destOrd="0" presId="urn:microsoft.com/office/officeart/2005/8/layout/StepDownProcess"/>
    <dgm:cxn modelId="{14CC1803-D10E-D64C-B500-62712EDC2797}" type="presParOf" srcId="{FFFA4FDF-45FE-4860-ABE8-764DB3D90BB4}" destId="{1882BC61-0F58-43B4-BBAC-23D9F35DB46B}" srcOrd="1" destOrd="0" presId="urn:microsoft.com/office/officeart/2005/8/layout/StepDownProcess"/>
    <dgm:cxn modelId="{F900368D-B688-1348-808F-036F96268A67}" type="presParOf" srcId="{FFFA4FDF-45FE-4860-ABE8-764DB3D90BB4}" destId="{8C0C082D-AC9B-49C7-BBCF-316B4D944D18}" srcOrd="2" destOrd="0" presId="urn:microsoft.com/office/officeart/2005/8/layout/StepDownProcess"/>
    <dgm:cxn modelId="{72BBB9E9-848C-E448-A304-114D384C97BC}" type="presParOf" srcId="{2E879B4F-DD1F-4005-8461-37D8934AF4B4}" destId="{1B3160EF-7DC2-400F-81DD-EFBDD3F728A0}" srcOrd="3" destOrd="0" presId="urn:microsoft.com/office/officeart/2005/8/layout/StepDownProcess"/>
    <dgm:cxn modelId="{A5A02372-6540-B349-A4C3-8576CCAFE715}" type="presParOf" srcId="{2E879B4F-DD1F-4005-8461-37D8934AF4B4}" destId="{214488CC-3957-45A2-A00E-525089A49908}" srcOrd="4" destOrd="0" presId="urn:microsoft.com/office/officeart/2005/8/layout/StepDownProcess"/>
    <dgm:cxn modelId="{16F9C204-0E3B-A54C-B9A4-BA7441E89653}" type="presParOf" srcId="{214488CC-3957-45A2-A00E-525089A49908}" destId="{2046D240-89AC-4CF3-86A1-95D6E011CF18}" srcOrd="0" destOrd="0" presId="urn:microsoft.com/office/officeart/2005/8/layout/StepDownProcess"/>
    <dgm:cxn modelId="{5859D294-EE3C-964C-A981-9543C352C9E8}" type="presParOf" srcId="{214488CC-3957-45A2-A00E-525089A49908}" destId="{BB1B1AA2-2885-4D26-AF10-342FC58A706C}" srcOrd="1" destOrd="0" presId="urn:microsoft.com/office/officeart/2005/8/layout/StepDownProcess"/>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B89C04-14E9-41C4-A1DF-6D1F65EFE33A}" type="doc">
      <dgm:prSet loTypeId="urn:microsoft.com/office/officeart/2005/8/layout/venn2" loCatId="relationship" qsTypeId="urn:microsoft.com/office/officeart/2005/8/quickstyle/3d1" qsCatId="3D" csTypeId="urn:microsoft.com/office/officeart/2005/8/colors/accent1_2" csCatId="accent1" phldr="1"/>
      <dgm:spPr/>
      <dgm:t>
        <a:bodyPr/>
        <a:lstStyle/>
        <a:p>
          <a:endParaRPr lang="en-US"/>
        </a:p>
      </dgm:t>
    </dgm:pt>
    <dgm:pt modelId="{1FD0BC94-44ED-4CEF-BD4A-1FC14C340B1F}">
      <dgm:prSet phldrT="[Text]"/>
      <dgm:spPr>
        <a:solidFill>
          <a:schemeClr val="accent2">
            <a:lumMod val="60000"/>
            <a:lumOff val="40000"/>
          </a:schemeClr>
        </a:solidFill>
      </dgm:spPr>
      <dgm:t>
        <a:bodyPr/>
        <a:lstStyle/>
        <a:p>
          <a:r>
            <a:rPr lang="en-US" dirty="0" err="1" smtClean="0"/>
            <a:t>LEADERSHIPb</a:t>
          </a:r>
          <a:endParaRPr lang="en-US" dirty="0"/>
        </a:p>
      </dgm:t>
    </dgm:pt>
    <dgm:pt modelId="{1CE5B799-F056-47CC-B21F-123C5BA2A00B}" type="parTrans" cxnId="{A502FAD6-5630-4127-92DB-0E7E5378E713}">
      <dgm:prSet/>
      <dgm:spPr/>
      <dgm:t>
        <a:bodyPr/>
        <a:lstStyle/>
        <a:p>
          <a:endParaRPr lang="en-US"/>
        </a:p>
      </dgm:t>
    </dgm:pt>
    <dgm:pt modelId="{FEA54EA1-C1CC-4367-B6C9-74D8774877D1}" type="sibTrans" cxnId="{A502FAD6-5630-4127-92DB-0E7E5378E713}">
      <dgm:prSet/>
      <dgm:spPr/>
      <dgm:t>
        <a:bodyPr/>
        <a:lstStyle/>
        <a:p>
          <a:endParaRPr lang="en-US"/>
        </a:p>
      </dgm:t>
    </dgm:pt>
    <dgm:pt modelId="{708C1D01-1725-42DD-A2F8-6C110B83897A}">
      <dgm:prSet phldrT="[Text]"/>
      <dgm:spPr>
        <a:solidFill>
          <a:schemeClr val="tx2">
            <a:lumMod val="75000"/>
          </a:schemeClr>
        </a:solidFill>
      </dgm:spPr>
      <dgm:t>
        <a:bodyPr/>
        <a:lstStyle/>
        <a:p>
          <a:r>
            <a:rPr lang="en-US" b="1" dirty="0" smtClean="0"/>
            <a:t>CHETL/PGES</a:t>
          </a:r>
          <a:endParaRPr lang="en-US" b="1" dirty="0"/>
        </a:p>
      </dgm:t>
    </dgm:pt>
    <dgm:pt modelId="{0F8ACA16-E1E4-41FE-A654-21382B8F140A}" type="parTrans" cxnId="{1C936010-7C30-4DD7-AB0D-0E704BEF6665}">
      <dgm:prSet/>
      <dgm:spPr/>
      <dgm:t>
        <a:bodyPr/>
        <a:lstStyle/>
        <a:p>
          <a:endParaRPr lang="en-US"/>
        </a:p>
      </dgm:t>
    </dgm:pt>
    <dgm:pt modelId="{8B00E6BA-3B4C-4C5A-BCBD-DDC37E188356}" type="sibTrans" cxnId="{1C936010-7C30-4DD7-AB0D-0E704BEF6665}">
      <dgm:prSet/>
      <dgm:spPr/>
      <dgm:t>
        <a:bodyPr/>
        <a:lstStyle/>
        <a:p>
          <a:endParaRPr lang="en-US"/>
        </a:p>
      </dgm:t>
    </dgm:pt>
    <dgm:pt modelId="{66071194-B7EA-41FA-9960-01D71305DA79}">
      <dgm:prSet phldrT="[Text]" custT="1"/>
      <dgm:spPr>
        <a:solidFill>
          <a:schemeClr val="accent1">
            <a:lumMod val="50000"/>
          </a:schemeClr>
        </a:solidFill>
      </dgm:spPr>
      <dgm:t>
        <a:bodyPr/>
        <a:lstStyle/>
        <a:p>
          <a:r>
            <a:rPr lang="en-US" sz="1800" b="1" dirty="0" smtClean="0"/>
            <a:t>Assessment Literacy</a:t>
          </a:r>
          <a:endParaRPr lang="en-US" sz="1800" b="1" dirty="0"/>
        </a:p>
      </dgm:t>
    </dgm:pt>
    <dgm:pt modelId="{48CE9F2A-3DC1-499E-872D-40B8454259C4}" type="parTrans" cxnId="{0FAD66BE-DCF8-4DCA-9A48-903DBED13F35}">
      <dgm:prSet/>
      <dgm:spPr/>
      <dgm:t>
        <a:bodyPr/>
        <a:lstStyle/>
        <a:p>
          <a:endParaRPr lang="en-US"/>
        </a:p>
      </dgm:t>
    </dgm:pt>
    <dgm:pt modelId="{DCB97FCD-3D3F-4513-A962-1100BB00A318}" type="sibTrans" cxnId="{0FAD66BE-DCF8-4DCA-9A48-903DBED13F35}">
      <dgm:prSet/>
      <dgm:spPr/>
      <dgm:t>
        <a:bodyPr/>
        <a:lstStyle/>
        <a:p>
          <a:endParaRPr lang="en-US"/>
        </a:p>
      </dgm:t>
    </dgm:pt>
    <dgm:pt modelId="{2CABF152-8995-4637-A766-D33CDB32D39A}">
      <dgm:prSet phldrT="[Text]" custT="1"/>
      <dgm:spPr>
        <a:solidFill>
          <a:schemeClr val="tx2"/>
        </a:solidFill>
      </dgm:spPr>
      <dgm:t>
        <a:bodyPr/>
        <a:lstStyle/>
        <a:p>
          <a:r>
            <a:rPr lang="en-US" sz="2400" b="1" dirty="0" smtClean="0"/>
            <a:t>Standards</a:t>
          </a:r>
          <a:endParaRPr lang="en-US" sz="2400" b="1" dirty="0"/>
        </a:p>
      </dgm:t>
    </dgm:pt>
    <dgm:pt modelId="{421653DB-17AB-40CE-AE9E-2E205A89563D}" type="parTrans" cxnId="{23DE30FC-8824-4D3A-8477-D82F800388AA}">
      <dgm:prSet/>
      <dgm:spPr/>
      <dgm:t>
        <a:bodyPr/>
        <a:lstStyle/>
        <a:p>
          <a:endParaRPr lang="en-US"/>
        </a:p>
      </dgm:t>
    </dgm:pt>
    <dgm:pt modelId="{107AB9A9-A8DB-4E39-A195-7C6C51129E58}" type="sibTrans" cxnId="{23DE30FC-8824-4D3A-8477-D82F800388AA}">
      <dgm:prSet/>
      <dgm:spPr/>
      <dgm:t>
        <a:bodyPr/>
        <a:lstStyle/>
        <a:p>
          <a:endParaRPr lang="en-US"/>
        </a:p>
      </dgm:t>
    </dgm:pt>
    <dgm:pt modelId="{BF75AF6E-49A3-4F93-9802-466473667C5A}">
      <dgm:prSet/>
      <dgm:spPr/>
      <dgm:t>
        <a:bodyPr/>
        <a:lstStyle/>
        <a:p>
          <a:r>
            <a:rPr lang="en-US" b="1" dirty="0" smtClean="0"/>
            <a:t>LEADERSHIP</a:t>
          </a:r>
          <a:endParaRPr lang="en-US" b="1" dirty="0"/>
        </a:p>
      </dgm:t>
    </dgm:pt>
    <dgm:pt modelId="{80AC035B-0B35-4996-A08B-C83AE723E15D}" type="parTrans" cxnId="{E7B63764-3C70-41D8-9E90-579A1183C246}">
      <dgm:prSet/>
      <dgm:spPr/>
      <dgm:t>
        <a:bodyPr/>
        <a:lstStyle/>
        <a:p>
          <a:endParaRPr lang="en-US"/>
        </a:p>
      </dgm:t>
    </dgm:pt>
    <dgm:pt modelId="{76B577BD-CFAB-43E4-92DD-51518E464509}" type="sibTrans" cxnId="{E7B63764-3C70-41D8-9E90-579A1183C246}">
      <dgm:prSet/>
      <dgm:spPr/>
      <dgm:t>
        <a:bodyPr/>
        <a:lstStyle/>
        <a:p>
          <a:endParaRPr lang="en-US"/>
        </a:p>
      </dgm:t>
    </dgm:pt>
    <dgm:pt modelId="{E409351E-371C-4DC2-8AD7-777B869E58E8}" type="pres">
      <dgm:prSet presAssocID="{F0B89C04-14E9-41C4-A1DF-6D1F65EFE33A}" presName="Name0" presStyleCnt="0">
        <dgm:presLayoutVars>
          <dgm:chMax val="7"/>
          <dgm:resizeHandles val="exact"/>
        </dgm:presLayoutVars>
      </dgm:prSet>
      <dgm:spPr/>
      <dgm:t>
        <a:bodyPr/>
        <a:lstStyle/>
        <a:p>
          <a:endParaRPr lang="en-US"/>
        </a:p>
      </dgm:t>
    </dgm:pt>
    <dgm:pt modelId="{A6A5E3E8-A0D7-4A39-8CDD-22333602871A}" type="pres">
      <dgm:prSet presAssocID="{F0B89C04-14E9-41C4-A1DF-6D1F65EFE33A}" presName="comp1" presStyleCnt="0"/>
      <dgm:spPr/>
    </dgm:pt>
    <dgm:pt modelId="{92DE4A29-0DE1-4E02-881E-1AD549693460}" type="pres">
      <dgm:prSet presAssocID="{F0B89C04-14E9-41C4-A1DF-6D1F65EFE33A}" presName="circle1" presStyleLbl="node1" presStyleIdx="0" presStyleCnt="5" custScaleX="130560" custScaleY="82686" custLinFactNeighborX="234" custLinFactNeighborY="10061"/>
      <dgm:spPr/>
      <dgm:t>
        <a:bodyPr/>
        <a:lstStyle/>
        <a:p>
          <a:endParaRPr lang="en-US"/>
        </a:p>
      </dgm:t>
    </dgm:pt>
    <dgm:pt modelId="{CBB38A5E-7CB0-4F48-8630-BD8C9E3F0F7D}" type="pres">
      <dgm:prSet presAssocID="{F0B89C04-14E9-41C4-A1DF-6D1F65EFE33A}" presName="c1text" presStyleLbl="node1" presStyleIdx="0" presStyleCnt="5">
        <dgm:presLayoutVars>
          <dgm:bulletEnabled val="1"/>
        </dgm:presLayoutVars>
      </dgm:prSet>
      <dgm:spPr/>
      <dgm:t>
        <a:bodyPr/>
        <a:lstStyle/>
        <a:p>
          <a:endParaRPr lang="en-US"/>
        </a:p>
      </dgm:t>
    </dgm:pt>
    <dgm:pt modelId="{9E9B0BDC-D439-4E54-9E1B-DCE7AAF46C65}" type="pres">
      <dgm:prSet presAssocID="{F0B89C04-14E9-41C4-A1DF-6D1F65EFE33A}" presName="comp2" presStyleCnt="0"/>
      <dgm:spPr/>
    </dgm:pt>
    <dgm:pt modelId="{B37E081C-ADCD-4BD7-9BC7-6AC3A7EB3133}" type="pres">
      <dgm:prSet presAssocID="{F0B89C04-14E9-41C4-A1DF-6D1F65EFE33A}" presName="circle2" presStyleLbl="node1" presStyleIdx="1" presStyleCnt="5" custScaleY="93553" custLinFactNeighborX="1476" custLinFactNeighborY="-3578"/>
      <dgm:spPr/>
      <dgm:t>
        <a:bodyPr/>
        <a:lstStyle/>
        <a:p>
          <a:endParaRPr lang="en-US"/>
        </a:p>
      </dgm:t>
    </dgm:pt>
    <dgm:pt modelId="{F7F53E88-D0A2-46E0-9072-8A42921A1FDC}" type="pres">
      <dgm:prSet presAssocID="{F0B89C04-14E9-41C4-A1DF-6D1F65EFE33A}" presName="c2text" presStyleLbl="node1" presStyleIdx="1" presStyleCnt="5">
        <dgm:presLayoutVars>
          <dgm:bulletEnabled val="1"/>
        </dgm:presLayoutVars>
      </dgm:prSet>
      <dgm:spPr/>
      <dgm:t>
        <a:bodyPr/>
        <a:lstStyle/>
        <a:p>
          <a:endParaRPr lang="en-US"/>
        </a:p>
      </dgm:t>
    </dgm:pt>
    <dgm:pt modelId="{D679B880-1304-4BFF-BA81-64CF952092AA}" type="pres">
      <dgm:prSet presAssocID="{F0B89C04-14E9-41C4-A1DF-6D1F65EFE33A}" presName="comp3" presStyleCnt="0"/>
      <dgm:spPr/>
    </dgm:pt>
    <dgm:pt modelId="{C39ACE5C-0CD9-4E51-B8E7-05DA8FE264D5}" type="pres">
      <dgm:prSet presAssocID="{F0B89C04-14E9-41C4-A1DF-6D1F65EFE33A}" presName="circle3" presStyleLbl="node1" presStyleIdx="2" presStyleCnt="5"/>
      <dgm:spPr/>
      <dgm:t>
        <a:bodyPr/>
        <a:lstStyle/>
        <a:p>
          <a:endParaRPr lang="en-US"/>
        </a:p>
      </dgm:t>
    </dgm:pt>
    <dgm:pt modelId="{A4985C8C-AEF6-4624-BC8F-70A97F44F0CF}" type="pres">
      <dgm:prSet presAssocID="{F0B89C04-14E9-41C4-A1DF-6D1F65EFE33A}" presName="c3text" presStyleLbl="node1" presStyleIdx="2" presStyleCnt="5">
        <dgm:presLayoutVars>
          <dgm:bulletEnabled val="1"/>
        </dgm:presLayoutVars>
      </dgm:prSet>
      <dgm:spPr/>
      <dgm:t>
        <a:bodyPr/>
        <a:lstStyle/>
        <a:p>
          <a:endParaRPr lang="en-US"/>
        </a:p>
      </dgm:t>
    </dgm:pt>
    <dgm:pt modelId="{C6C61993-84A7-4770-BAEF-A91D0B8BD785}" type="pres">
      <dgm:prSet presAssocID="{F0B89C04-14E9-41C4-A1DF-6D1F65EFE33A}" presName="comp4" presStyleCnt="0"/>
      <dgm:spPr/>
    </dgm:pt>
    <dgm:pt modelId="{346F97CC-05BF-41F0-8D3F-11B17A556FE8}" type="pres">
      <dgm:prSet presAssocID="{F0B89C04-14E9-41C4-A1DF-6D1F65EFE33A}" presName="circle4" presStyleLbl="node1" presStyleIdx="3" presStyleCnt="5"/>
      <dgm:spPr/>
      <dgm:t>
        <a:bodyPr/>
        <a:lstStyle/>
        <a:p>
          <a:endParaRPr lang="en-US"/>
        </a:p>
      </dgm:t>
    </dgm:pt>
    <dgm:pt modelId="{D00BA667-C240-450B-B886-379352DC6E4F}" type="pres">
      <dgm:prSet presAssocID="{F0B89C04-14E9-41C4-A1DF-6D1F65EFE33A}" presName="c4text" presStyleLbl="node1" presStyleIdx="3" presStyleCnt="5">
        <dgm:presLayoutVars>
          <dgm:bulletEnabled val="1"/>
        </dgm:presLayoutVars>
      </dgm:prSet>
      <dgm:spPr/>
      <dgm:t>
        <a:bodyPr/>
        <a:lstStyle/>
        <a:p>
          <a:endParaRPr lang="en-US"/>
        </a:p>
      </dgm:t>
    </dgm:pt>
    <dgm:pt modelId="{B5990A7C-7598-4A1F-92F7-63A5C49B9E52}" type="pres">
      <dgm:prSet presAssocID="{F0B89C04-14E9-41C4-A1DF-6D1F65EFE33A}" presName="comp5" presStyleCnt="0"/>
      <dgm:spPr/>
    </dgm:pt>
    <dgm:pt modelId="{52752F63-384E-4FAD-A36D-E13ADA50119C}" type="pres">
      <dgm:prSet presAssocID="{F0B89C04-14E9-41C4-A1DF-6D1F65EFE33A}" presName="circle5" presStyleLbl="node1" presStyleIdx="4" presStyleCnt="5" custLinFactNeighborX="-1170" custLinFactNeighborY="456"/>
      <dgm:spPr/>
      <dgm:t>
        <a:bodyPr/>
        <a:lstStyle/>
        <a:p>
          <a:endParaRPr lang="en-US"/>
        </a:p>
      </dgm:t>
    </dgm:pt>
    <dgm:pt modelId="{80CD0D94-8132-42B1-A6F1-B4C8E30C0735}" type="pres">
      <dgm:prSet presAssocID="{F0B89C04-14E9-41C4-A1DF-6D1F65EFE33A}" presName="c5text" presStyleLbl="node1" presStyleIdx="4" presStyleCnt="5">
        <dgm:presLayoutVars>
          <dgm:bulletEnabled val="1"/>
        </dgm:presLayoutVars>
      </dgm:prSet>
      <dgm:spPr/>
      <dgm:t>
        <a:bodyPr/>
        <a:lstStyle/>
        <a:p>
          <a:endParaRPr lang="en-US"/>
        </a:p>
      </dgm:t>
    </dgm:pt>
  </dgm:ptLst>
  <dgm:cxnLst>
    <dgm:cxn modelId="{623CEF50-38B2-7345-8CA7-4DE462D9B83E}" type="presOf" srcId="{708C1D01-1725-42DD-A2F8-6C110B83897A}" destId="{C39ACE5C-0CD9-4E51-B8E7-05DA8FE264D5}" srcOrd="0" destOrd="0" presId="urn:microsoft.com/office/officeart/2005/8/layout/venn2"/>
    <dgm:cxn modelId="{E49EB083-0068-024E-A0A0-C012C1683139}" type="presOf" srcId="{708C1D01-1725-42DD-A2F8-6C110B83897A}" destId="{A4985C8C-AEF6-4624-BC8F-70A97F44F0CF}" srcOrd="1" destOrd="0" presId="urn:microsoft.com/office/officeart/2005/8/layout/venn2"/>
    <dgm:cxn modelId="{486E1361-0147-AD49-9E05-0C0D191F62DC}" type="presOf" srcId="{BF75AF6E-49A3-4F93-9802-466473667C5A}" destId="{F7F53E88-D0A2-46E0-9072-8A42921A1FDC}" srcOrd="1" destOrd="0" presId="urn:microsoft.com/office/officeart/2005/8/layout/venn2"/>
    <dgm:cxn modelId="{AA671942-6F12-0740-ABFA-87E039261464}" type="presOf" srcId="{1FD0BC94-44ED-4CEF-BD4A-1FC14C340B1F}" destId="{92DE4A29-0DE1-4E02-881E-1AD549693460}" srcOrd="0" destOrd="0" presId="urn:microsoft.com/office/officeart/2005/8/layout/venn2"/>
    <dgm:cxn modelId="{1B2C3AD5-3CFD-8046-801F-6AF9FD6BA327}" type="presOf" srcId="{1FD0BC94-44ED-4CEF-BD4A-1FC14C340B1F}" destId="{CBB38A5E-7CB0-4F48-8630-BD8C9E3F0F7D}" srcOrd="1" destOrd="0" presId="urn:microsoft.com/office/officeart/2005/8/layout/venn2"/>
    <dgm:cxn modelId="{1C936010-7C30-4DD7-AB0D-0E704BEF6665}" srcId="{F0B89C04-14E9-41C4-A1DF-6D1F65EFE33A}" destId="{708C1D01-1725-42DD-A2F8-6C110B83897A}" srcOrd="2" destOrd="0" parTransId="{0F8ACA16-E1E4-41FE-A654-21382B8F140A}" sibTransId="{8B00E6BA-3B4C-4C5A-BCBD-DDC37E188356}"/>
    <dgm:cxn modelId="{B04E45DD-B355-B949-83E0-190B348B8E1A}" type="presOf" srcId="{2CABF152-8995-4637-A766-D33CDB32D39A}" destId="{80CD0D94-8132-42B1-A6F1-B4C8E30C0735}" srcOrd="1" destOrd="0" presId="urn:microsoft.com/office/officeart/2005/8/layout/venn2"/>
    <dgm:cxn modelId="{EA5073AD-3486-614F-9C81-52AB8F549D69}" type="presOf" srcId="{66071194-B7EA-41FA-9960-01D71305DA79}" destId="{D00BA667-C240-450B-B886-379352DC6E4F}" srcOrd="1" destOrd="0" presId="urn:microsoft.com/office/officeart/2005/8/layout/venn2"/>
    <dgm:cxn modelId="{DE6B8967-BA4C-4F4F-9D22-83B06ECDEA53}" type="presOf" srcId="{BF75AF6E-49A3-4F93-9802-466473667C5A}" destId="{B37E081C-ADCD-4BD7-9BC7-6AC3A7EB3133}" srcOrd="0" destOrd="0" presId="urn:microsoft.com/office/officeart/2005/8/layout/venn2"/>
    <dgm:cxn modelId="{E7B63764-3C70-41D8-9E90-579A1183C246}" srcId="{F0B89C04-14E9-41C4-A1DF-6D1F65EFE33A}" destId="{BF75AF6E-49A3-4F93-9802-466473667C5A}" srcOrd="1" destOrd="0" parTransId="{80AC035B-0B35-4996-A08B-C83AE723E15D}" sibTransId="{76B577BD-CFAB-43E4-92DD-51518E464509}"/>
    <dgm:cxn modelId="{EAB0A5F0-82D3-2E45-A93A-98693BA485DF}" type="presOf" srcId="{2CABF152-8995-4637-A766-D33CDB32D39A}" destId="{52752F63-384E-4FAD-A36D-E13ADA50119C}" srcOrd="0" destOrd="0" presId="urn:microsoft.com/office/officeart/2005/8/layout/venn2"/>
    <dgm:cxn modelId="{23DE30FC-8824-4D3A-8477-D82F800388AA}" srcId="{F0B89C04-14E9-41C4-A1DF-6D1F65EFE33A}" destId="{2CABF152-8995-4637-A766-D33CDB32D39A}" srcOrd="4" destOrd="0" parTransId="{421653DB-17AB-40CE-AE9E-2E205A89563D}" sibTransId="{107AB9A9-A8DB-4E39-A195-7C6C51129E58}"/>
    <dgm:cxn modelId="{71EB32E3-AEAA-AC40-A0BA-E43CCA090305}" type="presOf" srcId="{66071194-B7EA-41FA-9960-01D71305DA79}" destId="{346F97CC-05BF-41F0-8D3F-11B17A556FE8}" srcOrd="0" destOrd="0" presId="urn:microsoft.com/office/officeart/2005/8/layout/venn2"/>
    <dgm:cxn modelId="{31DC00EC-10FB-9340-8DB8-F05B76442E4E}" type="presOf" srcId="{F0B89C04-14E9-41C4-A1DF-6D1F65EFE33A}" destId="{E409351E-371C-4DC2-8AD7-777B869E58E8}" srcOrd="0" destOrd="0" presId="urn:microsoft.com/office/officeart/2005/8/layout/venn2"/>
    <dgm:cxn modelId="{A502FAD6-5630-4127-92DB-0E7E5378E713}" srcId="{F0B89C04-14E9-41C4-A1DF-6D1F65EFE33A}" destId="{1FD0BC94-44ED-4CEF-BD4A-1FC14C340B1F}" srcOrd="0" destOrd="0" parTransId="{1CE5B799-F056-47CC-B21F-123C5BA2A00B}" sibTransId="{FEA54EA1-C1CC-4367-B6C9-74D8774877D1}"/>
    <dgm:cxn modelId="{0FAD66BE-DCF8-4DCA-9A48-903DBED13F35}" srcId="{F0B89C04-14E9-41C4-A1DF-6D1F65EFE33A}" destId="{66071194-B7EA-41FA-9960-01D71305DA79}" srcOrd="3" destOrd="0" parTransId="{48CE9F2A-3DC1-499E-872D-40B8454259C4}" sibTransId="{DCB97FCD-3D3F-4513-A962-1100BB00A318}"/>
    <dgm:cxn modelId="{8AA5128E-FD2F-4148-B3FF-B016B1BC320B}" type="presParOf" srcId="{E409351E-371C-4DC2-8AD7-777B869E58E8}" destId="{A6A5E3E8-A0D7-4A39-8CDD-22333602871A}" srcOrd="0" destOrd="0" presId="urn:microsoft.com/office/officeart/2005/8/layout/venn2"/>
    <dgm:cxn modelId="{EFBEA108-3184-EA44-944E-B4951FEA9923}" type="presParOf" srcId="{A6A5E3E8-A0D7-4A39-8CDD-22333602871A}" destId="{92DE4A29-0DE1-4E02-881E-1AD549693460}" srcOrd="0" destOrd="0" presId="urn:microsoft.com/office/officeart/2005/8/layout/venn2"/>
    <dgm:cxn modelId="{5213C297-63B2-8A4F-8AC7-C01DF5A899EE}" type="presParOf" srcId="{A6A5E3E8-A0D7-4A39-8CDD-22333602871A}" destId="{CBB38A5E-7CB0-4F48-8630-BD8C9E3F0F7D}" srcOrd="1" destOrd="0" presId="urn:microsoft.com/office/officeart/2005/8/layout/venn2"/>
    <dgm:cxn modelId="{53DC7465-47A0-3B41-B6A7-6B8E2A6A5B1B}" type="presParOf" srcId="{E409351E-371C-4DC2-8AD7-777B869E58E8}" destId="{9E9B0BDC-D439-4E54-9E1B-DCE7AAF46C65}" srcOrd="1" destOrd="0" presId="urn:microsoft.com/office/officeart/2005/8/layout/venn2"/>
    <dgm:cxn modelId="{F0C1EC52-CFA6-0E41-9027-283A89F1E447}" type="presParOf" srcId="{9E9B0BDC-D439-4E54-9E1B-DCE7AAF46C65}" destId="{B37E081C-ADCD-4BD7-9BC7-6AC3A7EB3133}" srcOrd="0" destOrd="0" presId="urn:microsoft.com/office/officeart/2005/8/layout/venn2"/>
    <dgm:cxn modelId="{29AA282A-0E1D-5E41-9CA3-9C9AAD5877DE}" type="presParOf" srcId="{9E9B0BDC-D439-4E54-9E1B-DCE7AAF46C65}" destId="{F7F53E88-D0A2-46E0-9072-8A42921A1FDC}" srcOrd="1" destOrd="0" presId="urn:microsoft.com/office/officeart/2005/8/layout/venn2"/>
    <dgm:cxn modelId="{F9D4FB2D-329D-4F44-B7AD-10A61262E1F1}" type="presParOf" srcId="{E409351E-371C-4DC2-8AD7-777B869E58E8}" destId="{D679B880-1304-4BFF-BA81-64CF952092AA}" srcOrd="2" destOrd="0" presId="urn:microsoft.com/office/officeart/2005/8/layout/venn2"/>
    <dgm:cxn modelId="{9665CB15-7067-D24C-BBCD-40DE96C632EE}" type="presParOf" srcId="{D679B880-1304-4BFF-BA81-64CF952092AA}" destId="{C39ACE5C-0CD9-4E51-B8E7-05DA8FE264D5}" srcOrd="0" destOrd="0" presId="urn:microsoft.com/office/officeart/2005/8/layout/venn2"/>
    <dgm:cxn modelId="{D0CE48DC-7261-2E4E-B9FB-9E019F2931E4}" type="presParOf" srcId="{D679B880-1304-4BFF-BA81-64CF952092AA}" destId="{A4985C8C-AEF6-4624-BC8F-70A97F44F0CF}" srcOrd="1" destOrd="0" presId="urn:microsoft.com/office/officeart/2005/8/layout/venn2"/>
    <dgm:cxn modelId="{10A1D7FA-8782-AD4D-9951-3F95D8793F09}" type="presParOf" srcId="{E409351E-371C-4DC2-8AD7-777B869E58E8}" destId="{C6C61993-84A7-4770-BAEF-A91D0B8BD785}" srcOrd="3" destOrd="0" presId="urn:microsoft.com/office/officeart/2005/8/layout/venn2"/>
    <dgm:cxn modelId="{E803D0C7-6075-EB42-9E21-4FF8E9A6BF2A}" type="presParOf" srcId="{C6C61993-84A7-4770-BAEF-A91D0B8BD785}" destId="{346F97CC-05BF-41F0-8D3F-11B17A556FE8}" srcOrd="0" destOrd="0" presId="urn:microsoft.com/office/officeart/2005/8/layout/venn2"/>
    <dgm:cxn modelId="{66733514-AAF4-E241-9676-100C4A1EC174}" type="presParOf" srcId="{C6C61993-84A7-4770-BAEF-A91D0B8BD785}" destId="{D00BA667-C240-450B-B886-379352DC6E4F}" srcOrd="1" destOrd="0" presId="urn:microsoft.com/office/officeart/2005/8/layout/venn2"/>
    <dgm:cxn modelId="{388ABF6D-30D5-584F-951C-ACF0EA521A98}" type="presParOf" srcId="{E409351E-371C-4DC2-8AD7-777B869E58E8}" destId="{B5990A7C-7598-4A1F-92F7-63A5C49B9E52}" srcOrd="4" destOrd="0" presId="urn:microsoft.com/office/officeart/2005/8/layout/venn2"/>
    <dgm:cxn modelId="{4A76DCC9-DC8F-4447-9751-56880875AF19}" type="presParOf" srcId="{B5990A7C-7598-4A1F-92F7-63A5C49B9E52}" destId="{52752F63-384E-4FAD-A36D-E13ADA50119C}" srcOrd="0" destOrd="0" presId="urn:microsoft.com/office/officeart/2005/8/layout/venn2"/>
    <dgm:cxn modelId="{16C360BE-50CB-FC40-8DAB-932C4D5B12AA}" type="presParOf" srcId="{B5990A7C-7598-4A1F-92F7-63A5C49B9E52}" destId="{80CD0D94-8132-42B1-A6F1-B4C8E30C0735}"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9CC23-1115-4DF0-89AC-3B6298CD2223}">
      <dsp:nvSpPr>
        <dsp:cNvPr id="0" name=""/>
        <dsp:cNvSpPr/>
      </dsp:nvSpPr>
      <dsp:spPr>
        <a:xfrm>
          <a:off x="399091" y="2130"/>
          <a:ext cx="2060446" cy="2060446"/>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rgbClr val="0070C0"/>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13393" tIns="24130" rIns="113393" bIns="24130" numCol="1" spcCol="1270" anchor="ctr" anchorCtr="0">
          <a:noAutofit/>
        </a:bodyPr>
        <a:lstStyle/>
        <a:p>
          <a:pPr lvl="0" algn="ctr" defTabSz="844550">
            <a:lnSpc>
              <a:spcPct val="90000"/>
            </a:lnSpc>
            <a:spcBef>
              <a:spcPct val="0"/>
            </a:spcBef>
            <a:spcAft>
              <a:spcPct val="35000"/>
            </a:spcAft>
          </a:pPr>
          <a:r>
            <a:rPr lang="en-US" sz="1900" kern="1200" dirty="0" smtClean="0"/>
            <a:t>Teacher Leadership Skills Framework: </a:t>
          </a:r>
          <a:r>
            <a:rPr lang="en-US" sz="1900" kern="1200" dirty="0" smtClean="0">
              <a:solidFill>
                <a:sysClr val="windowText" lastClr="000000"/>
              </a:solidFill>
              <a:latin typeface="Arial Unicode MS"/>
              <a:ea typeface="+mn-ea"/>
              <a:cs typeface="+mn-cs"/>
            </a:rPr>
            <a:t>Overview</a:t>
          </a:r>
          <a:endParaRPr lang="en-US" sz="1900" kern="1200" dirty="0">
            <a:solidFill>
              <a:sysClr val="windowText" lastClr="000000"/>
            </a:solidFill>
            <a:latin typeface="Arial Unicode MS"/>
            <a:ea typeface="+mn-ea"/>
            <a:cs typeface="+mn-cs"/>
          </a:endParaRPr>
        </a:p>
      </dsp:txBody>
      <dsp:txXfrm>
        <a:off x="700836" y="303875"/>
        <a:ext cx="1456956" cy="14569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ED57F-C48D-4999-981E-530F66955AB8}">
      <dsp:nvSpPr>
        <dsp:cNvPr id="0" name=""/>
        <dsp:cNvSpPr/>
      </dsp:nvSpPr>
      <dsp:spPr>
        <a:xfrm>
          <a:off x="1204439" y="0"/>
          <a:ext cx="2141599" cy="2141594"/>
        </a:xfrm>
        <a:prstGeom prst="ellipse">
          <a:avLst/>
        </a:prstGeom>
        <a:solidFill>
          <a:srgbClr val="FF6699">
            <a:alpha val="49804"/>
          </a:srgbClr>
        </a:solidFill>
        <a:ln w="25400" cap="flat" cmpd="sng" algn="ctr">
          <a:solidFill>
            <a:srgbClr val="D6D367"/>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ysClr val="windowText" lastClr="000000"/>
              </a:solidFill>
              <a:latin typeface="Arial Unicode MS"/>
              <a:ea typeface="+mn-ea"/>
              <a:cs typeface="+mn-cs"/>
            </a:rPr>
            <a:t>Knowledge of Content and Pedagogy</a:t>
          </a:r>
        </a:p>
        <a:p>
          <a:pPr lvl="0" algn="ctr" defTabSz="666750">
            <a:lnSpc>
              <a:spcPct val="90000"/>
            </a:lnSpc>
            <a:spcBef>
              <a:spcPct val="0"/>
            </a:spcBef>
            <a:spcAft>
              <a:spcPct val="35000"/>
            </a:spcAft>
          </a:pPr>
          <a:r>
            <a:rPr lang="en-US" sz="1500" kern="1200" dirty="0" smtClean="0">
              <a:solidFill>
                <a:sysClr val="windowText" lastClr="000000"/>
              </a:solidFill>
              <a:latin typeface="Arial Unicode MS"/>
              <a:ea typeface="+mn-ea"/>
              <a:cs typeface="+mn-cs"/>
            </a:rPr>
            <a:t>1s </a:t>
          </a:r>
          <a:endParaRPr lang="en-US" sz="1500" kern="1200" dirty="0">
            <a:solidFill>
              <a:sysClr val="windowText" lastClr="000000"/>
            </a:solidFill>
            <a:latin typeface="Arial Unicode MS"/>
            <a:ea typeface="+mn-ea"/>
            <a:cs typeface="+mn-cs"/>
          </a:endParaRPr>
        </a:p>
      </dsp:txBody>
      <dsp:txXfrm>
        <a:off x="1518069" y="313629"/>
        <a:ext cx="1514339" cy="1514336"/>
      </dsp:txXfrm>
    </dsp:sp>
    <dsp:sp modelId="{B2DF4ABA-1B0B-435A-A437-F7F228EF910F}">
      <dsp:nvSpPr>
        <dsp:cNvPr id="0" name=""/>
        <dsp:cNvSpPr/>
      </dsp:nvSpPr>
      <dsp:spPr>
        <a:xfrm>
          <a:off x="2315406" y="1428324"/>
          <a:ext cx="2141599" cy="2141594"/>
        </a:xfrm>
        <a:prstGeom prst="ellipse">
          <a:avLst/>
        </a:prstGeom>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ysClr val="windowText" lastClr="000000"/>
              </a:solidFill>
              <a:latin typeface="Arial Unicode MS"/>
              <a:ea typeface="+mn-ea"/>
              <a:cs typeface="+mn-cs"/>
            </a:rPr>
            <a:t>Working with Adult Learners</a:t>
          </a:r>
        </a:p>
        <a:p>
          <a:pPr lvl="0" algn="ctr" defTabSz="666750">
            <a:lnSpc>
              <a:spcPct val="90000"/>
            </a:lnSpc>
            <a:spcBef>
              <a:spcPct val="0"/>
            </a:spcBef>
            <a:spcAft>
              <a:spcPct val="35000"/>
            </a:spcAft>
          </a:pPr>
          <a:r>
            <a:rPr lang="en-US" sz="1500" kern="1200" dirty="0" smtClean="0">
              <a:solidFill>
                <a:sysClr val="windowText" lastClr="000000"/>
              </a:solidFill>
              <a:latin typeface="Arial Unicode MS"/>
              <a:ea typeface="+mn-ea"/>
              <a:cs typeface="+mn-cs"/>
            </a:rPr>
            <a:t>4s </a:t>
          </a:r>
          <a:endParaRPr lang="en-US" sz="1500" kern="1200" dirty="0">
            <a:solidFill>
              <a:sysClr val="windowText" lastClr="000000"/>
            </a:solidFill>
            <a:latin typeface="Arial Unicode MS"/>
            <a:ea typeface="+mn-ea"/>
            <a:cs typeface="+mn-cs"/>
          </a:endParaRPr>
        </a:p>
      </dsp:txBody>
      <dsp:txXfrm>
        <a:off x="2629036" y="1741953"/>
        <a:ext cx="1514339" cy="1514336"/>
      </dsp:txXfrm>
    </dsp:sp>
    <dsp:sp modelId="{86A90E2D-1D52-454B-B129-1C74E5170B2C}">
      <dsp:nvSpPr>
        <dsp:cNvPr id="0" name=""/>
        <dsp:cNvSpPr/>
      </dsp:nvSpPr>
      <dsp:spPr>
        <a:xfrm>
          <a:off x="3360103" y="0"/>
          <a:ext cx="2141599" cy="2141594"/>
        </a:xfrm>
        <a:prstGeom prst="ellipse">
          <a:avLst/>
        </a:prstGeom>
        <a:gradFill flip="none" rotWithShape="0">
          <a:gsLst>
            <a:gs pos="0">
              <a:srgbClr val="D6D367">
                <a:shade val="30000"/>
                <a:satMod val="115000"/>
              </a:srgbClr>
            </a:gs>
            <a:gs pos="50000">
              <a:srgbClr val="D6D367">
                <a:shade val="67500"/>
                <a:satMod val="115000"/>
              </a:srgbClr>
            </a:gs>
            <a:gs pos="100000">
              <a:srgbClr val="D6D367">
                <a:shade val="100000"/>
                <a:satMod val="115000"/>
              </a:srgbClr>
            </a:gs>
          </a:gsLst>
          <a:lin ang="0" scaled="1"/>
          <a:tileRect/>
        </a:gra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ysClr val="windowText" lastClr="000000"/>
              </a:solidFill>
              <a:latin typeface="Arial Unicode MS"/>
              <a:ea typeface="+mn-ea"/>
              <a:cs typeface="+mn-cs"/>
            </a:rPr>
            <a:t>Communication</a:t>
          </a:r>
        </a:p>
        <a:p>
          <a:pPr lvl="0" algn="ctr" defTabSz="666750">
            <a:lnSpc>
              <a:spcPct val="90000"/>
            </a:lnSpc>
            <a:spcBef>
              <a:spcPct val="0"/>
            </a:spcBef>
            <a:spcAft>
              <a:spcPct val="35000"/>
            </a:spcAft>
          </a:pPr>
          <a:r>
            <a:rPr lang="en-US" sz="1500" kern="1200" dirty="0" smtClean="0">
              <a:solidFill>
                <a:sysClr val="windowText" lastClr="000000"/>
              </a:solidFill>
              <a:latin typeface="Arial Unicode MS"/>
              <a:ea typeface="+mn-ea"/>
              <a:cs typeface="+mn-cs"/>
            </a:rPr>
            <a:t>2s</a:t>
          </a:r>
          <a:endParaRPr lang="en-US" sz="1500" kern="1200" dirty="0">
            <a:solidFill>
              <a:sysClr val="windowText" lastClr="000000"/>
            </a:solidFill>
            <a:latin typeface="Arial Unicode MS"/>
            <a:ea typeface="+mn-ea"/>
            <a:cs typeface="+mn-cs"/>
          </a:endParaRPr>
        </a:p>
      </dsp:txBody>
      <dsp:txXfrm>
        <a:off x="3673733" y="313629"/>
        <a:ext cx="1514339" cy="1514336"/>
      </dsp:txXfrm>
    </dsp:sp>
    <dsp:sp modelId="{0146BE2E-C720-4C52-BFEA-99FE0E249AEE}">
      <dsp:nvSpPr>
        <dsp:cNvPr id="0" name=""/>
        <dsp:cNvSpPr/>
      </dsp:nvSpPr>
      <dsp:spPr>
        <a:xfrm>
          <a:off x="4508826" y="1428324"/>
          <a:ext cx="2141599" cy="2141594"/>
        </a:xfrm>
        <a:prstGeom prst="ellipse">
          <a:avLst/>
        </a:prstGeom>
        <a:solidFill>
          <a:srgbClr val="FFC000">
            <a:alpha val="50000"/>
          </a:srgb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ysClr val="windowText" lastClr="000000"/>
              </a:solidFill>
              <a:latin typeface="Arial Unicode MS"/>
              <a:ea typeface="+mn-ea"/>
              <a:cs typeface="+mn-cs"/>
            </a:rPr>
            <a:t>Collaborative Work </a:t>
          </a:r>
        </a:p>
        <a:p>
          <a:pPr lvl="0" algn="ctr" defTabSz="666750">
            <a:lnSpc>
              <a:spcPct val="90000"/>
            </a:lnSpc>
            <a:spcBef>
              <a:spcPct val="0"/>
            </a:spcBef>
            <a:spcAft>
              <a:spcPct val="35000"/>
            </a:spcAft>
          </a:pPr>
          <a:r>
            <a:rPr lang="en-US" sz="1500" kern="1200" dirty="0" smtClean="0">
              <a:solidFill>
                <a:sysClr val="windowText" lastClr="000000"/>
              </a:solidFill>
              <a:latin typeface="Arial Unicode MS"/>
              <a:ea typeface="+mn-ea"/>
              <a:cs typeface="+mn-cs"/>
            </a:rPr>
            <a:t>5s</a:t>
          </a:r>
          <a:endParaRPr lang="en-US" sz="1500" kern="1200" dirty="0">
            <a:solidFill>
              <a:sysClr val="windowText" lastClr="000000"/>
            </a:solidFill>
            <a:latin typeface="Arial Unicode MS"/>
            <a:ea typeface="+mn-ea"/>
            <a:cs typeface="+mn-cs"/>
          </a:endParaRPr>
        </a:p>
      </dsp:txBody>
      <dsp:txXfrm>
        <a:off x="4822456" y="1741953"/>
        <a:ext cx="1514339" cy="1514336"/>
      </dsp:txXfrm>
    </dsp:sp>
    <dsp:sp modelId="{922CD401-4293-49A5-836F-9BDF6EDBD154}">
      <dsp:nvSpPr>
        <dsp:cNvPr id="0" name=""/>
        <dsp:cNvSpPr/>
      </dsp:nvSpPr>
      <dsp:spPr>
        <a:xfrm>
          <a:off x="5610071" y="0"/>
          <a:ext cx="2141599" cy="2141594"/>
        </a:xfrm>
        <a:prstGeom prst="ellipse">
          <a:avLst/>
        </a:prstGeom>
        <a:solidFill>
          <a:srgbClr val="FF0000">
            <a:alpha val="50000"/>
          </a:srgbClr>
        </a:solidFill>
        <a:ln w="25400" cap="flat" cmpd="sng" algn="ctr">
          <a:solidFill>
            <a:srgbClr val="FF6699"/>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ysClr val="windowText" lastClr="000000"/>
              </a:solidFill>
              <a:latin typeface="Arial Unicode MS"/>
              <a:ea typeface="+mn-ea"/>
              <a:cs typeface="+mn-cs"/>
            </a:rPr>
            <a:t>Systems Thinking</a:t>
          </a:r>
        </a:p>
        <a:p>
          <a:pPr lvl="0" algn="ctr" defTabSz="666750">
            <a:lnSpc>
              <a:spcPct val="90000"/>
            </a:lnSpc>
            <a:spcBef>
              <a:spcPct val="0"/>
            </a:spcBef>
            <a:spcAft>
              <a:spcPct val="35000"/>
            </a:spcAft>
          </a:pPr>
          <a:r>
            <a:rPr lang="en-US" sz="1500" kern="1200" dirty="0" smtClean="0">
              <a:solidFill>
                <a:sysClr val="windowText" lastClr="000000"/>
              </a:solidFill>
              <a:latin typeface="Arial Unicode MS"/>
              <a:ea typeface="+mn-ea"/>
              <a:cs typeface="+mn-cs"/>
            </a:rPr>
            <a:t>3s</a:t>
          </a:r>
          <a:endParaRPr lang="en-US" sz="1500" kern="1200" dirty="0">
            <a:solidFill>
              <a:sysClr val="windowText" lastClr="000000"/>
            </a:solidFill>
            <a:latin typeface="Arial Unicode MS"/>
            <a:ea typeface="+mn-ea"/>
            <a:cs typeface="+mn-cs"/>
          </a:endParaRPr>
        </a:p>
      </dsp:txBody>
      <dsp:txXfrm>
        <a:off x="5923701" y="313629"/>
        <a:ext cx="1514339" cy="15143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F2D0F-2CF0-4388-ABEB-43829BE879F6}">
      <dsp:nvSpPr>
        <dsp:cNvPr id="0" name=""/>
        <dsp:cNvSpPr/>
      </dsp:nvSpPr>
      <dsp:spPr>
        <a:xfrm rot="5400000">
          <a:off x="597866" y="1152662"/>
          <a:ext cx="951962" cy="1083775"/>
        </a:xfrm>
        <a:prstGeom prst="bentUpArrow">
          <a:avLst>
            <a:gd name="adj1" fmla="val 32840"/>
            <a:gd name="adj2" fmla="val 25000"/>
            <a:gd name="adj3" fmla="val 3578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25323A-BDA9-4C65-B710-0952C374094E}">
      <dsp:nvSpPr>
        <dsp:cNvPr id="0" name=""/>
        <dsp:cNvSpPr/>
      </dsp:nvSpPr>
      <dsp:spPr>
        <a:xfrm>
          <a:off x="303267" y="75158"/>
          <a:ext cx="2598526" cy="1121729"/>
        </a:xfrm>
        <a:prstGeom prst="roundRect">
          <a:avLst>
            <a:gd name="adj"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Four Disciplinary Core Concepts</a:t>
          </a:r>
          <a:endParaRPr lang="en-US" sz="2400" b="1" kern="1200" dirty="0"/>
        </a:p>
      </dsp:txBody>
      <dsp:txXfrm>
        <a:off x="358035" y="129926"/>
        <a:ext cx="2488990" cy="1012193"/>
      </dsp:txXfrm>
    </dsp:sp>
    <dsp:sp modelId="{DF2980EE-D825-4577-AE04-CB10022F2138}">
      <dsp:nvSpPr>
        <dsp:cNvPr id="0" name=""/>
        <dsp:cNvSpPr/>
      </dsp:nvSpPr>
      <dsp:spPr>
        <a:xfrm>
          <a:off x="3047458" y="227613"/>
          <a:ext cx="4391469" cy="906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Civic Mindedness</a:t>
          </a:r>
          <a:endParaRPr lang="en-US" sz="2400" kern="1200" dirty="0"/>
        </a:p>
        <a:p>
          <a:pPr marL="228600" lvl="1" indent="-228600" algn="l" defTabSz="1066800">
            <a:lnSpc>
              <a:spcPct val="90000"/>
            </a:lnSpc>
            <a:spcBef>
              <a:spcPct val="0"/>
            </a:spcBef>
            <a:spcAft>
              <a:spcPct val="15000"/>
            </a:spcAft>
            <a:buChar char="••"/>
          </a:pPr>
          <a:r>
            <a:rPr lang="en-US" sz="2400" kern="1200" dirty="0" smtClean="0"/>
            <a:t>Economic Decision Making</a:t>
          </a:r>
          <a:endParaRPr lang="en-US" sz="2400" kern="1200" dirty="0"/>
        </a:p>
        <a:p>
          <a:pPr marL="228600" lvl="1" indent="-228600" algn="l" defTabSz="1066800">
            <a:lnSpc>
              <a:spcPct val="90000"/>
            </a:lnSpc>
            <a:spcBef>
              <a:spcPct val="0"/>
            </a:spcBef>
            <a:spcAft>
              <a:spcPct val="15000"/>
            </a:spcAft>
            <a:buChar char="••"/>
          </a:pPr>
          <a:r>
            <a:rPr lang="en-US" sz="2400" kern="1200" dirty="0" smtClean="0"/>
            <a:t>Geographic Reasoning</a:t>
          </a:r>
          <a:endParaRPr lang="en-US" sz="2400" kern="1200" dirty="0"/>
        </a:p>
        <a:p>
          <a:pPr marL="228600" lvl="1" indent="-228600" algn="l" defTabSz="1066800">
            <a:lnSpc>
              <a:spcPct val="90000"/>
            </a:lnSpc>
            <a:spcBef>
              <a:spcPct val="0"/>
            </a:spcBef>
            <a:spcAft>
              <a:spcPct val="15000"/>
            </a:spcAft>
            <a:buChar char="••"/>
          </a:pPr>
          <a:r>
            <a:rPr lang="en-US" sz="2400" kern="1200" dirty="0" smtClean="0"/>
            <a:t>Historical Thinking</a:t>
          </a:r>
          <a:endParaRPr lang="en-US" sz="2400" kern="1200" dirty="0"/>
        </a:p>
      </dsp:txBody>
      <dsp:txXfrm>
        <a:off x="3047458" y="227613"/>
        <a:ext cx="4391469" cy="906631"/>
      </dsp:txXfrm>
    </dsp:sp>
    <dsp:sp modelId="{336F4189-FC7D-4512-B1E2-0DF1296A883D}">
      <dsp:nvSpPr>
        <dsp:cNvPr id="0" name=""/>
        <dsp:cNvSpPr/>
      </dsp:nvSpPr>
      <dsp:spPr>
        <a:xfrm rot="5400000">
          <a:off x="1893727" y="2982122"/>
          <a:ext cx="951962" cy="1083775"/>
        </a:xfrm>
        <a:prstGeom prst="bentUpArrow">
          <a:avLst>
            <a:gd name="adj1" fmla="val 32840"/>
            <a:gd name="adj2" fmla="val 25000"/>
            <a:gd name="adj3" fmla="val 3578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82BC61-0F58-43B4-BBAC-23D9F35DB46B}">
      <dsp:nvSpPr>
        <dsp:cNvPr id="0" name=""/>
        <dsp:cNvSpPr/>
      </dsp:nvSpPr>
      <dsp:spPr>
        <a:xfrm>
          <a:off x="1599145" y="1904620"/>
          <a:ext cx="2764005" cy="1121729"/>
        </a:xfrm>
        <a:prstGeom prst="roundRect">
          <a:avLst>
            <a:gd name="adj" fmla="val 1667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Fifteen Anchor Standards</a:t>
          </a:r>
          <a:endParaRPr lang="en-US" sz="2400" b="1" kern="1200" dirty="0"/>
        </a:p>
      </dsp:txBody>
      <dsp:txXfrm>
        <a:off x="1653913" y="1959388"/>
        <a:ext cx="2654469" cy="1012193"/>
      </dsp:txXfrm>
    </dsp:sp>
    <dsp:sp modelId="{8C0C082D-AC9B-49C7-BBCF-316B4D944D18}">
      <dsp:nvSpPr>
        <dsp:cNvPr id="0" name=""/>
        <dsp:cNvSpPr/>
      </dsp:nvSpPr>
      <dsp:spPr>
        <a:xfrm>
          <a:off x="4419562" y="1980838"/>
          <a:ext cx="4161461" cy="906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b="0" kern="1200" dirty="0" smtClean="0"/>
            <a:t>Define College, Career and Civic Readiness in Social Studies </a:t>
          </a:r>
          <a:endParaRPr lang="en-US" sz="2400" b="0" kern="1200" dirty="0"/>
        </a:p>
      </dsp:txBody>
      <dsp:txXfrm>
        <a:off x="4419562" y="1980838"/>
        <a:ext cx="4161461" cy="906631"/>
      </dsp:txXfrm>
    </dsp:sp>
    <dsp:sp modelId="{2046D240-89AC-4CF3-86A1-95D6E011CF18}">
      <dsp:nvSpPr>
        <dsp:cNvPr id="0" name=""/>
        <dsp:cNvSpPr/>
      </dsp:nvSpPr>
      <dsp:spPr>
        <a:xfrm>
          <a:off x="2895599" y="3657602"/>
          <a:ext cx="2882930" cy="1121729"/>
        </a:xfrm>
        <a:prstGeom prst="roundRect">
          <a:avLst>
            <a:gd name="adj" fmla="val 1667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K-12</a:t>
          </a:r>
        </a:p>
        <a:p>
          <a:pPr lvl="0" algn="ctr" defTabSz="1066800">
            <a:lnSpc>
              <a:spcPct val="90000"/>
            </a:lnSpc>
            <a:spcBef>
              <a:spcPct val="0"/>
            </a:spcBef>
            <a:spcAft>
              <a:spcPct val="35000"/>
            </a:spcAft>
          </a:pPr>
          <a:r>
            <a:rPr lang="en-US" sz="2400" b="1" kern="1200" dirty="0" smtClean="0"/>
            <a:t>Progressions</a:t>
          </a:r>
          <a:endParaRPr lang="en-US" sz="2400" b="1" kern="1200" dirty="0"/>
        </a:p>
      </dsp:txBody>
      <dsp:txXfrm>
        <a:off x="2950367" y="3712370"/>
        <a:ext cx="2773394" cy="1012193"/>
      </dsp:txXfrm>
    </dsp:sp>
    <dsp:sp modelId="{BB1B1AA2-2885-4D26-AF10-342FC58A706C}">
      <dsp:nvSpPr>
        <dsp:cNvPr id="0" name=""/>
        <dsp:cNvSpPr/>
      </dsp:nvSpPr>
      <dsp:spPr>
        <a:xfrm>
          <a:off x="5969822" y="3886531"/>
          <a:ext cx="3097977" cy="906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Emphasize developmentally appropriate skills/reasoning</a:t>
          </a:r>
          <a:endParaRPr lang="en-US" sz="2400" kern="1200" dirty="0"/>
        </a:p>
      </dsp:txBody>
      <dsp:txXfrm>
        <a:off x="5969822" y="3886531"/>
        <a:ext cx="3097977" cy="9066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E4A29-0DE1-4E02-881E-1AD549693460}">
      <dsp:nvSpPr>
        <dsp:cNvPr id="0" name=""/>
        <dsp:cNvSpPr/>
      </dsp:nvSpPr>
      <dsp:spPr>
        <a:xfrm>
          <a:off x="189195" y="969565"/>
          <a:ext cx="8797141" cy="5571388"/>
        </a:xfrm>
        <a:prstGeom prst="ellipse">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err="1" smtClean="0"/>
            <a:t>LEADERSHIPb</a:t>
          </a:r>
          <a:endParaRPr lang="en-US" sz="1900" kern="1200" dirty="0"/>
        </a:p>
      </dsp:txBody>
      <dsp:txXfrm>
        <a:off x="2938302" y="1248134"/>
        <a:ext cx="3298928" cy="557138"/>
      </dsp:txXfrm>
    </dsp:sp>
    <dsp:sp modelId="{B37E081C-ADCD-4BD7-9BC7-6AC3A7EB3133}">
      <dsp:nvSpPr>
        <dsp:cNvPr id="0" name=""/>
        <dsp:cNvSpPr/>
      </dsp:nvSpPr>
      <dsp:spPr>
        <a:xfrm>
          <a:off x="1792882" y="698743"/>
          <a:ext cx="5727305" cy="535806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t>LEADERSHIP</a:t>
          </a:r>
          <a:endParaRPr lang="en-US" sz="1900" b="1" kern="1200" dirty="0"/>
        </a:p>
      </dsp:txBody>
      <dsp:txXfrm>
        <a:off x="3421584" y="1006831"/>
        <a:ext cx="2469900" cy="616177"/>
      </dsp:txXfrm>
    </dsp:sp>
    <dsp:sp modelId="{C39ACE5C-0CD9-4E51-B8E7-05DA8FE264D5}">
      <dsp:nvSpPr>
        <dsp:cNvPr id="0" name=""/>
        <dsp:cNvSpPr/>
      </dsp:nvSpPr>
      <dsp:spPr>
        <a:xfrm>
          <a:off x="2213697" y="1729747"/>
          <a:ext cx="4716604" cy="4716604"/>
        </a:xfrm>
        <a:prstGeom prst="ellipse">
          <a:avLst/>
        </a:prstGeom>
        <a:solidFill>
          <a:schemeClr val="tx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t>CHETL/PGES</a:t>
          </a:r>
          <a:endParaRPr lang="en-US" sz="1900" b="1" kern="1200" dirty="0"/>
        </a:p>
      </dsp:txBody>
      <dsp:txXfrm>
        <a:off x="3351578" y="2055193"/>
        <a:ext cx="2440843" cy="650891"/>
      </dsp:txXfrm>
    </dsp:sp>
    <dsp:sp modelId="{346F97CC-05BF-41F0-8D3F-11B17A556FE8}">
      <dsp:nvSpPr>
        <dsp:cNvPr id="0" name=""/>
        <dsp:cNvSpPr/>
      </dsp:nvSpPr>
      <dsp:spPr>
        <a:xfrm>
          <a:off x="2719048" y="2740448"/>
          <a:ext cx="3705903" cy="3705903"/>
        </a:xfrm>
        <a:prstGeom prst="ellipse">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Assessment Literacy</a:t>
          </a:r>
          <a:endParaRPr lang="en-US" sz="1800" b="1" kern="1200" dirty="0"/>
        </a:p>
      </dsp:txBody>
      <dsp:txXfrm>
        <a:off x="3571405" y="3073979"/>
        <a:ext cx="2001188" cy="667062"/>
      </dsp:txXfrm>
    </dsp:sp>
    <dsp:sp modelId="{52752F63-384E-4FAD-A36D-E13ADA50119C}">
      <dsp:nvSpPr>
        <dsp:cNvPr id="0" name=""/>
        <dsp:cNvSpPr/>
      </dsp:nvSpPr>
      <dsp:spPr>
        <a:xfrm>
          <a:off x="3192864" y="3763439"/>
          <a:ext cx="2695202" cy="2695202"/>
        </a:xfrm>
        <a:prstGeom prst="ellipse">
          <a:avLst/>
        </a:prstGeom>
        <a:solidFill>
          <a:schemeClr val="tx2"/>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Standards</a:t>
          </a:r>
          <a:endParaRPr lang="en-US" sz="2400" b="1" kern="1200" dirty="0"/>
        </a:p>
      </dsp:txBody>
      <dsp:txXfrm>
        <a:off x="3587568" y="4437240"/>
        <a:ext cx="1905796" cy="1347601"/>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C2A502-3145-41B0-AD4F-E8FF2412B5D4}" type="datetimeFigureOut">
              <a:rPr lang="en-US" smtClean="0"/>
              <a:t>4/22/15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489809-F440-4A2B-A863-6251A0090BAB}" type="slidenum">
              <a:rPr lang="en-US" smtClean="0"/>
              <a:t>‹#›</a:t>
            </a:fld>
            <a:endParaRPr lang="en-US"/>
          </a:p>
        </p:txBody>
      </p:sp>
    </p:spTree>
    <p:extLst>
      <p:ext uri="{BB962C8B-B14F-4D97-AF65-F5344CB8AC3E}">
        <p14:creationId xmlns:p14="http://schemas.microsoft.com/office/powerpoint/2010/main" val="4266543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youtu.be/HfHV4-N2LxQ"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defRPr/>
            </a:pPr>
            <a:r>
              <a:rPr lang="en-US" b="1" dirty="0" smtClean="0"/>
              <a:t>WELCOME</a:t>
            </a:r>
          </a:p>
          <a:p>
            <a:pPr>
              <a:buFont typeface="Arial" panose="020B0604020202020204" pitchFamily="34" charset="0"/>
              <a:buNone/>
              <a:defRPr/>
            </a:pPr>
            <a:endParaRPr lang="en-US" b="1" dirty="0" smtClean="0"/>
          </a:p>
          <a:p>
            <a:pPr>
              <a:buFont typeface="Arial" panose="020B0604020202020204" pitchFamily="34" charset="0"/>
              <a:buNone/>
              <a:defRPr/>
            </a:pPr>
            <a:r>
              <a:rPr lang="en-US" b="1" dirty="0" smtClean="0"/>
              <a:t>Sit in District Teams</a:t>
            </a:r>
          </a:p>
          <a:p>
            <a:pPr marL="171441" indent="-171441">
              <a:buFont typeface="Arial" panose="020B0604020202020204" pitchFamily="34" charset="0"/>
              <a:buChar char="•"/>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88A92FB4-6023-9248-8723-2F8590492864}" type="slidenum">
              <a:rPr lang="en-US" smtClean="0"/>
              <a:t>1</a:t>
            </a:fld>
            <a:endParaRPr lang="en-US"/>
          </a:p>
        </p:txBody>
      </p:sp>
    </p:spTree>
    <p:extLst>
      <p:ext uri="{BB962C8B-B14F-4D97-AF65-F5344CB8AC3E}">
        <p14:creationId xmlns:p14="http://schemas.microsoft.com/office/powerpoint/2010/main" val="2934285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Latishia</a:t>
            </a:r>
            <a:endParaRPr lang="en-US" dirty="0"/>
          </a:p>
        </p:txBody>
      </p:sp>
      <p:sp>
        <p:nvSpPr>
          <p:cNvPr id="4" name="Slide Number Placeholder 3"/>
          <p:cNvSpPr>
            <a:spLocks noGrp="1"/>
          </p:cNvSpPr>
          <p:nvPr>
            <p:ph type="sldNum" sz="quarter" idx="10"/>
          </p:nvPr>
        </p:nvSpPr>
        <p:spPr/>
        <p:txBody>
          <a:bodyPr/>
          <a:lstStyle/>
          <a:p>
            <a:fld id="{F7489809-F440-4A2B-A863-6251A0090BAB}" type="slidenum">
              <a:rPr lang="en-US" smtClean="0"/>
              <a:t>10</a:t>
            </a:fld>
            <a:endParaRPr lang="en-US"/>
          </a:p>
        </p:txBody>
      </p:sp>
    </p:spTree>
    <p:extLst>
      <p:ext uri="{BB962C8B-B14F-4D97-AF65-F5344CB8AC3E}">
        <p14:creationId xmlns:p14="http://schemas.microsoft.com/office/powerpoint/2010/main" val="319190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Latishia</a:t>
            </a:r>
          </a:p>
          <a:p>
            <a:endParaRPr lang="en-US" dirty="0" smtClean="0"/>
          </a:p>
          <a:p>
            <a:r>
              <a:rPr lang="en-US" dirty="0" smtClean="0"/>
              <a:t>Read first two pages of teacher article</a:t>
            </a:r>
          </a:p>
          <a:p>
            <a:r>
              <a:rPr lang="en-US" dirty="0" smtClean="0"/>
              <a:t>Choose teacher roles</a:t>
            </a:r>
            <a:r>
              <a:rPr lang="en-US" baseline="0" dirty="0" smtClean="0"/>
              <a:t> that are yours</a:t>
            </a:r>
          </a:p>
          <a:p>
            <a:r>
              <a:rPr lang="en-US" baseline="0" dirty="0" smtClean="0"/>
              <a:t>SU-HU-PU discuss the Teacher Roles with which you most connect and explain why?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E5824BE-1F6B-473B-94AB-0453FCD1012E}" type="slidenum">
              <a:rPr lang="en-US" altLang="en-US" smtClean="0"/>
              <a:pPr/>
              <a:t>11</a:t>
            </a:fld>
            <a:endParaRPr lang="en-US" altLang="en-US"/>
          </a:p>
        </p:txBody>
      </p:sp>
    </p:spTree>
    <p:extLst>
      <p:ext uri="{BB962C8B-B14F-4D97-AF65-F5344CB8AC3E}">
        <p14:creationId xmlns:p14="http://schemas.microsoft.com/office/powerpoint/2010/main" val="571557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Latishia</a:t>
            </a:r>
          </a:p>
          <a:p>
            <a:endParaRPr lang="en-US" dirty="0" smtClean="0"/>
          </a:p>
          <a:p>
            <a:r>
              <a:rPr lang="en-US" dirty="0" smtClean="0"/>
              <a:t>At your table you will read one of the 5 pages</a:t>
            </a:r>
            <a:r>
              <a:rPr lang="en-US" baseline="0" dirty="0" smtClean="0"/>
              <a:t> that describe the Dispositions of Teacher Leaders.</a:t>
            </a:r>
          </a:p>
          <a:p>
            <a:endParaRPr lang="en-US" baseline="0" dirty="0" smtClean="0"/>
          </a:p>
          <a:p>
            <a:r>
              <a:rPr lang="en-US" baseline="0" dirty="0" smtClean="0"/>
              <a:t>Your table will discuss the Reflection Questions and make connections to your role at a Social Studies Teacher Leader and as a member of your DLT.</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E5824BE-1F6B-473B-94AB-0453FCD1012E}" type="slidenum">
              <a:rPr lang="en-US" altLang="en-US" smtClean="0"/>
              <a:pPr/>
              <a:t>12</a:t>
            </a:fld>
            <a:endParaRPr lang="en-US" altLang="en-US"/>
          </a:p>
        </p:txBody>
      </p:sp>
    </p:spTree>
    <p:extLst>
      <p:ext uri="{BB962C8B-B14F-4D97-AF65-F5344CB8AC3E}">
        <p14:creationId xmlns:p14="http://schemas.microsoft.com/office/powerpoint/2010/main" val="3032093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Fraker</a:t>
            </a:r>
            <a:endParaRPr lang="en-US" dirty="0"/>
          </a:p>
        </p:txBody>
      </p:sp>
      <p:sp>
        <p:nvSpPr>
          <p:cNvPr id="4" name="Slide Number Placeholder 3"/>
          <p:cNvSpPr>
            <a:spLocks noGrp="1"/>
          </p:cNvSpPr>
          <p:nvPr>
            <p:ph type="sldNum" sz="quarter" idx="10"/>
          </p:nvPr>
        </p:nvSpPr>
        <p:spPr/>
        <p:txBody>
          <a:bodyPr/>
          <a:lstStyle/>
          <a:p>
            <a:fld id="{F7489809-F440-4A2B-A863-6251A0090BAB}" type="slidenum">
              <a:rPr lang="en-US" smtClean="0"/>
              <a:t>13</a:t>
            </a:fld>
            <a:endParaRPr lang="en-US"/>
          </a:p>
        </p:txBody>
      </p:sp>
    </p:spTree>
    <p:extLst>
      <p:ext uri="{BB962C8B-B14F-4D97-AF65-F5344CB8AC3E}">
        <p14:creationId xmlns:p14="http://schemas.microsoft.com/office/powerpoint/2010/main" val="3312639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 </a:t>
            </a:r>
            <a:r>
              <a:rPr lang="en-US" dirty="0" err="1" smtClean="0"/>
              <a:t>Fraker</a:t>
            </a:r>
            <a:endParaRPr lang="en-US" dirty="0"/>
          </a:p>
        </p:txBody>
      </p:sp>
      <p:sp>
        <p:nvSpPr>
          <p:cNvPr id="4" name="Slide Number Placeholder 3"/>
          <p:cNvSpPr>
            <a:spLocks noGrp="1"/>
          </p:cNvSpPr>
          <p:nvPr>
            <p:ph type="sldNum" sz="quarter" idx="10"/>
          </p:nvPr>
        </p:nvSpPr>
        <p:spPr/>
        <p:txBody>
          <a:bodyPr/>
          <a:lstStyle/>
          <a:p>
            <a:fld id="{F7489809-F440-4A2B-A863-6251A0090BAB}" type="slidenum">
              <a:rPr lang="en-US" smtClean="0"/>
              <a:t>14</a:t>
            </a:fld>
            <a:endParaRPr lang="en-US"/>
          </a:p>
        </p:txBody>
      </p:sp>
    </p:spTree>
    <p:extLst>
      <p:ext uri="{BB962C8B-B14F-4D97-AF65-F5344CB8AC3E}">
        <p14:creationId xmlns:p14="http://schemas.microsoft.com/office/powerpoint/2010/main" val="414276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 </a:t>
            </a:r>
            <a:r>
              <a:rPr lang="en-US" smtClean="0"/>
              <a:t>Fraker</a:t>
            </a:r>
            <a:endParaRPr lang="en-US" dirty="0"/>
          </a:p>
        </p:txBody>
      </p:sp>
      <p:sp>
        <p:nvSpPr>
          <p:cNvPr id="4" name="Slide Number Placeholder 3"/>
          <p:cNvSpPr>
            <a:spLocks noGrp="1"/>
          </p:cNvSpPr>
          <p:nvPr>
            <p:ph type="sldNum" sz="quarter" idx="10"/>
          </p:nvPr>
        </p:nvSpPr>
        <p:spPr/>
        <p:txBody>
          <a:bodyPr/>
          <a:lstStyle/>
          <a:p>
            <a:fld id="{F7489809-F440-4A2B-A863-6251A0090BAB}" type="slidenum">
              <a:rPr lang="en-US" smtClean="0"/>
              <a:t>15</a:t>
            </a:fld>
            <a:endParaRPr lang="en-US"/>
          </a:p>
        </p:txBody>
      </p:sp>
    </p:spTree>
    <p:extLst>
      <p:ext uri="{BB962C8B-B14F-4D97-AF65-F5344CB8AC3E}">
        <p14:creationId xmlns:p14="http://schemas.microsoft.com/office/powerpoint/2010/main" val="2281602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Fraker</a:t>
            </a:r>
            <a:endParaRPr lang="en-US" dirty="0"/>
          </a:p>
        </p:txBody>
      </p:sp>
      <p:sp>
        <p:nvSpPr>
          <p:cNvPr id="4" name="Slide Number Placeholder 3"/>
          <p:cNvSpPr>
            <a:spLocks noGrp="1"/>
          </p:cNvSpPr>
          <p:nvPr>
            <p:ph type="sldNum" sz="quarter" idx="10"/>
          </p:nvPr>
        </p:nvSpPr>
        <p:spPr/>
        <p:txBody>
          <a:bodyPr/>
          <a:lstStyle/>
          <a:p>
            <a:fld id="{F7489809-F440-4A2B-A863-6251A0090BAB}" type="slidenum">
              <a:rPr lang="en-US" smtClean="0"/>
              <a:t>16</a:t>
            </a:fld>
            <a:endParaRPr lang="en-US"/>
          </a:p>
        </p:txBody>
      </p:sp>
    </p:spTree>
    <p:extLst>
      <p:ext uri="{BB962C8B-B14F-4D97-AF65-F5344CB8AC3E}">
        <p14:creationId xmlns:p14="http://schemas.microsoft.com/office/powerpoint/2010/main" val="924628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Fraker</a:t>
            </a:r>
            <a:endParaRPr lang="en-US" dirty="0"/>
          </a:p>
        </p:txBody>
      </p:sp>
      <p:sp>
        <p:nvSpPr>
          <p:cNvPr id="4" name="Slide Number Placeholder 3"/>
          <p:cNvSpPr>
            <a:spLocks noGrp="1"/>
          </p:cNvSpPr>
          <p:nvPr>
            <p:ph type="sldNum" sz="quarter" idx="10"/>
          </p:nvPr>
        </p:nvSpPr>
        <p:spPr/>
        <p:txBody>
          <a:bodyPr/>
          <a:lstStyle/>
          <a:p>
            <a:fld id="{F7489809-F440-4A2B-A863-6251A0090BAB}" type="slidenum">
              <a:rPr lang="en-US" smtClean="0"/>
              <a:t>17</a:t>
            </a:fld>
            <a:endParaRPr lang="en-US"/>
          </a:p>
        </p:txBody>
      </p:sp>
    </p:spTree>
    <p:extLst>
      <p:ext uri="{BB962C8B-B14F-4D97-AF65-F5344CB8AC3E}">
        <p14:creationId xmlns:p14="http://schemas.microsoft.com/office/powerpoint/2010/main" val="4112410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901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dirty="0" smtClean="0">
                <a:latin typeface="Calibri" charset="0"/>
              </a:rPr>
              <a:t>Fraker</a:t>
            </a:r>
          </a:p>
          <a:p>
            <a:endParaRPr lang="en-US" sz="1000" dirty="0" smtClean="0">
              <a:latin typeface="Calibri" charset="0"/>
            </a:endParaRPr>
          </a:p>
          <a:p>
            <a:r>
              <a:rPr lang="en-US" sz="1000" dirty="0" smtClean="0">
                <a:latin typeface="Calibri" charset="0"/>
              </a:rPr>
              <a:t>Possible notes</a:t>
            </a:r>
          </a:p>
          <a:p>
            <a:r>
              <a:rPr lang="en-US" sz="1000" dirty="0" smtClean="0">
                <a:latin typeface="Calibri" charset="0"/>
              </a:rPr>
              <a:t>10 </a:t>
            </a:r>
            <a:r>
              <a:rPr lang="en-US" sz="1000" dirty="0">
                <a:latin typeface="Calibri" charset="0"/>
              </a:rPr>
              <a:t>minutes: Examine the Architecture of the Standards</a:t>
            </a:r>
          </a:p>
          <a:p>
            <a:pPr>
              <a:buFontTx/>
              <a:buChar char="•"/>
            </a:pPr>
            <a:r>
              <a:rPr lang="en-US" sz="1000" dirty="0">
                <a:latin typeface="Calibri" charset="0"/>
              </a:rPr>
              <a:t>Senate Bill 1 required a reimagining of not only what students learn, but also how they learn.  With this imperative, KCAS for SS focuses on both the practice of inquiry and disciplinary core concepts. </a:t>
            </a:r>
          </a:p>
          <a:p>
            <a:pPr>
              <a:buFontTx/>
              <a:buChar char="•"/>
            </a:pPr>
            <a:r>
              <a:rPr lang="en-US" sz="1000" dirty="0">
                <a:latin typeface="Calibri" charset="0"/>
              </a:rPr>
              <a:t>Combined with the Framework for Teaching, the shifts outlined in these two documents will transform how students access knowledge, skills and understandings in the social sciences to better prepare all learners for college, career and civic readiness.</a:t>
            </a:r>
          </a:p>
          <a:p>
            <a:endParaRPr lang="en-US" sz="1000" dirty="0">
              <a:latin typeface="Calibri" charset="0"/>
            </a:endParaRPr>
          </a:p>
          <a:p>
            <a:r>
              <a:rPr lang="en-US" sz="1000" dirty="0">
                <a:latin typeface="Calibri" charset="0"/>
              </a:rPr>
              <a:t>The Social Studies Standards for the Next Generation ask learners to engage in the practices of the Inquiry Cycle.  As you see in the diagram, students will be questioning, evaluating, communicating and taking action while accessing and developing Disciplinary Core Concepts.  </a:t>
            </a:r>
          </a:p>
          <a:p>
            <a:endParaRPr lang="en-US" sz="1000" dirty="0">
              <a:latin typeface="Calibri" charset="0"/>
            </a:endParaRPr>
          </a:p>
          <a:p>
            <a:pPr>
              <a:buFontTx/>
              <a:buChar char="•"/>
            </a:pPr>
            <a:r>
              <a:rPr lang="en-US" sz="1000" b="1" dirty="0">
                <a:latin typeface="Calibri" charset="0"/>
              </a:rPr>
              <a:t>These standards have identified the DCCs as the methods in which Social Scientists engage in disciplinary thinking. The DCCs define the content of the social studies discipline as the development of Civic Mindedness, Economic Decision Making, Geographic Reasoning, and Historical Thinking.  </a:t>
            </a:r>
          </a:p>
          <a:p>
            <a:endParaRPr lang="en-US" sz="1000" b="1" dirty="0">
              <a:latin typeface="Calibri" charset="0"/>
            </a:endParaRPr>
          </a:p>
          <a:p>
            <a:pPr>
              <a:buFontTx/>
              <a:buChar char="•"/>
            </a:pPr>
            <a:r>
              <a:rPr lang="en-US" sz="1000" b="1" dirty="0">
                <a:latin typeface="Calibri" charset="0"/>
              </a:rPr>
              <a:t>By nurturing the development of inquiry from Kindergarten throughout High School, students will have opportunities to engage in authentic and meaningful learning experiences that deepen their knowledge and allow them to develop as critical thinkers and collaborators.  </a:t>
            </a:r>
          </a:p>
          <a:p>
            <a:endParaRPr lang="en-US" sz="1000" b="1" dirty="0">
              <a:latin typeface="Calibri" charset="0"/>
            </a:endParaRPr>
          </a:p>
          <a:p>
            <a:pPr>
              <a:buFontTx/>
              <a:buChar char="•"/>
            </a:pPr>
            <a:r>
              <a:rPr lang="en-US" sz="1000" b="1" dirty="0">
                <a:latin typeface="Calibri" charset="0"/>
              </a:rPr>
              <a:t>We are using the language of the “Inquiry Cycle” to reinforce the idea that learning is an ongoing process that may be accessed at multiple points.  </a:t>
            </a:r>
          </a:p>
          <a:p>
            <a:endParaRPr lang="en-US" sz="1000" b="1" dirty="0">
              <a:latin typeface="Calibri" charset="0"/>
            </a:endParaRPr>
          </a:p>
          <a:p>
            <a:pPr>
              <a:buFontTx/>
              <a:buChar char="•"/>
            </a:pPr>
            <a:r>
              <a:rPr lang="en-US" sz="1000" b="1" dirty="0">
                <a:latin typeface="Calibri" charset="0"/>
              </a:rPr>
              <a:t>The educators involved in this process shared a vision that the outcomes from such rich and meaningful learning experiences will better prepare their students to become future citizens that are equipped to communicate, collaborate and creatively resolve problems facing our communities, our nation and our world.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F9048E5-2A8E-7041-A925-13C8CD590672}" type="slidenum">
              <a:rPr lang="en-US">
                <a:solidFill>
                  <a:srgbClr val="000000"/>
                </a:solidFill>
                <a:latin typeface="Calibri" charset="0"/>
              </a:rPr>
              <a:pPr eaLnBrk="1" hangingPunct="1"/>
              <a:t>18</a:t>
            </a:fld>
            <a:endParaRPr lang="en-US">
              <a:solidFill>
                <a:srgbClr val="000000"/>
              </a:solidFill>
              <a:latin typeface="Calibri" charset="0"/>
            </a:endParaRPr>
          </a:p>
        </p:txBody>
      </p:sp>
    </p:spTree>
    <p:extLst>
      <p:ext uri="{BB962C8B-B14F-4D97-AF65-F5344CB8AC3E}">
        <p14:creationId xmlns:p14="http://schemas.microsoft.com/office/powerpoint/2010/main" val="4111304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spcBef>
                <a:spcPct val="0"/>
              </a:spcBef>
            </a:pPr>
            <a:r>
              <a:rPr lang="en-US" b="1" dirty="0" smtClean="0">
                <a:latin typeface="Calibri" charset="0"/>
              </a:rPr>
              <a:t>Jamee</a:t>
            </a:r>
          </a:p>
          <a:p>
            <a:pPr eaLnBrk="1" hangingPunct="1">
              <a:spcBef>
                <a:spcPct val="0"/>
              </a:spcBef>
            </a:pPr>
            <a:endParaRPr lang="en-US" b="1" dirty="0" smtClean="0">
              <a:latin typeface="Calibri" charset="0"/>
            </a:endParaRPr>
          </a:p>
          <a:p>
            <a:pPr eaLnBrk="1" hangingPunct="1">
              <a:spcBef>
                <a:spcPct val="0"/>
              </a:spcBef>
            </a:pPr>
            <a:r>
              <a:rPr lang="en-US" b="1" dirty="0" smtClean="0">
                <a:latin typeface="Calibri" charset="0"/>
              </a:rPr>
              <a:t>Concept </a:t>
            </a:r>
            <a:r>
              <a:rPr lang="en-US" b="1" dirty="0">
                <a:latin typeface="Calibri" charset="0"/>
              </a:rPr>
              <a:t>of Anchor Standards and Progressions:  NEW standards – NOT revised standards</a:t>
            </a:r>
          </a:p>
          <a:p>
            <a:pPr eaLnBrk="1" hangingPunct="1">
              <a:spcBef>
                <a:spcPct val="0"/>
              </a:spcBef>
            </a:pPr>
            <a:endParaRPr lang="en-US" dirty="0">
              <a:latin typeface="Calibri" charset="0"/>
            </a:endParaRPr>
          </a:p>
          <a:p>
            <a:pPr marL="628650" lvl="1" indent="-171450" eaLnBrk="1" hangingPunct="1">
              <a:spcBef>
                <a:spcPct val="0"/>
              </a:spcBef>
              <a:buFontTx/>
              <a:buChar char="•"/>
            </a:pPr>
            <a:r>
              <a:rPr lang="en-US" b="1" dirty="0">
                <a:latin typeface="Calibri" charset="0"/>
              </a:rPr>
              <a:t>Four Disciplinary Core Concepts: Come from C3 Framework for Social Studies</a:t>
            </a:r>
          </a:p>
          <a:p>
            <a:pPr marL="1085850" lvl="2" indent="-171450" eaLnBrk="1" hangingPunct="1">
              <a:spcBef>
                <a:spcPct val="0"/>
              </a:spcBef>
              <a:buFontTx/>
              <a:buChar char="•"/>
            </a:pPr>
            <a:r>
              <a:rPr lang="en-US" b="1" dirty="0">
                <a:latin typeface="Calibri" charset="0"/>
              </a:rPr>
              <a:t>Each DCC has 3-4 Anchor Standards that define CCR in Soc. Studies by the end of grade 12</a:t>
            </a:r>
          </a:p>
          <a:p>
            <a:pPr marL="628650" lvl="1" indent="-171450" eaLnBrk="1" hangingPunct="1">
              <a:spcBef>
                <a:spcPct val="0"/>
              </a:spcBef>
              <a:buFontTx/>
              <a:buChar char="•"/>
            </a:pPr>
            <a:endParaRPr lang="en-US" b="1" dirty="0">
              <a:latin typeface="Calibri" charset="0"/>
            </a:endParaRPr>
          </a:p>
          <a:p>
            <a:pPr marL="628650" lvl="1" indent="-171450" eaLnBrk="1" hangingPunct="1">
              <a:spcBef>
                <a:spcPct val="0"/>
              </a:spcBef>
              <a:buFontTx/>
              <a:buChar char="•"/>
            </a:pPr>
            <a:r>
              <a:rPr lang="en-US" b="1" dirty="0">
                <a:latin typeface="Calibri" charset="0"/>
              </a:rPr>
              <a:t>Anchors Standards: Come from Exit Criteria identified in the C3 Framework for Social Studies</a:t>
            </a:r>
          </a:p>
          <a:p>
            <a:pPr marL="1085850" lvl="2" indent="-171450" eaLnBrk="1" hangingPunct="1">
              <a:spcBef>
                <a:spcPct val="0"/>
              </a:spcBef>
              <a:buFontTx/>
              <a:buChar char="•"/>
            </a:pPr>
            <a:r>
              <a:rPr lang="en-US" b="1" dirty="0">
                <a:latin typeface="Calibri" charset="0"/>
              </a:rPr>
              <a:t>Each AS has K-12 Progressions that define exit criteria by grade level</a:t>
            </a:r>
          </a:p>
          <a:p>
            <a:pPr marL="628650" lvl="1" indent="-171450" eaLnBrk="1" hangingPunct="1">
              <a:spcBef>
                <a:spcPct val="0"/>
              </a:spcBef>
              <a:buFontTx/>
              <a:buChar char="•"/>
            </a:pPr>
            <a:endParaRPr lang="en-US" b="1" dirty="0">
              <a:latin typeface="Calibri" charset="0"/>
            </a:endParaRPr>
          </a:p>
          <a:p>
            <a:pPr marL="628650" lvl="1" indent="-171450" eaLnBrk="1" hangingPunct="1">
              <a:spcBef>
                <a:spcPct val="0"/>
              </a:spcBef>
              <a:buFontTx/>
              <a:buChar char="•"/>
            </a:pPr>
            <a:r>
              <a:rPr lang="en-US" b="1" dirty="0">
                <a:latin typeface="Calibri" charset="0"/>
              </a:rPr>
              <a:t>K-12 Progressions: This was the critical work of the 40 teachers this summer –bringing their own expertise and professional knowledge to the work.</a:t>
            </a:r>
          </a:p>
          <a:p>
            <a:pPr marL="628650" lvl="1" indent="-171450" eaLnBrk="1" hangingPunct="1">
              <a:spcBef>
                <a:spcPct val="0"/>
              </a:spcBef>
              <a:buFontTx/>
              <a:buChar char="•"/>
            </a:pPr>
            <a:endParaRPr lang="en-US" b="1" dirty="0">
              <a:latin typeface="Calibri" charset="0"/>
            </a:endParaRPr>
          </a:p>
          <a:p>
            <a:pPr marL="628650" lvl="1" indent="-171450"/>
            <a:r>
              <a:rPr lang="en-US" sz="2800" b="1" i="1" dirty="0">
                <a:effectLst>
                  <a:outerShdw blurRad="38100" dist="38100" dir="2700000" algn="tl">
                    <a:srgbClr val="DDDDDD"/>
                  </a:outerShdw>
                </a:effectLst>
                <a:latin typeface="Calibri" charset="0"/>
              </a:rPr>
              <a:t>Why Skills and Progressions?</a:t>
            </a:r>
            <a:r>
              <a:rPr lang="en-US" sz="2800" b="1" i="1" dirty="0">
                <a:solidFill>
                  <a:srgbClr val="FF0000"/>
                </a:solidFill>
                <a:latin typeface="Calibri" charset="0"/>
              </a:rPr>
              <a:t>  </a:t>
            </a:r>
            <a:r>
              <a:rPr lang="en-US" sz="2400" b="1" dirty="0">
                <a:latin typeface="Calibri" charset="0"/>
              </a:rPr>
              <a:t>We can</a:t>
            </a:r>
            <a:r>
              <a:rPr lang="ja-JP" altLang="en-US" sz="2400" b="1" dirty="0">
                <a:latin typeface="Calibri" charset="0"/>
              </a:rPr>
              <a:t>’</a:t>
            </a:r>
            <a:r>
              <a:rPr lang="en-US" sz="2400" b="1" dirty="0">
                <a:latin typeface="Calibri" charset="0"/>
              </a:rPr>
              <a:t>t possibly teach all content so we must teach students to THINK.</a:t>
            </a:r>
          </a:p>
          <a:p>
            <a:pPr marL="628650" lvl="1" indent="-171450" eaLnBrk="1" hangingPunct="1">
              <a:spcBef>
                <a:spcPct val="0"/>
              </a:spcBef>
              <a:buFontTx/>
              <a:buChar char="•"/>
            </a:pPr>
            <a:endParaRPr lang="en-US" b="1" dirty="0">
              <a:latin typeface="Calibri" charset="0"/>
            </a:endParaRPr>
          </a:p>
          <a:p>
            <a:pPr marL="628650" lvl="1" indent="-171450" eaLnBrk="1" hangingPunct="1">
              <a:spcBef>
                <a:spcPct val="0"/>
              </a:spcBef>
            </a:pPr>
            <a:endParaRPr lang="en-US" b="1" dirty="0">
              <a:latin typeface="Calibri" charset="0"/>
            </a:endParaRPr>
          </a:p>
          <a:p>
            <a:pPr eaLnBrk="1" hangingPunct="1">
              <a:spcBef>
                <a:spcPct val="0"/>
              </a:spcBef>
            </a:pPr>
            <a:endParaRPr lang="en-US" b="1"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B567D39-7F52-C34F-AD6E-64DAAD4FC1E8}" type="slidenum">
              <a:rPr lang="en-US">
                <a:solidFill>
                  <a:srgbClr val="000000"/>
                </a:solidFill>
                <a:latin typeface="Calibri" charset="0"/>
              </a:rPr>
              <a:pPr eaLnBrk="1" hangingPunct="1"/>
              <a:t>19</a:t>
            </a:fld>
            <a:endParaRPr lang="en-US">
              <a:solidFill>
                <a:srgbClr val="000000"/>
              </a:solidFill>
              <a:latin typeface="Calibri" charset="0"/>
            </a:endParaRPr>
          </a:p>
        </p:txBody>
      </p:sp>
    </p:spTree>
    <p:extLst>
      <p:ext uri="{BB962C8B-B14F-4D97-AF65-F5344CB8AC3E}">
        <p14:creationId xmlns:p14="http://schemas.microsoft.com/office/powerpoint/2010/main" val="661474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8A92FB4-6023-9248-8723-2F8590492864}" type="slidenum">
              <a:rPr lang="en-US" smtClean="0"/>
              <a:t>2</a:t>
            </a:fld>
            <a:endParaRPr lang="en-US"/>
          </a:p>
        </p:txBody>
      </p:sp>
    </p:spTree>
    <p:extLst>
      <p:ext uri="{BB962C8B-B14F-4D97-AF65-F5344CB8AC3E}">
        <p14:creationId xmlns:p14="http://schemas.microsoft.com/office/powerpoint/2010/main" val="729102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3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dirty="0" smtClean="0">
                <a:latin typeface="Calibri" charset="0"/>
              </a:rPr>
              <a:t>Jamee</a:t>
            </a:r>
          </a:p>
          <a:p>
            <a:pPr>
              <a:spcBef>
                <a:spcPct val="0"/>
              </a:spcBef>
            </a:pPr>
            <a:endParaRPr lang="en-US" b="1" dirty="0" smtClean="0">
              <a:latin typeface="Calibri" charset="0"/>
            </a:endParaRPr>
          </a:p>
          <a:p>
            <a:pPr>
              <a:spcBef>
                <a:spcPct val="0"/>
              </a:spcBef>
            </a:pPr>
            <a:r>
              <a:rPr lang="en-US" b="1" dirty="0" smtClean="0">
                <a:latin typeface="Calibri" charset="0"/>
              </a:rPr>
              <a:t>Link </a:t>
            </a:r>
            <a:r>
              <a:rPr lang="en-US" b="1" dirty="0">
                <a:latin typeface="Calibri" charset="0"/>
              </a:rPr>
              <a:t>back to the architecture discussion and how this translates the key strands/components that were selected.</a:t>
            </a:r>
          </a:p>
          <a:p>
            <a:pPr>
              <a:spcBef>
                <a:spcPct val="0"/>
              </a:spcBef>
            </a:pPr>
            <a:endParaRPr lang="en-US" b="1" dirty="0">
              <a:latin typeface="Calibri" charset="0"/>
            </a:endParaRPr>
          </a:p>
          <a:p>
            <a:pPr>
              <a:spcBef>
                <a:spcPct val="0"/>
              </a:spcBef>
            </a:pPr>
            <a:r>
              <a:rPr lang="en-US" b="1" dirty="0">
                <a:latin typeface="Calibri" charset="0"/>
              </a:rPr>
              <a:t>What you see in this particular slide is a grade level snapshot (Standards Page 10.) </a:t>
            </a:r>
          </a:p>
          <a:p>
            <a:pPr>
              <a:spcBef>
                <a:spcPct val="0"/>
              </a:spcBef>
            </a:pPr>
            <a:endParaRPr lang="en-US" b="1" dirty="0">
              <a:latin typeface="Calibri" charset="0"/>
            </a:endParaRPr>
          </a:p>
          <a:p>
            <a:pPr>
              <a:spcBef>
                <a:spcPct val="0"/>
              </a:spcBef>
            </a:pPr>
            <a:r>
              <a:rPr lang="en-US" b="1" dirty="0">
                <a:latin typeface="Calibri" charset="0"/>
              </a:rPr>
              <a:t>As teachers begin to interact with the document, they will find the grade level and “theme” that teachers extracted from taking a collective look a the standards on the page.  For this particular example, the grade level is 2</a:t>
            </a:r>
            <a:r>
              <a:rPr lang="en-US" b="1" baseline="30000" dirty="0">
                <a:latin typeface="Calibri" charset="0"/>
              </a:rPr>
              <a:t>nd</a:t>
            </a:r>
            <a:r>
              <a:rPr lang="en-US" b="1" dirty="0">
                <a:latin typeface="Calibri" charset="0"/>
              </a:rPr>
              <a:t> grade and the theme has been identified as explore and discover my role.  </a:t>
            </a:r>
          </a:p>
          <a:p>
            <a:pPr>
              <a:spcBef>
                <a:spcPct val="0"/>
              </a:spcBef>
            </a:pPr>
            <a:endParaRPr lang="en-US" b="1" dirty="0">
              <a:latin typeface="Calibri" charset="0"/>
            </a:endParaRPr>
          </a:p>
          <a:p>
            <a:pPr>
              <a:spcBef>
                <a:spcPct val="0"/>
              </a:spcBef>
            </a:pPr>
            <a:r>
              <a:rPr lang="en-US" b="1" dirty="0">
                <a:latin typeface="Calibri" charset="0"/>
              </a:rPr>
              <a:t>Next, you will find the practices in the inquiry cycle noted at the top of the page.  Recall when we discussed in the architecture of the document, these inquiry practices are included for all grades K-12.  Students will use these practices to access and develop the 15 grade level standards that are organized according to Disciplinary Core Concepts.  </a:t>
            </a:r>
          </a:p>
          <a:p>
            <a:pPr>
              <a:spcBef>
                <a:spcPct val="0"/>
              </a:spcBef>
            </a:pPr>
            <a:endParaRPr lang="en-US" b="1" dirty="0">
              <a:latin typeface="Calibri" charset="0"/>
            </a:endParaRPr>
          </a:p>
          <a:p>
            <a:pPr>
              <a:spcBef>
                <a:spcPct val="0"/>
              </a:spcBef>
            </a:pPr>
            <a:r>
              <a:rPr lang="en-US" b="1" dirty="0">
                <a:latin typeface="Calibri" charset="0"/>
              </a:rPr>
              <a:t>There are three standards used to develop Civic Mindedness, four used to develop Economic Decision Making, four used to develop Geographic Reasoning and four to develop Historical Thinking.  </a:t>
            </a:r>
          </a:p>
          <a:p>
            <a:pPr>
              <a:spcBef>
                <a:spcPct val="0"/>
              </a:spcBef>
            </a:pPr>
            <a:endParaRPr lang="en-US" b="1" dirty="0">
              <a:latin typeface="Calibri" charset="0"/>
            </a:endParaRPr>
          </a:p>
          <a:p>
            <a:pPr>
              <a:spcBef>
                <a:spcPct val="0"/>
              </a:spcBef>
            </a:pPr>
            <a:r>
              <a:rPr lang="en-US" b="1" dirty="0">
                <a:latin typeface="Calibri" charset="0"/>
              </a:rPr>
              <a:t>This total number of 15 grade level standards answers the requirement of fewer, deeper, clearer.  </a:t>
            </a:r>
          </a:p>
          <a:p>
            <a:pPr>
              <a:spcBef>
                <a:spcPct val="0"/>
              </a:spcBef>
            </a:pPr>
            <a:endParaRPr lang="en-US" b="1" dirty="0">
              <a:latin typeface="Calibri" charset="0"/>
            </a:endParaRPr>
          </a:p>
          <a:p>
            <a:pPr>
              <a:spcBef>
                <a:spcPct val="0"/>
              </a:spcBef>
            </a:pPr>
            <a:r>
              <a:rPr lang="en-US" b="1" dirty="0">
                <a:latin typeface="Calibri" charset="0"/>
              </a:rPr>
              <a:t>These standards were designed to encourage deeper engagement while nurturing the development of Inquiry.  </a:t>
            </a:r>
          </a:p>
          <a:p>
            <a:pPr>
              <a:spcBef>
                <a:spcPct val="0"/>
              </a:spcBef>
            </a:pPr>
            <a:endParaRPr lang="en-US" b="1" dirty="0">
              <a:latin typeface="Calibri" charset="0"/>
            </a:endParaRPr>
          </a:p>
          <a:p>
            <a:pPr>
              <a:spcBef>
                <a:spcPct val="0"/>
              </a:spcBef>
            </a:pPr>
            <a:r>
              <a:rPr lang="en-US" b="1" dirty="0">
                <a:latin typeface="Calibri" charset="0"/>
              </a:rPr>
              <a:t>One thing to note as you attempt to navigate this document in its current electronic format, you may click on the Anchor Standard Reference (in blue) which is hyperlinked to the progression so that you may view the progression in its entirety.  </a:t>
            </a:r>
          </a:p>
          <a:p>
            <a:pPr>
              <a:spcBef>
                <a:spcPct val="0"/>
              </a:spcBef>
            </a:pPr>
            <a:endParaRPr lang="en-US" b="1" dirty="0">
              <a:latin typeface="Calibri" charset="0"/>
            </a:endParaRPr>
          </a:p>
          <a:p>
            <a:pPr>
              <a:spcBef>
                <a:spcPct val="0"/>
              </a:spcBef>
            </a:pPr>
            <a:r>
              <a:rPr lang="en-US" b="1" dirty="0">
                <a:latin typeface="Calibri" charset="0"/>
              </a:rPr>
              <a:t>Also in an attempt to provide clarity, the teachers crafted Grade Level Introductions/Story Lines to set the context for what it means for a child at this grade level to be working towards the goal of college, career and civic readiness.  </a:t>
            </a:r>
          </a:p>
        </p:txBody>
      </p:sp>
      <p:sp>
        <p:nvSpPr>
          <p:cNvPr id="273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472DCBBF-CC12-5A46-A0DA-64954840F58C}" type="slidenum">
              <a:rPr lang="en-US"/>
              <a:pPr/>
              <a:t>20</a:t>
            </a:fld>
            <a:endParaRPr lang="en-US"/>
          </a:p>
        </p:txBody>
      </p:sp>
    </p:spTree>
    <p:extLst>
      <p:ext uri="{BB962C8B-B14F-4D97-AF65-F5344CB8AC3E}">
        <p14:creationId xmlns:p14="http://schemas.microsoft.com/office/powerpoint/2010/main" val="598981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Latishia</a:t>
            </a:r>
            <a:endParaRPr lang="en-US" dirty="0"/>
          </a:p>
        </p:txBody>
      </p:sp>
      <p:sp>
        <p:nvSpPr>
          <p:cNvPr id="4" name="Slide Number Placeholder 3"/>
          <p:cNvSpPr>
            <a:spLocks noGrp="1"/>
          </p:cNvSpPr>
          <p:nvPr>
            <p:ph type="sldNum" sz="quarter" idx="10"/>
          </p:nvPr>
        </p:nvSpPr>
        <p:spPr/>
        <p:txBody>
          <a:bodyPr/>
          <a:lstStyle/>
          <a:p>
            <a:fld id="{5E5824BE-1F6B-473B-94AB-0453FCD1012E}" type="slidenum">
              <a:rPr lang="en-US" altLang="en-US" smtClean="0"/>
              <a:pPr/>
              <a:t>21</a:t>
            </a:fld>
            <a:endParaRPr lang="en-US" altLang="en-US"/>
          </a:p>
        </p:txBody>
      </p:sp>
    </p:spTree>
    <p:extLst>
      <p:ext uri="{BB962C8B-B14F-4D97-AF65-F5344CB8AC3E}">
        <p14:creationId xmlns:p14="http://schemas.microsoft.com/office/powerpoint/2010/main" val="3861026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Latishia</a:t>
            </a:r>
            <a:endParaRPr lang="en-US" dirty="0"/>
          </a:p>
        </p:txBody>
      </p:sp>
      <p:sp>
        <p:nvSpPr>
          <p:cNvPr id="4" name="Slide Number Placeholder 3"/>
          <p:cNvSpPr>
            <a:spLocks noGrp="1"/>
          </p:cNvSpPr>
          <p:nvPr>
            <p:ph type="sldNum" sz="quarter" idx="10"/>
          </p:nvPr>
        </p:nvSpPr>
        <p:spPr/>
        <p:txBody>
          <a:bodyPr/>
          <a:lstStyle/>
          <a:p>
            <a:fld id="{F7489809-F440-4A2B-A863-6251A0090BAB}" type="slidenum">
              <a:rPr lang="en-US" smtClean="0"/>
              <a:t>22</a:t>
            </a:fld>
            <a:endParaRPr lang="en-US"/>
          </a:p>
        </p:txBody>
      </p:sp>
    </p:spTree>
    <p:extLst>
      <p:ext uri="{BB962C8B-B14F-4D97-AF65-F5344CB8AC3E}">
        <p14:creationId xmlns:p14="http://schemas.microsoft.com/office/powerpoint/2010/main" val="3430729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Latishia</a:t>
            </a:r>
          </a:p>
          <a:p>
            <a:endParaRPr lang="en-US" dirty="0" smtClean="0"/>
          </a:p>
          <a:p>
            <a:r>
              <a:rPr lang="en-US" dirty="0" smtClean="0"/>
              <a:t>With a grade level partner,</a:t>
            </a:r>
            <a:r>
              <a:rPr lang="en-US" baseline="0" dirty="0" smtClean="0"/>
              <a:t> </a:t>
            </a:r>
            <a:r>
              <a:rPr lang="en-US" dirty="0" smtClean="0"/>
              <a:t>look</a:t>
            </a:r>
            <a:r>
              <a:rPr lang="en-US" baseline="0" dirty="0" smtClean="0"/>
              <a:t> at K and apply QFT to formulate questions. </a:t>
            </a:r>
            <a:r>
              <a:rPr lang="en-US" dirty="0" smtClean="0"/>
              <a:t>Time then have</a:t>
            </a:r>
            <a:r>
              <a:rPr lang="en-US" baseline="0" dirty="0" smtClean="0"/>
              <a:t> table groups share. Then share out a few large group. </a:t>
            </a:r>
          </a:p>
          <a:p>
            <a:endParaRPr lang="en-US" dirty="0" smtClean="0"/>
          </a:p>
          <a:p>
            <a:r>
              <a:rPr lang="en-US" dirty="0" smtClean="0"/>
              <a:t>Important to note these are not UNIT/curriculum</a:t>
            </a:r>
            <a:r>
              <a:rPr lang="en-US" baseline="0" dirty="0" smtClean="0"/>
              <a:t> questions. These are BIG Questions that show conceptual understanding of the WHAT AND HOW of the standard.</a:t>
            </a:r>
          </a:p>
          <a:p>
            <a:endParaRPr lang="en-US" dirty="0"/>
          </a:p>
        </p:txBody>
      </p:sp>
      <p:sp>
        <p:nvSpPr>
          <p:cNvPr id="4" name="Slide Number Placeholder 3"/>
          <p:cNvSpPr>
            <a:spLocks noGrp="1"/>
          </p:cNvSpPr>
          <p:nvPr>
            <p:ph type="sldNum" sz="quarter" idx="10"/>
          </p:nvPr>
        </p:nvSpPr>
        <p:spPr/>
        <p:txBody>
          <a:bodyPr/>
          <a:lstStyle/>
          <a:p>
            <a:fld id="{5E5824BE-1F6B-473B-94AB-0453FCD1012E}" type="slidenum">
              <a:rPr lang="en-US" altLang="en-US" smtClean="0"/>
              <a:pPr/>
              <a:t>23</a:t>
            </a:fld>
            <a:endParaRPr lang="en-US" altLang="en-US"/>
          </a:p>
        </p:txBody>
      </p:sp>
    </p:spTree>
    <p:extLst>
      <p:ext uri="{BB962C8B-B14F-4D97-AF65-F5344CB8AC3E}">
        <p14:creationId xmlns:p14="http://schemas.microsoft.com/office/powerpoint/2010/main" val="1411310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Latishia</a:t>
            </a:r>
          </a:p>
          <a:p>
            <a:endParaRPr lang="en-US" dirty="0" smtClean="0"/>
          </a:p>
          <a:p>
            <a:r>
              <a:rPr lang="en-US" dirty="0" smtClean="0"/>
              <a:t>-</a:t>
            </a:r>
            <a:r>
              <a:rPr lang="en-US" dirty="0"/>
              <a:t>hand out GOLD SHEETS ANCHOR 9</a:t>
            </a:r>
          </a:p>
          <a:p>
            <a:r>
              <a:rPr lang="en-US" dirty="0" smtClean="0"/>
              <a:t>Consider </a:t>
            </a:r>
            <a:r>
              <a:rPr lang="en-US" dirty="0"/>
              <a:t>these questions:</a:t>
            </a:r>
          </a:p>
          <a:p>
            <a:pPr lvl="0"/>
            <a:r>
              <a:rPr lang="en-US" b="1" dirty="0"/>
              <a:t>What are the key words and/or key concepts for learning? What is the relationship between the concepts?</a:t>
            </a:r>
            <a:endParaRPr lang="en-US" dirty="0"/>
          </a:p>
          <a:p>
            <a:pPr lvl="0"/>
            <a:r>
              <a:rPr lang="en-US" b="1" dirty="0"/>
              <a:t>What will students need to know or do to show mastery?  In order to do what….?</a:t>
            </a:r>
            <a:endParaRPr lang="en-US" dirty="0"/>
          </a:p>
          <a:p>
            <a:pPr lvl="0"/>
            <a:r>
              <a:rPr lang="en-US" b="1" dirty="0"/>
              <a:t>What is the intent of the standard/learning</a:t>
            </a:r>
            <a:r>
              <a:rPr lang="en-US" dirty="0"/>
              <a:t>?</a:t>
            </a:r>
          </a:p>
        </p:txBody>
      </p:sp>
      <p:sp>
        <p:nvSpPr>
          <p:cNvPr id="4" name="Slide Number Placeholder 3"/>
          <p:cNvSpPr>
            <a:spLocks noGrp="1"/>
          </p:cNvSpPr>
          <p:nvPr>
            <p:ph type="sldNum" sz="quarter" idx="10"/>
          </p:nvPr>
        </p:nvSpPr>
        <p:spPr/>
        <p:txBody>
          <a:bodyPr/>
          <a:lstStyle/>
          <a:p>
            <a:fld id="{5E5824BE-1F6B-473B-94AB-0453FCD1012E}" type="slidenum">
              <a:rPr lang="en-US" altLang="en-US" smtClean="0"/>
              <a:pPr/>
              <a:t>24</a:t>
            </a:fld>
            <a:endParaRPr lang="en-US" altLang="en-US"/>
          </a:p>
        </p:txBody>
      </p:sp>
    </p:spTree>
    <p:extLst>
      <p:ext uri="{BB962C8B-B14F-4D97-AF65-F5344CB8AC3E}">
        <p14:creationId xmlns:p14="http://schemas.microsoft.com/office/powerpoint/2010/main" val="3671077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Latishia</a:t>
            </a:r>
          </a:p>
          <a:p>
            <a:endParaRPr lang="en-US" dirty="0" smtClean="0"/>
          </a:p>
          <a:p>
            <a:r>
              <a:rPr lang="en-US" dirty="0" smtClean="0"/>
              <a:t>With a grade level partner,</a:t>
            </a:r>
            <a:r>
              <a:rPr lang="en-US" baseline="0" dirty="0" smtClean="0"/>
              <a:t> </a:t>
            </a:r>
            <a:r>
              <a:rPr lang="en-US" dirty="0" smtClean="0"/>
              <a:t>look</a:t>
            </a:r>
            <a:r>
              <a:rPr lang="en-US" baseline="0" dirty="0" smtClean="0"/>
              <a:t> at K and apply QFT to formulate questions. </a:t>
            </a:r>
            <a:r>
              <a:rPr lang="en-US" dirty="0" smtClean="0"/>
              <a:t>Time then have</a:t>
            </a:r>
            <a:r>
              <a:rPr lang="en-US" baseline="0" dirty="0" smtClean="0"/>
              <a:t> table groups share. Then share out a few large group. </a:t>
            </a:r>
          </a:p>
          <a:p>
            <a:endParaRPr lang="en-US" dirty="0" smtClean="0"/>
          </a:p>
          <a:p>
            <a:r>
              <a:rPr lang="en-US" dirty="0" smtClean="0"/>
              <a:t>Important to note these are not UNIT/curriculum</a:t>
            </a:r>
            <a:r>
              <a:rPr lang="en-US" baseline="0" dirty="0" smtClean="0"/>
              <a:t> questions. These are BIG Questions that show conceptual understanding of the WHAT AND HOW of the standard.  These are questions that should get to the heart of what we want students to answer in order to  master the standards.  </a:t>
            </a:r>
          </a:p>
          <a:p>
            <a:endParaRPr lang="en-US" dirty="0"/>
          </a:p>
        </p:txBody>
      </p:sp>
      <p:sp>
        <p:nvSpPr>
          <p:cNvPr id="4" name="Slide Number Placeholder 3"/>
          <p:cNvSpPr>
            <a:spLocks noGrp="1"/>
          </p:cNvSpPr>
          <p:nvPr>
            <p:ph type="sldNum" sz="quarter" idx="10"/>
          </p:nvPr>
        </p:nvSpPr>
        <p:spPr/>
        <p:txBody>
          <a:bodyPr/>
          <a:lstStyle/>
          <a:p>
            <a:fld id="{5E5824BE-1F6B-473B-94AB-0453FCD1012E}" type="slidenum">
              <a:rPr lang="en-US" altLang="en-US" smtClean="0"/>
              <a:pPr/>
              <a:t>25</a:t>
            </a:fld>
            <a:endParaRPr lang="en-US" altLang="en-US"/>
          </a:p>
        </p:txBody>
      </p:sp>
    </p:spTree>
    <p:extLst>
      <p:ext uri="{BB962C8B-B14F-4D97-AF65-F5344CB8AC3E}">
        <p14:creationId xmlns:p14="http://schemas.microsoft.com/office/powerpoint/2010/main" val="14113102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Latishia</a:t>
            </a:r>
          </a:p>
          <a:p>
            <a:endParaRPr lang="en-US" dirty="0"/>
          </a:p>
        </p:txBody>
      </p:sp>
      <p:sp>
        <p:nvSpPr>
          <p:cNvPr id="4" name="Slide Number Placeholder 3"/>
          <p:cNvSpPr>
            <a:spLocks noGrp="1"/>
          </p:cNvSpPr>
          <p:nvPr>
            <p:ph type="sldNum" sz="quarter" idx="10"/>
          </p:nvPr>
        </p:nvSpPr>
        <p:spPr/>
        <p:txBody>
          <a:bodyPr/>
          <a:lstStyle/>
          <a:p>
            <a:fld id="{5E5824BE-1F6B-473B-94AB-0453FCD1012E}" type="slidenum">
              <a:rPr lang="en-US" altLang="en-US" smtClean="0"/>
              <a:pPr/>
              <a:t>26</a:t>
            </a:fld>
            <a:endParaRPr lang="en-US" altLang="en-US"/>
          </a:p>
        </p:txBody>
      </p:sp>
    </p:spTree>
    <p:extLst>
      <p:ext uri="{BB962C8B-B14F-4D97-AF65-F5344CB8AC3E}">
        <p14:creationId xmlns:p14="http://schemas.microsoft.com/office/powerpoint/2010/main" val="1675122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Latishia</a:t>
            </a:r>
          </a:p>
          <a:p>
            <a:endParaRPr lang="en-US" dirty="0" smtClean="0"/>
          </a:p>
          <a:p>
            <a:r>
              <a:rPr lang="en-US" dirty="0" smtClean="0"/>
              <a:t>Let’s shift to look at questions</a:t>
            </a:r>
            <a:r>
              <a:rPr lang="en-US" baseline="0" dirty="0" smtClean="0"/>
              <a:t> in a different way, specifically looking at closed and open-ended questions.</a:t>
            </a:r>
          </a:p>
          <a:p>
            <a:endParaRPr lang="en-US" baseline="0" dirty="0" smtClean="0"/>
          </a:p>
          <a:p>
            <a:r>
              <a:rPr lang="en-US" baseline="0" dirty="0" smtClean="0"/>
              <a:t>So with your partner, let’s relook at your questions and follow the directions on this slide…</a:t>
            </a:r>
            <a:endParaRPr lang="en-US" dirty="0"/>
          </a:p>
        </p:txBody>
      </p:sp>
      <p:sp>
        <p:nvSpPr>
          <p:cNvPr id="4" name="Slide Number Placeholder 3"/>
          <p:cNvSpPr>
            <a:spLocks noGrp="1"/>
          </p:cNvSpPr>
          <p:nvPr>
            <p:ph type="sldNum" sz="quarter" idx="10"/>
          </p:nvPr>
        </p:nvSpPr>
        <p:spPr/>
        <p:txBody>
          <a:bodyPr/>
          <a:lstStyle/>
          <a:p>
            <a:fld id="{A2C2433B-17B2-4CD4-AAB3-331241D1C1CB}" type="slidenum">
              <a:rPr lang="en-US" smtClean="0"/>
              <a:t>27</a:t>
            </a:fld>
            <a:endParaRPr lang="en-US"/>
          </a:p>
        </p:txBody>
      </p:sp>
    </p:spTree>
    <p:extLst>
      <p:ext uri="{BB962C8B-B14F-4D97-AF65-F5344CB8AC3E}">
        <p14:creationId xmlns:p14="http://schemas.microsoft.com/office/powerpoint/2010/main" val="15119069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Latishia</a:t>
            </a:r>
            <a:endParaRPr lang="en-US" dirty="0"/>
          </a:p>
        </p:txBody>
      </p:sp>
      <p:sp>
        <p:nvSpPr>
          <p:cNvPr id="4" name="Slide Number Placeholder 3"/>
          <p:cNvSpPr>
            <a:spLocks noGrp="1"/>
          </p:cNvSpPr>
          <p:nvPr>
            <p:ph type="sldNum" sz="quarter" idx="10"/>
          </p:nvPr>
        </p:nvSpPr>
        <p:spPr/>
        <p:txBody>
          <a:bodyPr/>
          <a:lstStyle/>
          <a:p>
            <a:fld id="{F7489809-F440-4A2B-A863-6251A0090BAB}" type="slidenum">
              <a:rPr lang="en-US" smtClean="0"/>
              <a:t>28</a:t>
            </a:fld>
            <a:endParaRPr lang="en-US"/>
          </a:p>
        </p:txBody>
      </p:sp>
    </p:spTree>
    <p:extLst>
      <p:ext uri="{BB962C8B-B14F-4D97-AF65-F5344CB8AC3E}">
        <p14:creationId xmlns:p14="http://schemas.microsoft.com/office/powerpoint/2010/main" val="34307296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Latishia and ALL HANDS ON DECK</a:t>
            </a:r>
          </a:p>
          <a:p>
            <a:r>
              <a:rPr lang="en-US" dirty="0" smtClean="0"/>
              <a:t>Now grade band groups will apply QFT type thinking to a section of Anchor 9</a:t>
            </a:r>
          </a:p>
          <a:p>
            <a:endParaRPr lang="en-US" dirty="0" smtClean="0"/>
          </a:p>
          <a:p>
            <a:endParaRPr lang="en-US" dirty="0" smtClean="0"/>
          </a:p>
          <a:p>
            <a:r>
              <a:rPr lang="en-US" dirty="0" smtClean="0"/>
              <a:t/>
            </a:r>
            <a:br>
              <a:rPr lang="en-US" dirty="0" smtClean="0"/>
            </a:br>
            <a:r>
              <a:rPr lang="en-US" dirty="0" smtClean="0"/>
              <a:t>HAND OUT Big Paper </a:t>
            </a:r>
            <a:br>
              <a:rPr lang="en-US" dirty="0" smtClean="0"/>
            </a:br>
            <a:r>
              <a:rPr lang="en-US" dirty="0" smtClean="0"/>
              <a:t>This will be charted on paper</a:t>
            </a:r>
            <a:r>
              <a:rPr lang="en-US" baseline="0" dirty="0" smtClean="0"/>
              <a:t> and posted in progressions</a:t>
            </a:r>
            <a:endParaRPr lang="en-US" dirty="0"/>
          </a:p>
        </p:txBody>
      </p:sp>
      <p:sp>
        <p:nvSpPr>
          <p:cNvPr id="4" name="Slide Number Placeholder 3"/>
          <p:cNvSpPr>
            <a:spLocks noGrp="1"/>
          </p:cNvSpPr>
          <p:nvPr>
            <p:ph type="sldNum" sz="quarter" idx="10"/>
          </p:nvPr>
        </p:nvSpPr>
        <p:spPr/>
        <p:txBody>
          <a:bodyPr/>
          <a:lstStyle/>
          <a:p>
            <a:fld id="{5E5824BE-1F6B-473B-94AB-0453FCD1012E}" type="slidenum">
              <a:rPr lang="en-US" altLang="en-US" smtClean="0"/>
              <a:pPr/>
              <a:t>29</a:t>
            </a:fld>
            <a:endParaRPr lang="en-US" altLang="en-US"/>
          </a:p>
        </p:txBody>
      </p:sp>
    </p:spTree>
    <p:extLst>
      <p:ext uri="{BB962C8B-B14F-4D97-AF65-F5344CB8AC3E}">
        <p14:creationId xmlns:p14="http://schemas.microsoft.com/office/powerpoint/2010/main" val="428858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 Carroll</a:t>
            </a:r>
          </a:p>
          <a:p>
            <a:r>
              <a:rPr lang="en-US" dirty="0" smtClean="0"/>
              <a:t>9:00-9:05</a:t>
            </a:r>
          </a:p>
          <a:p>
            <a:r>
              <a:rPr lang="en-US" dirty="0" smtClean="0"/>
              <a:t>Emphasize</a:t>
            </a:r>
            <a:r>
              <a:rPr lang="en-US" baseline="0" dirty="0" smtClean="0"/>
              <a:t> the pillars/focus areas of ISLN and TLN- ask participants to think about their role in building capacity.  Who, from your district, is here today?  Where do you feel you are in the process of building capacity?  These are questions for you to personally think about.  Think about evidence you have to support the questions.  If you are building capacity for all stakeholders, what evidence do you have?  Just jot your thoughts down on a sheet of paper.  This is only for you to think about.  How is your school/district improving as a result of your work?  What reform has taken place?  Who has grown as a result of your attendance at ISLN?  Who has grown as a </a:t>
            </a:r>
            <a:r>
              <a:rPr lang="en-US" baseline="0" dirty="0" err="1" smtClean="0"/>
              <a:t>reault</a:t>
            </a:r>
            <a:r>
              <a:rPr lang="en-US" baseline="0" dirty="0" smtClean="0"/>
              <a:t> of district leaders attending ISLN? </a:t>
            </a:r>
          </a:p>
        </p:txBody>
      </p:sp>
      <p:sp>
        <p:nvSpPr>
          <p:cNvPr id="4" name="Slide Number Placeholder 3"/>
          <p:cNvSpPr>
            <a:spLocks noGrp="1"/>
          </p:cNvSpPr>
          <p:nvPr>
            <p:ph type="sldNum" sz="quarter" idx="10"/>
          </p:nvPr>
        </p:nvSpPr>
        <p:spPr/>
        <p:txBody>
          <a:bodyPr/>
          <a:lstStyle/>
          <a:p>
            <a:fld id="{1C8DC868-A0B1-DA48-B276-7A7E941F1459}" type="slidenum">
              <a:rPr lang="en-US" smtClean="0"/>
              <a:t>3</a:t>
            </a:fld>
            <a:endParaRPr lang="en-US" dirty="0"/>
          </a:p>
        </p:txBody>
      </p:sp>
    </p:spTree>
    <p:extLst>
      <p:ext uri="{BB962C8B-B14F-4D97-AF65-F5344CB8AC3E}">
        <p14:creationId xmlns:p14="http://schemas.microsoft.com/office/powerpoint/2010/main" val="6818825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Latishia</a:t>
            </a:r>
            <a:endParaRPr lang="en-US" dirty="0"/>
          </a:p>
        </p:txBody>
      </p:sp>
      <p:sp>
        <p:nvSpPr>
          <p:cNvPr id="4" name="Slide Number Placeholder 3"/>
          <p:cNvSpPr>
            <a:spLocks noGrp="1"/>
          </p:cNvSpPr>
          <p:nvPr>
            <p:ph type="sldNum" sz="quarter" idx="10"/>
          </p:nvPr>
        </p:nvSpPr>
        <p:spPr/>
        <p:txBody>
          <a:bodyPr/>
          <a:lstStyle/>
          <a:p>
            <a:fld id="{F7489809-F440-4A2B-A863-6251A0090BAB}" type="slidenum">
              <a:rPr lang="en-US" smtClean="0"/>
              <a:t>30</a:t>
            </a:fld>
            <a:endParaRPr lang="en-US"/>
          </a:p>
        </p:txBody>
      </p:sp>
    </p:spTree>
    <p:extLst>
      <p:ext uri="{BB962C8B-B14F-4D97-AF65-F5344CB8AC3E}">
        <p14:creationId xmlns:p14="http://schemas.microsoft.com/office/powerpoint/2010/main" val="33908078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11:50-11:55</a:t>
            </a:r>
            <a:endParaRPr lang="en-US" dirty="0"/>
          </a:p>
        </p:txBody>
      </p:sp>
      <p:sp>
        <p:nvSpPr>
          <p:cNvPr id="4" name="Slide Number Placeholder 3"/>
          <p:cNvSpPr>
            <a:spLocks noGrp="1"/>
          </p:cNvSpPr>
          <p:nvPr>
            <p:ph type="sldNum" sz="quarter" idx="10"/>
          </p:nvPr>
        </p:nvSpPr>
        <p:spPr/>
        <p:txBody>
          <a:bodyPr/>
          <a:lstStyle/>
          <a:p>
            <a:fld id="{5E5824BE-1F6B-473B-94AB-0453FCD1012E}" type="slidenum">
              <a:rPr lang="en-US" altLang="en-US" smtClean="0"/>
              <a:pPr/>
              <a:t>31</a:t>
            </a:fld>
            <a:endParaRPr lang="en-US" altLang="en-US"/>
          </a:p>
        </p:txBody>
      </p:sp>
    </p:spTree>
    <p:extLst>
      <p:ext uri="{BB962C8B-B14F-4D97-AF65-F5344CB8AC3E}">
        <p14:creationId xmlns:p14="http://schemas.microsoft.com/office/powerpoint/2010/main" val="4949008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will we assign groups here for after lunch? </a:t>
            </a:r>
          </a:p>
        </p:txBody>
      </p:sp>
      <p:sp>
        <p:nvSpPr>
          <p:cNvPr id="4" name="Slide Number Placeholder 3"/>
          <p:cNvSpPr>
            <a:spLocks noGrp="1"/>
          </p:cNvSpPr>
          <p:nvPr>
            <p:ph type="sldNum" sz="quarter" idx="10"/>
          </p:nvPr>
        </p:nvSpPr>
        <p:spPr/>
        <p:txBody>
          <a:bodyPr/>
          <a:lstStyle/>
          <a:p>
            <a:fld id="{5E5824BE-1F6B-473B-94AB-0453FCD1012E}" type="slidenum">
              <a:rPr lang="en-US" altLang="en-US" smtClean="0"/>
              <a:pPr/>
              <a:t>32</a:t>
            </a:fld>
            <a:endParaRPr lang="en-US" altLang="en-US"/>
          </a:p>
        </p:txBody>
      </p:sp>
    </p:spTree>
    <p:extLst>
      <p:ext uri="{BB962C8B-B14F-4D97-AF65-F5344CB8AC3E}">
        <p14:creationId xmlns:p14="http://schemas.microsoft.com/office/powerpoint/2010/main" val="195714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 </a:t>
            </a:r>
            <a:r>
              <a:rPr lang="en-US" dirty="0" err="1" smtClean="0"/>
              <a:t>Caroll</a:t>
            </a:r>
            <a:endParaRPr lang="en-US" dirty="0"/>
          </a:p>
        </p:txBody>
      </p:sp>
      <p:sp>
        <p:nvSpPr>
          <p:cNvPr id="4" name="Slide Number Placeholder 3"/>
          <p:cNvSpPr>
            <a:spLocks noGrp="1"/>
          </p:cNvSpPr>
          <p:nvPr>
            <p:ph type="sldNum" sz="quarter" idx="10"/>
          </p:nvPr>
        </p:nvSpPr>
        <p:spPr/>
        <p:txBody>
          <a:bodyPr/>
          <a:lstStyle/>
          <a:p>
            <a:fld id="{F7489809-F440-4A2B-A863-6251A0090BAB}" type="slidenum">
              <a:rPr lang="en-US" smtClean="0"/>
              <a:t>33</a:t>
            </a:fld>
            <a:endParaRPr lang="en-US"/>
          </a:p>
        </p:txBody>
      </p:sp>
    </p:spTree>
    <p:extLst>
      <p:ext uri="{BB962C8B-B14F-4D97-AF65-F5344CB8AC3E}">
        <p14:creationId xmlns:p14="http://schemas.microsoft.com/office/powerpoint/2010/main" val="8494790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 Carroll</a:t>
            </a:r>
            <a:endParaRPr lang="en-US" baseline="0" dirty="0" smtClean="0"/>
          </a:p>
          <a:p>
            <a:r>
              <a:rPr lang="en-US" dirty="0" smtClean="0"/>
              <a:t>ALL facilitate</a:t>
            </a:r>
          </a:p>
          <a:p>
            <a:endParaRPr lang="en-US" dirty="0" smtClean="0"/>
          </a:p>
          <a:p>
            <a:r>
              <a:rPr lang="en-US" dirty="0" smtClean="0"/>
              <a:t>12:45-1:30</a:t>
            </a:r>
          </a:p>
          <a:p>
            <a:r>
              <a:rPr lang="en-US" dirty="0" smtClean="0"/>
              <a:t>Groups will be assigned</a:t>
            </a:r>
            <a:r>
              <a:rPr lang="en-US" baseline="0" dirty="0" smtClean="0"/>
              <a:t> anchors 1-8 and 10-15</a:t>
            </a:r>
          </a:p>
          <a:p>
            <a:r>
              <a:rPr lang="en-US" baseline="0" dirty="0" smtClean="0"/>
              <a:t>Enter information into google docs</a:t>
            </a:r>
          </a:p>
          <a:p>
            <a:endParaRPr lang="en-US" dirty="0"/>
          </a:p>
        </p:txBody>
      </p:sp>
      <p:sp>
        <p:nvSpPr>
          <p:cNvPr id="4" name="Slide Number Placeholder 3"/>
          <p:cNvSpPr>
            <a:spLocks noGrp="1"/>
          </p:cNvSpPr>
          <p:nvPr>
            <p:ph type="sldNum" sz="quarter" idx="10"/>
          </p:nvPr>
        </p:nvSpPr>
        <p:spPr/>
        <p:txBody>
          <a:bodyPr/>
          <a:lstStyle/>
          <a:p>
            <a:fld id="{5E5824BE-1F6B-473B-94AB-0453FCD1012E}" type="slidenum">
              <a:rPr lang="en-US" altLang="en-US" smtClean="0"/>
              <a:pPr/>
              <a:t>34</a:t>
            </a:fld>
            <a:endParaRPr lang="en-US" altLang="en-US"/>
          </a:p>
        </p:txBody>
      </p:sp>
    </p:spTree>
    <p:extLst>
      <p:ext uri="{BB962C8B-B14F-4D97-AF65-F5344CB8AC3E}">
        <p14:creationId xmlns:p14="http://schemas.microsoft.com/office/powerpoint/2010/main" val="31816246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Jamee</a:t>
            </a:r>
          </a:p>
          <a:p>
            <a:endParaRPr lang="en-US" dirty="0" smtClean="0"/>
          </a:p>
          <a:p>
            <a:r>
              <a:rPr lang="en-US" dirty="0" smtClean="0"/>
              <a:t>After this discussion triads will form and have a standing meeting …</a:t>
            </a:r>
            <a:endParaRPr lang="en-US" dirty="0"/>
          </a:p>
        </p:txBody>
      </p:sp>
      <p:sp>
        <p:nvSpPr>
          <p:cNvPr id="4" name="Slide Number Placeholder 3"/>
          <p:cNvSpPr>
            <a:spLocks noGrp="1"/>
          </p:cNvSpPr>
          <p:nvPr>
            <p:ph type="sldNum" sz="quarter" idx="10"/>
          </p:nvPr>
        </p:nvSpPr>
        <p:spPr/>
        <p:txBody>
          <a:bodyPr/>
          <a:lstStyle/>
          <a:p>
            <a:fld id="{F7489809-F440-4A2B-A863-6251A0090BAB}" type="slidenum">
              <a:rPr lang="en-US" smtClean="0"/>
              <a:t>35</a:t>
            </a:fld>
            <a:endParaRPr lang="en-US"/>
          </a:p>
        </p:txBody>
      </p:sp>
    </p:spTree>
    <p:extLst>
      <p:ext uri="{BB962C8B-B14F-4D97-AF65-F5344CB8AC3E}">
        <p14:creationId xmlns:p14="http://schemas.microsoft.com/office/powerpoint/2010/main" val="40295406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Jamee</a:t>
            </a:r>
          </a:p>
          <a:p>
            <a:endParaRPr lang="en-US" dirty="0" smtClean="0"/>
          </a:p>
          <a:p>
            <a:r>
              <a:rPr lang="en-US" dirty="0" smtClean="0"/>
              <a:t>Form triads from experience lines and ask that each triad have one “idea” to share.</a:t>
            </a:r>
          </a:p>
          <a:p>
            <a:endParaRPr lang="en-US" dirty="0" smtClean="0"/>
          </a:p>
        </p:txBody>
      </p:sp>
      <p:sp>
        <p:nvSpPr>
          <p:cNvPr id="4" name="Slide Number Placeholder 3"/>
          <p:cNvSpPr>
            <a:spLocks noGrp="1"/>
          </p:cNvSpPr>
          <p:nvPr>
            <p:ph type="sldNum" sz="quarter" idx="10"/>
          </p:nvPr>
        </p:nvSpPr>
        <p:spPr/>
        <p:txBody>
          <a:bodyPr/>
          <a:lstStyle/>
          <a:p>
            <a:fld id="{5E5824BE-1F6B-473B-94AB-0453FCD1012E}" type="slidenum">
              <a:rPr lang="en-US" altLang="en-US" smtClean="0"/>
              <a:pPr/>
              <a:t>36</a:t>
            </a:fld>
            <a:endParaRPr lang="en-US" altLang="en-US"/>
          </a:p>
        </p:txBody>
      </p:sp>
    </p:spTree>
    <p:extLst>
      <p:ext uri="{BB962C8B-B14F-4D97-AF65-F5344CB8AC3E}">
        <p14:creationId xmlns:p14="http://schemas.microsoft.com/office/powerpoint/2010/main" val="1957148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 Carroll</a:t>
            </a:r>
          </a:p>
          <a:p>
            <a:r>
              <a:rPr lang="en-US" dirty="0" smtClean="0"/>
              <a:t>2:30-3:00</a:t>
            </a:r>
          </a:p>
          <a:p>
            <a:r>
              <a:rPr lang="en-US" dirty="0" smtClean="0"/>
              <a:t>Fill out your</a:t>
            </a:r>
            <a:r>
              <a:rPr lang="en-US" baseline="0" dirty="0" smtClean="0"/>
              <a:t> next steps sheet.</a:t>
            </a:r>
          </a:p>
          <a:p>
            <a:r>
              <a:rPr lang="en-US" baseline="0" dirty="0" smtClean="0"/>
              <a:t>Consider what support you need. </a:t>
            </a:r>
          </a:p>
        </p:txBody>
      </p:sp>
      <p:sp>
        <p:nvSpPr>
          <p:cNvPr id="4" name="Slide Number Placeholder 3"/>
          <p:cNvSpPr>
            <a:spLocks noGrp="1"/>
          </p:cNvSpPr>
          <p:nvPr>
            <p:ph type="sldNum" sz="quarter" idx="10"/>
          </p:nvPr>
        </p:nvSpPr>
        <p:spPr/>
        <p:txBody>
          <a:bodyPr/>
          <a:lstStyle/>
          <a:p>
            <a:fld id="{5E5824BE-1F6B-473B-94AB-0453FCD1012E}" type="slidenum">
              <a:rPr lang="en-US" altLang="en-US" smtClean="0"/>
              <a:pPr/>
              <a:t>37</a:t>
            </a:fld>
            <a:endParaRPr lang="en-US" altLang="en-US"/>
          </a:p>
        </p:txBody>
      </p:sp>
    </p:spTree>
    <p:extLst>
      <p:ext uri="{BB962C8B-B14F-4D97-AF65-F5344CB8AC3E}">
        <p14:creationId xmlns:p14="http://schemas.microsoft.com/office/powerpoint/2010/main" val="24632172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some who are in their summative year, they are preparing for their summative evaluation and they need to have evidence for Domain1  </a:t>
            </a:r>
            <a:r>
              <a:rPr lang="en-US" baseline="0" smtClean="0"/>
              <a:t>and Domain 4.  </a:t>
            </a:r>
            <a:endParaRPr lang="en-US" dirty="0" smtClean="0"/>
          </a:p>
          <a:p>
            <a:endParaRPr lang="en-US" dirty="0" smtClean="0"/>
          </a:p>
          <a:p>
            <a:r>
              <a:rPr lang="en-US" dirty="0" smtClean="0"/>
              <a:t>Collecting</a:t>
            </a:r>
            <a:r>
              <a:rPr lang="en-US" baseline="0" dirty="0" smtClean="0"/>
              <a:t> evidence for Domains 1 and 4.</a:t>
            </a:r>
          </a:p>
          <a:p>
            <a:r>
              <a:rPr lang="en-US" baseline="0" dirty="0" smtClean="0"/>
              <a:t>Your work as a teacher leader impacts your professional practice.  You learn new skills, information, and strategies to not only use in your own classroom but to share and build capacity around in your schools and district.  </a:t>
            </a:r>
          </a:p>
          <a:p>
            <a:r>
              <a:rPr lang="en-US" baseline="0" dirty="0" smtClean="0"/>
              <a:t>Domain 1 and 4 are domains that the teacher collects evidence around because the evidence is not usually evidence the principal or evaluator would see when doing an observation.  It is important that teachers collect this evidence and share it with their evaluator during observation conferences or reviews.  </a:t>
            </a:r>
          </a:p>
          <a:p>
            <a:endParaRPr lang="en-US" baseline="0" dirty="0" smtClean="0"/>
          </a:p>
          <a:p>
            <a:r>
              <a:rPr lang="en-US" baseline="0" dirty="0" smtClean="0"/>
              <a:t>Evidence should be quality-and probably can serve as evidence across components and domains. </a:t>
            </a:r>
          </a:p>
          <a:p>
            <a:r>
              <a:rPr lang="en-US" baseline="0" dirty="0" smtClean="0"/>
              <a:t>.  </a:t>
            </a:r>
          </a:p>
        </p:txBody>
      </p:sp>
      <p:sp>
        <p:nvSpPr>
          <p:cNvPr id="4" name="Slide Number Placeholder 3"/>
          <p:cNvSpPr>
            <a:spLocks noGrp="1"/>
          </p:cNvSpPr>
          <p:nvPr>
            <p:ph type="sldNum" sz="quarter" idx="10"/>
          </p:nvPr>
        </p:nvSpPr>
        <p:spPr/>
        <p:txBody>
          <a:bodyPr/>
          <a:lstStyle/>
          <a:p>
            <a:fld id="{F7489809-F440-4A2B-A863-6251A0090BAB}" type="slidenum">
              <a:rPr lang="en-US" smtClean="0"/>
              <a:t>38</a:t>
            </a:fld>
            <a:endParaRPr lang="en-US"/>
          </a:p>
        </p:txBody>
      </p:sp>
    </p:spTree>
    <p:extLst>
      <p:ext uri="{BB962C8B-B14F-4D97-AF65-F5344CB8AC3E}">
        <p14:creationId xmlns:p14="http://schemas.microsoft.com/office/powerpoint/2010/main" val="2485138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489809-F440-4A2B-A863-6251A0090BAB}" type="slidenum">
              <a:rPr lang="en-US" smtClean="0"/>
              <a:t>39</a:t>
            </a:fld>
            <a:endParaRPr lang="en-US"/>
          </a:p>
        </p:txBody>
      </p:sp>
    </p:spTree>
    <p:extLst>
      <p:ext uri="{BB962C8B-B14F-4D97-AF65-F5344CB8AC3E}">
        <p14:creationId xmlns:p14="http://schemas.microsoft.com/office/powerpoint/2010/main" val="3082860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 Carroll</a:t>
            </a:r>
            <a:endParaRPr lang="en-US" dirty="0"/>
          </a:p>
        </p:txBody>
      </p:sp>
      <p:sp>
        <p:nvSpPr>
          <p:cNvPr id="4" name="Slide Number Placeholder 3"/>
          <p:cNvSpPr>
            <a:spLocks noGrp="1"/>
          </p:cNvSpPr>
          <p:nvPr>
            <p:ph type="sldNum" sz="quarter" idx="10"/>
          </p:nvPr>
        </p:nvSpPr>
        <p:spPr/>
        <p:txBody>
          <a:bodyPr/>
          <a:lstStyle/>
          <a:p>
            <a:fld id="{F7489809-F440-4A2B-A863-6251A0090BAB}" type="slidenum">
              <a:rPr lang="en-US" smtClean="0"/>
              <a:t>4</a:t>
            </a:fld>
            <a:endParaRPr lang="en-US"/>
          </a:p>
        </p:txBody>
      </p:sp>
    </p:spTree>
    <p:extLst>
      <p:ext uri="{BB962C8B-B14F-4D97-AF65-F5344CB8AC3E}">
        <p14:creationId xmlns:p14="http://schemas.microsoft.com/office/powerpoint/2010/main" val="9055449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   3:00 – 3:15</a:t>
            </a:r>
          </a:p>
          <a:p>
            <a:endParaRPr lang="en-US" b="1" dirty="0" smtClean="0"/>
          </a:p>
          <a:p>
            <a:r>
              <a:rPr lang="en-US" b="1" dirty="0" smtClean="0"/>
              <a:t>Reflection</a:t>
            </a:r>
            <a:r>
              <a:rPr lang="en-US" b="1" baseline="0" dirty="0" smtClean="0"/>
              <a:t> </a:t>
            </a:r>
            <a:endParaRPr lang="en-US" b="1" dirty="0"/>
          </a:p>
        </p:txBody>
      </p:sp>
      <p:sp>
        <p:nvSpPr>
          <p:cNvPr id="4" name="Slide Number Placeholder 3"/>
          <p:cNvSpPr>
            <a:spLocks noGrp="1"/>
          </p:cNvSpPr>
          <p:nvPr>
            <p:ph type="sldNum" sz="quarter" idx="10"/>
          </p:nvPr>
        </p:nvSpPr>
        <p:spPr/>
        <p:txBody>
          <a:bodyPr/>
          <a:lstStyle/>
          <a:p>
            <a:fld id="{2FFEE967-4A33-7349-9AF6-FBBBBBC7B1E5}" type="slidenum">
              <a:rPr lang="en-US" smtClean="0"/>
              <a:t>40</a:t>
            </a:fld>
            <a:endParaRPr lang="en-US"/>
          </a:p>
        </p:txBody>
      </p:sp>
    </p:spTree>
    <p:extLst>
      <p:ext uri="{BB962C8B-B14F-4D97-AF65-F5344CB8AC3E}">
        <p14:creationId xmlns:p14="http://schemas.microsoft.com/office/powerpoint/2010/main" val="25538050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489809-F440-4A2B-A863-6251A0090BAB}" type="slidenum">
              <a:rPr lang="en-US" smtClean="0"/>
              <a:t>42</a:t>
            </a:fld>
            <a:endParaRPr lang="en-US"/>
          </a:p>
        </p:txBody>
      </p:sp>
    </p:spTree>
    <p:extLst>
      <p:ext uri="{BB962C8B-B14F-4D97-AF65-F5344CB8AC3E}">
        <p14:creationId xmlns:p14="http://schemas.microsoft.com/office/powerpoint/2010/main" val="1366014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Jennifer</a:t>
            </a:r>
          </a:p>
          <a:p>
            <a:r>
              <a:rPr lang="en-US" b="1" dirty="0" smtClean="0"/>
              <a:t>Give</a:t>
            </a:r>
            <a:r>
              <a:rPr lang="en-US" b="1" baseline="0" dirty="0" smtClean="0"/>
              <a:t> participants time to do the first two boxes on the evaluation</a:t>
            </a:r>
            <a:endParaRPr lang="en-US" b="1" dirty="0"/>
          </a:p>
        </p:txBody>
      </p:sp>
      <p:sp>
        <p:nvSpPr>
          <p:cNvPr id="4" name="Slide Number Placeholder 3"/>
          <p:cNvSpPr>
            <a:spLocks noGrp="1"/>
          </p:cNvSpPr>
          <p:nvPr>
            <p:ph type="sldNum" sz="quarter" idx="10"/>
          </p:nvPr>
        </p:nvSpPr>
        <p:spPr/>
        <p:txBody>
          <a:bodyPr/>
          <a:lstStyle/>
          <a:p>
            <a:fld id="{2FFEE967-4A33-7349-9AF6-FBBBBBC7B1E5}" type="slidenum">
              <a:rPr lang="en-US" smtClean="0"/>
              <a:t>5</a:t>
            </a:fld>
            <a:endParaRPr lang="en-US"/>
          </a:p>
        </p:txBody>
      </p:sp>
    </p:spTree>
    <p:extLst>
      <p:ext uri="{BB962C8B-B14F-4D97-AF65-F5344CB8AC3E}">
        <p14:creationId xmlns:p14="http://schemas.microsoft.com/office/powerpoint/2010/main" val="1119179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r>
              <a:rPr lang="en-US" baseline="0" dirty="0" smtClean="0"/>
              <a:t> C</a:t>
            </a:r>
          </a:p>
          <a:p>
            <a:endParaRPr lang="en-US" baseline="0" dirty="0" smtClean="0"/>
          </a:p>
          <a:p>
            <a:r>
              <a:rPr lang="en-US" baseline="0" dirty="0" smtClean="0"/>
              <a:t>9:05-9:10</a:t>
            </a:r>
          </a:p>
          <a:p>
            <a:r>
              <a:rPr lang="en-US" baseline="0" dirty="0" smtClean="0"/>
              <a:t>Allow participants time to read over one pager on KY Rising and discuss key learning, what their district is doing around KY Rising</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7489809-F440-4A2B-A863-6251A0090BAB}" type="slidenum">
              <a:rPr lang="en-US" smtClean="0"/>
              <a:t>6</a:t>
            </a:fld>
            <a:endParaRPr lang="en-US"/>
          </a:p>
        </p:txBody>
      </p:sp>
    </p:spTree>
    <p:extLst>
      <p:ext uri="{BB962C8B-B14F-4D97-AF65-F5344CB8AC3E}">
        <p14:creationId xmlns:p14="http://schemas.microsoft.com/office/powerpoint/2010/main" val="2597297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9:10-9:</a:t>
            </a:r>
            <a:r>
              <a:rPr lang="en-US" dirty="0" smtClean="0"/>
              <a:t>20</a:t>
            </a:r>
          </a:p>
          <a:p>
            <a:r>
              <a:rPr lang="en-US" dirty="0" smtClean="0"/>
              <a:t>Video</a:t>
            </a:r>
          </a:p>
          <a:p>
            <a:endParaRPr lang="en-US" dirty="0" smtClean="0"/>
          </a:p>
          <a:p>
            <a:r>
              <a:rPr lang="en-US" dirty="0" smtClean="0"/>
              <a:t>Share</a:t>
            </a:r>
            <a:r>
              <a:rPr lang="en-US" baseline="0" dirty="0" smtClean="0"/>
              <a:t> some info about Future Ready-</a:t>
            </a:r>
          </a:p>
          <a:p>
            <a:r>
              <a:rPr lang="en-US" baseline="0" dirty="0" smtClean="0"/>
              <a:t>KVEC districts are in process of signing future ready pledge and taking Future Ready assessment to determine areas of strengths and areas of work.  </a:t>
            </a:r>
          </a:p>
          <a:p>
            <a:endParaRPr lang="en-US" dirty="0" smtClean="0"/>
          </a:p>
          <a:p>
            <a:r>
              <a:rPr lang="en-US" dirty="0" smtClean="0"/>
              <a:t>Allow participants</a:t>
            </a:r>
            <a:r>
              <a:rPr lang="en-US" baseline="0" dirty="0" smtClean="0"/>
              <a:t> time to look over this document and discuss key learning, what they know about future ready, what their district is doing in relation to future ready</a:t>
            </a:r>
            <a:endParaRPr lang="en-US" dirty="0"/>
          </a:p>
        </p:txBody>
      </p:sp>
      <p:sp>
        <p:nvSpPr>
          <p:cNvPr id="4" name="Slide Number Placeholder 3"/>
          <p:cNvSpPr>
            <a:spLocks noGrp="1"/>
          </p:cNvSpPr>
          <p:nvPr>
            <p:ph type="sldNum" sz="quarter" idx="10"/>
          </p:nvPr>
        </p:nvSpPr>
        <p:spPr/>
        <p:txBody>
          <a:bodyPr/>
          <a:lstStyle/>
          <a:p>
            <a:fld id="{F7489809-F440-4A2B-A863-6251A0090BAB}" type="slidenum">
              <a:rPr lang="en-US" smtClean="0"/>
              <a:t>7</a:t>
            </a:fld>
            <a:endParaRPr lang="en-US"/>
          </a:p>
        </p:txBody>
      </p:sp>
    </p:spTree>
    <p:extLst>
      <p:ext uri="{BB962C8B-B14F-4D97-AF65-F5344CB8AC3E}">
        <p14:creationId xmlns:p14="http://schemas.microsoft.com/office/powerpoint/2010/main" val="530921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u="none" kern="1200" dirty="0" smtClean="0">
              <a:solidFill>
                <a:schemeClr val="tx1"/>
              </a:solidFill>
              <a:effectLst/>
              <a:latin typeface="+mn-lt"/>
              <a:ea typeface="+mn-ea"/>
              <a:cs typeface="+mn-cs"/>
              <a:hlinkClick r:id="rId3" tooltip="http://youtu.be/HfHV4-N2LxQ&#10;Cmd+Click or tap to follow the link"/>
            </a:endParaRPr>
          </a:p>
          <a:p>
            <a:r>
              <a:rPr lang="en-US" sz="1200" b="0" u="none" kern="1200" dirty="0" smtClean="0">
                <a:solidFill>
                  <a:schemeClr val="tx1"/>
                </a:solidFill>
                <a:effectLst/>
                <a:latin typeface="+mn-lt"/>
                <a:ea typeface="+mn-ea"/>
                <a:cs typeface="+mn-cs"/>
                <a:hlinkClick r:id="rId3" tooltip="http://youtu.be/HfHV4-N2LxQ&#10;Cmd+Click or tap to follow the link"/>
              </a:rPr>
              <a:t>Jennifer</a:t>
            </a:r>
          </a:p>
          <a:p>
            <a:endParaRPr lang="en-US" sz="1200" u="none" kern="1200" dirty="0" smtClean="0">
              <a:solidFill>
                <a:schemeClr val="tx1"/>
              </a:solidFill>
              <a:effectLst/>
              <a:latin typeface="+mn-lt"/>
              <a:ea typeface="+mn-ea"/>
              <a:cs typeface="+mn-cs"/>
              <a:hlinkClick r:id="rId3" tooltip="http://youtu.be/HfHV4-N2LxQ&#10;Cmd+Click or tap to follow the link"/>
            </a:endParaRPr>
          </a:p>
          <a:p>
            <a:r>
              <a:rPr lang="en-US" sz="1200" u="sng" kern="1200" dirty="0" smtClean="0">
                <a:solidFill>
                  <a:schemeClr val="tx1"/>
                </a:solidFill>
                <a:effectLst/>
                <a:latin typeface="+mn-lt"/>
                <a:ea typeface="+mn-ea"/>
                <a:cs typeface="+mn-cs"/>
              </a:rPr>
              <a:t>9:15-9:45</a:t>
            </a:r>
          </a:p>
          <a:p>
            <a:endParaRPr lang="en-US" sz="1200" u="sng" kern="1200" dirty="0" smtClean="0">
              <a:solidFill>
                <a:schemeClr val="tx1"/>
              </a:solidFill>
              <a:effectLst/>
              <a:latin typeface="+mn-lt"/>
              <a:ea typeface="+mn-ea"/>
              <a:cs typeface="+mn-cs"/>
            </a:endParaRPr>
          </a:p>
          <a:p>
            <a:r>
              <a:rPr lang="en-US" sz="1200" u="none" kern="1200" dirty="0" smtClean="0">
                <a:solidFill>
                  <a:schemeClr val="tx1"/>
                </a:solidFill>
                <a:effectLst/>
                <a:latin typeface="+mn-lt"/>
                <a:ea typeface="+mn-ea"/>
                <a:cs typeface="+mn-cs"/>
              </a:rPr>
              <a:t>Look</a:t>
            </a:r>
            <a:r>
              <a:rPr lang="en-US" sz="1200" u="none" kern="1200" baseline="0" dirty="0" smtClean="0">
                <a:solidFill>
                  <a:schemeClr val="tx1"/>
                </a:solidFill>
                <a:effectLst/>
                <a:latin typeface="+mn-lt"/>
                <a:ea typeface="+mn-ea"/>
                <a:cs typeface="+mn-cs"/>
              </a:rPr>
              <a:t> at top of page:  Modern teachers are not experts in technology-they are experts in habits of mind</a:t>
            </a:r>
            <a:r>
              <a:rPr lang="en-US" sz="1200" u="none" kern="1200" baseline="0" dirty="0" smtClean="0">
                <a:solidFill>
                  <a:schemeClr val="tx1"/>
                </a:solidFill>
                <a:effectLst/>
                <a:latin typeface="+mn-lt"/>
                <a:ea typeface="+mn-ea"/>
                <a:cs typeface="+mn-cs"/>
              </a:rPr>
              <a:t>…</a:t>
            </a:r>
          </a:p>
          <a:p>
            <a:endParaRPr lang="en-US" sz="1200" u="none" kern="1200" baseline="0" dirty="0" smtClean="0">
              <a:solidFill>
                <a:schemeClr val="tx1"/>
              </a:solidFill>
              <a:effectLst/>
              <a:latin typeface="+mn-lt"/>
              <a:ea typeface="+mn-ea"/>
              <a:cs typeface="+mn-cs"/>
            </a:endParaRPr>
          </a:p>
          <a:p>
            <a:r>
              <a:rPr lang="en-US" sz="1200" u="none" kern="1200" baseline="0" dirty="0" smtClean="0">
                <a:solidFill>
                  <a:schemeClr val="tx1"/>
                </a:solidFill>
                <a:effectLst/>
                <a:latin typeface="+mn-lt"/>
                <a:ea typeface="+mn-ea"/>
                <a:cs typeface="+mn-cs"/>
              </a:rPr>
              <a:t>To design teaching, learning, and assessment that prepares students for Kentucky Rising or Future Ready type rigorous, personalized instruction, teachers need these Habits of Mind.  </a:t>
            </a:r>
            <a:endParaRPr lang="en-US" sz="1200" u="non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5DE286-D598-4435-B1AB-B6CC7F42D7E1}" type="slidenum">
              <a:rPr lang="en-US" smtClean="0"/>
              <a:t>8</a:t>
            </a:fld>
            <a:endParaRPr lang="en-US"/>
          </a:p>
        </p:txBody>
      </p:sp>
    </p:spTree>
    <p:extLst>
      <p:ext uri="{BB962C8B-B14F-4D97-AF65-F5344CB8AC3E}">
        <p14:creationId xmlns:p14="http://schemas.microsoft.com/office/powerpoint/2010/main" val="637514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489809-F440-4A2B-A863-6251A0090BAB}" type="slidenum">
              <a:rPr lang="en-US" smtClean="0"/>
              <a:t>9</a:t>
            </a:fld>
            <a:endParaRPr lang="en-US"/>
          </a:p>
        </p:txBody>
      </p:sp>
    </p:spTree>
    <p:extLst>
      <p:ext uri="{BB962C8B-B14F-4D97-AF65-F5344CB8AC3E}">
        <p14:creationId xmlns:p14="http://schemas.microsoft.com/office/powerpoint/2010/main" val="2054337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EAFC2F-1FDE-416F-A21D-880D56E7F1DB}" type="datetimeFigureOut">
              <a:rPr lang="en-US" smtClean="0"/>
              <a:t>4/22/15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B027B-FA8A-4FC8-9D37-62694C283892}" type="slidenum">
              <a:rPr lang="en-US" smtClean="0"/>
              <a:t>‹#›</a:t>
            </a:fld>
            <a:endParaRPr lang="en-US"/>
          </a:p>
        </p:txBody>
      </p:sp>
    </p:spTree>
    <p:extLst>
      <p:ext uri="{BB962C8B-B14F-4D97-AF65-F5344CB8AC3E}">
        <p14:creationId xmlns:p14="http://schemas.microsoft.com/office/powerpoint/2010/main" val="299352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AFC2F-1FDE-416F-A21D-880D56E7F1DB}" type="datetimeFigureOut">
              <a:rPr lang="en-US" smtClean="0"/>
              <a:t>4/22/15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B027B-FA8A-4FC8-9D37-62694C283892}" type="slidenum">
              <a:rPr lang="en-US" smtClean="0"/>
              <a:t>‹#›</a:t>
            </a:fld>
            <a:endParaRPr lang="en-US"/>
          </a:p>
        </p:txBody>
      </p:sp>
    </p:spTree>
    <p:extLst>
      <p:ext uri="{BB962C8B-B14F-4D97-AF65-F5344CB8AC3E}">
        <p14:creationId xmlns:p14="http://schemas.microsoft.com/office/powerpoint/2010/main" val="2775798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AFC2F-1FDE-416F-A21D-880D56E7F1DB}" type="datetimeFigureOut">
              <a:rPr lang="en-US" smtClean="0"/>
              <a:t>4/22/15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B027B-FA8A-4FC8-9D37-62694C283892}" type="slidenum">
              <a:rPr lang="en-US" smtClean="0"/>
              <a:t>‹#›</a:t>
            </a:fld>
            <a:endParaRPr lang="en-US"/>
          </a:p>
        </p:txBody>
      </p:sp>
    </p:spTree>
    <p:extLst>
      <p:ext uri="{BB962C8B-B14F-4D97-AF65-F5344CB8AC3E}">
        <p14:creationId xmlns:p14="http://schemas.microsoft.com/office/powerpoint/2010/main" val="187473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AFC2F-1FDE-416F-A21D-880D56E7F1DB}" type="datetimeFigureOut">
              <a:rPr lang="en-US" smtClean="0"/>
              <a:t>4/22/15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B027B-FA8A-4FC8-9D37-62694C283892}" type="slidenum">
              <a:rPr lang="en-US" smtClean="0"/>
              <a:t>‹#›</a:t>
            </a:fld>
            <a:endParaRPr lang="en-US"/>
          </a:p>
        </p:txBody>
      </p:sp>
    </p:spTree>
    <p:extLst>
      <p:ext uri="{BB962C8B-B14F-4D97-AF65-F5344CB8AC3E}">
        <p14:creationId xmlns:p14="http://schemas.microsoft.com/office/powerpoint/2010/main" val="1739793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EAFC2F-1FDE-416F-A21D-880D56E7F1DB}" type="datetimeFigureOut">
              <a:rPr lang="en-US" smtClean="0"/>
              <a:t>4/22/15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B027B-FA8A-4FC8-9D37-62694C283892}" type="slidenum">
              <a:rPr lang="en-US" smtClean="0"/>
              <a:t>‹#›</a:t>
            </a:fld>
            <a:endParaRPr lang="en-US"/>
          </a:p>
        </p:txBody>
      </p:sp>
    </p:spTree>
    <p:extLst>
      <p:ext uri="{BB962C8B-B14F-4D97-AF65-F5344CB8AC3E}">
        <p14:creationId xmlns:p14="http://schemas.microsoft.com/office/powerpoint/2010/main" val="3999512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EAFC2F-1FDE-416F-A21D-880D56E7F1DB}" type="datetimeFigureOut">
              <a:rPr lang="en-US" smtClean="0"/>
              <a:t>4/22/15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B027B-FA8A-4FC8-9D37-62694C283892}" type="slidenum">
              <a:rPr lang="en-US" smtClean="0"/>
              <a:t>‹#›</a:t>
            </a:fld>
            <a:endParaRPr lang="en-US"/>
          </a:p>
        </p:txBody>
      </p:sp>
    </p:spTree>
    <p:extLst>
      <p:ext uri="{BB962C8B-B14F-4D97-AF65-F5344CB8AC3E}">
        <p14:creationId xmlns:p14="http://schemas.microsoft.com/office/powerpoint/2010/main" val="3099890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EAFC2F-1FDE-416F-A21D-880D56E7F1DB}" type="datetimeFigureOut">
              <a:rPr lang="en-US" smtClean="0"/>
              <a:t>4/22/15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DB027B-FA8A-4FC8-9D37-62694C283892}" type="slidenum">
              <a:rPr lang="en-US" smtClean="0"/>
              <a:t>‹#›</a:t>
            </a:fld>
            <a:endParaRPr lang="en-US"/>
          </a:p>
        </p:txBody>
      </p:sp>
    </p:spTree>
    <p:extLst>
      <p:ext uri="{BB962C8B-B14F-4D97-AF65-F5344CB8AC3E}">
        <p14:creationId xmlns:p14="http://schemas.microsoft.com/office/powerpoint/2010/main" val="93221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EAFC2F-1FDE-416F-A21D-880D56E7F1DB}" type="datetimeFigureOut">
              <a:rPr lang="en-US" smtClean="0"/>
              <a:t>4/22/15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DB027B-FA8A-4FC8-9D37-62694C283892}" type="slidenum">
              <a:rPr lang="en-US" smtClean="0"/>
              <a:t>‹#›</a:t>
            </a:fld>
            <a:endParaRPr lang="en-US"/>
          </a:p>
        </p:txBody>
      </p:sp>
    </p:spTree>
    <p:extLst>
      <p:ext uri="{BB962C8B-B14F-4D97-AF65-F5344CB8AC3E}">
        <p14:creationId xmlns:p14="http://schemas.microsoft.com/office/powerpoint/2010/main" val="2813734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EAFC2F-1FDE-416F-A21D-880D56E7F1DB}" type="datetimeFigureOut">
              <a:rPr lang="en-US" smtClean="0"/>
              <a:t>4/22/15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DB027B-FA8A-4FC8-9D37-62694C283892}" type="slidenum">
              <a:rPr lang="en-US" smtClean="0"/>
              <a:t>‹#›</a:t>
            </a:fld>
            <a:endParaRPr lang="en-US"/>
          </a:p>
        </p:txBody>
      </p:sp>
    </p:spTree>
    <p:extLst>
      <p:ext uri="{BB962C8B-B14F-4D97-AF65-F5344CB8AC3E}">
        <p14:creationId xmlns:p14="http://schemas.microsoft.com/office/powerpoint/2010/main" val="2180197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EAFC2F-1FDE-416F-A21D-880D56E7F1DB}" type="datetimeFigureOut">
              <a:rPr lang="en-US" smtClean="0"/>
              <a:t>4/22/15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B027B-FA8A-4FC8-9D37-62694C283892}" type="slidenum">
              <a:rPr lang="en-US" smtClean="0"/>
              <a:t>‹#›</a:t>
            </a:fld>
            <a:endParaRPr lang="en-US"/>
          </a:p>
        </p:txBody>
      </p:sp>
    </p:spTree>
    <p:extLst>
      <p:ext uri="{BB962C8B-B14F-4D97-AF65-F5344CB8AC3E}">
        <p14:creationId xmlns:p14="http://schemas.microsoft.com/office/powerpoint/2010/main" val="1378356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EAFC2F-1FDE-416F-A21D-880D56E7F1DB}" type="datetimeFigureOut">
              <a:rPr lang="en-US" smtClean="0"/>
              <a:t>4/22/15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B027B-FA8A-4FC8-9D37-62694C283892}" type="slidenum">
              <a:rPr lang="en-US" smtClean="0"/>
              <a:t>‹#›</a:t>
            </a:fld>
            <a:endParaRPr lang="en-US"/>
          </a:p>
        </p:txBody>
      </p:sp>
    </p:spTree>
    <p:extLst>
      <p:ext uri="{BB962C8B-B14F-4D97-AF65-F5344CB8AC3E}">
        <p14:creationId xmlns:p14="http://schemas.microsoft.com/office/powerpoint/2010/main" val="8637198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AFC2F-1FDE-416F-A21D-880D56E7F1DB}" type="datetimeFigureOut">
              <a:rPr lang="en-US" smtClean="0"/>
              <a:t>4/22/15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B027B-FA8A-4FC8-9D37-62694C283892}" type="slidenum">
              <a:rPr lang="en-US" smtClean="0"/>
              <a:t>‹#›</a:t>
            </a:fld>
            <a:endParaRPr lang="en-US"/>
          </a:p>
        </p:txBody>
      </p:sp>
    </p:spTree>
    <p:extLst>
      <p:ext uri="{BB962C8B-B14F-4D97-AF65-F5344CB8AC3E}">
        <p14:creationId xmlns:p14="http://schemas.microsoft.com/office/powerpoint/2010/main" val="3879403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1.jp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emf"/></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1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2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hyperlink" Target="http://www.ccsd59.org/future-ready/" TargetMode="External"/><Relationship Id="rId4" Type="http://schemas.openxmlformats.org/officeDocument/2006/relationships/image" Target="../media/image8.jp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19966"/>
            <a:ext cx="9144000" cy="1162929"/>
          </a:xfrm>
        </p:spPr>
        <p:txBody>
          <a:bodyPr>
            <a:noAutofit/>
          </a:bodyPr>
          <a:lstStyle/>
          <a:p>
            <a:pPr algn="ctr"/>
            <a:r>
              <a:rPr lang="en-US" sz="3600" b="1" dirty="0" smtClean="0">
                <a:effectLst>
                  <a:outerShdw blurRad="38100" dist="38100" dir="2700000" algn="tl">
                    <a:srgbClr val="000000">
                      <a:alpha val="43137"/>
                    </a:srgbClr>
                  </a:outerShdw>
                </a:effectLst>
              </a:rPr>
              <a:t>Social Studies </a:t>
            </a:r>
            <a:br>
              <a:rPr lang="en-US"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Teacher Leadership Network</a:t>
            </a:r>
            <a:endParaRPr lang="en-US" sz="36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8727" y="5105400"/>
            <a:ext cx="6400800" cy="1752600"/>
          </a:xfrm>
        </p:spPr>
        <p:txBody>
          <a:bodyPr>
            <a:normAutofit fontScale="55000" lnSpcReduction="20000"/>
          </a:bodyPr>
          <a:lstStyle/>
          <a:p>
            <a:pPr algn="ctr"/>
            <a:endParaRPr lang="en-US" sz="3200" b="1" dirty="0" smtClean="0"/>
          </a:p>
          <a:p>
            <a:pPr algn="ctr"/>
            <a:endParaRPr lang="en-US" sz="3200" b="1" dirty="0" smtClean="0"/>
          </a:p>
          <a:p>
            <a:pPr algn="ctr"/>
            <a:endParaRPr lang="en-US" sz="3200" b="1" dirty="0"/>
          </a:p>
          <a:p>
            <a:pPr algn="ctr">
              <a:spcBef>
                <a:spcPts val="0"/>
              </a:spcBef>
            </a:pPr>
            <a:r>
              <a:rPr lang="en-US" sz="5100" b="1" smtClean="0">
                <a:solidFill>
                  <a:schemeClr val="tx1"/>
                </a:solidFill>
              </a:rPr>
              <a:t>April 23, </a:t>
            </a:r>
            <a:r>
              <a:rPr lang="en-US" sz="5100" b="1" dirty="0" smtClean="0">
                <a:solidFill>
                  <a:schemeClr val="tx1"/>
                </a:solidFill>
              </a:rPr>
              <a:t>2015</a:t>
            </a:r>
          </a:p>
          <a:p>
            <a:pPr algn="ctr">
              <a:spcBef>
                <a:spcPts val="0"/>
              </a:spcBef>
            </a:pPr>
            <a:endParaRPr lang="en-US" sz="2400" b="1" dirty="0"/>
          </a:p>
          <a:p>
            <a:pPr algn="ctr">
              <a:spcBef>
                <a:spcPts val="0"/>
              </a:spcBef>
            </a:pPr>
            <a:r>
              <a:rPr lang="en-US" sz="5100" b="1" u="sng" dirty="0" err="1" smtClean="0">
                <a:solidFill>
                  <a:schemeClr val="tx1"/>
                </a:solidFill>
              </a:rPr>
              <a:t>www.kvecsstln.weebly.com</a:t>
            </a:r>
            <a:endParaRPr lang="en-US" sz="5100" b="1" u="sng" dirty="0" smtClean="0">
              <a:solidFill>
                <a:schemeClr val="tx1"/>
              </a:solidFill>
            </a:endParaRPr>
          </a:p>
          <a:p>
            <a:pPr algn="ctr"/>
            <a:endParaRPr lang="en-US" sz="5100"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8793" y="187214"/>
            <a:ext cx="1940669" cy="14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ocial_studi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43200"/>
            <a:ext cx="9144000" cy="2918460"/>
          </a:xfrm>
          <a:prstGeom prst="rect">
            <a:avLst/>
          </a:prstGeom>
        </p:spPr>
      </p:pic>
    </p:spTree>
    <p:extLst>
      <p:ext uri="{BB962C8B-B14F-4D97-AF65-F5344CB8AC3E}">
        <p14:creationId xmlns:p14="http://schemas.microsoft.com/office/powerpoint/2010/main" val="13897286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Autofit/>
          </a:bodyPr>
          <a:lstStyle/>
          <a:p>
            <a:r>
              <a:rPr lang="en-US" sz="3600" dirty="0" smtClean="0"/>
              <a:t>Importance of Teacher Leadership on District Leadership Team</a:t>
            </a:r>
            <a:br>
              <a:rPr lang="en-US" sz="3600" dirty="0" smtClean="0"/>
            </a:br>
            <a:endParaRPr lang="en-US" sz="3600" dirty="0"/>
          </a:p>
        </p:txBody>
      </p:sp>
      <p:sp>
        <p:nvSpPr>
          <p:cNvPr id="3" name="Content Placeholder 2"/>
          <p:cNvSpPr>
            <a:spLocks noGrp="1"/>
          </p:cNvSpPr>
          <p:nvPr>
            <p:ph idx="1"/>
          </p:nvPr>
        </p:nvSpPr>
        <p:spPr>
          <a:xfrm>
            <a:off x="457200" y="1905000"/>
            <a:ext cx="8229600" cy="4648200"/>
          </a:xfrm>
        </p:spPr>
        <p:txBody>
          <a:bodyPr>
            <a:normAutofit fontScale="25000" lnSpcReduction="20000"/>
          </a:bodyPr>
          <a:lstStyle/>
          <a:p>
            <a:r>
              <a:rPr lang="en-US" sz="9600" b="1" dirty="0">
                <a:cs typeface="Bangla MN"/>
              </a:rPr>
              <a:t>VISION:  Each school and district in KY has a </a:t>
            </a:r>
            <a:r>
              <a:rPr lang="en-US" sz="9600" b="1" dirty="0">
                <a:solidFill>
                  <a:srgbClr val="FF0000"/>
                </a:solidFill>
                <a:cs typeface="Bangla MN"/>
              </a:rPr>
              <a:t>knowledgeable and cohesive leadership team that guides the professional learning and practice of all administrators, teachers and staff </a:t>
            </a:r>
            <a:r>
              <a:rPr lang="en-US" sz="9600" b="1" dirty="0">
                <a:cs typeface="Bangla MN"/>
              </a:rPr>
              <a:t>so that every student experiences highly effective teaching, learning, and assessment practices based on rigorous, college and career ready standards in every classroom, every day.</a:t>
            </a:r>
            <a:endParaRPr lang="en-US" sz="9600" dirty="0">
              <a:cs typeface="Bangla MN"/>
            </a:endParaRPr>
          </a:p>
          <a:p>
            <a:pPr marL="0" indent="0">
              <a:buNone/>
            </a:pPr>
            <a:endParaRPr lang="en-US" sz="9600" dirty="0">
              <a:cs typeface="Bangla MN"/>
            </a:endParaRPr>
          </a:p>
          <a:p>
            <a:r>
              <a:rPr lang="en-US" sz="9600" b="1" dirty="0">
                <a:cs typeface="Bangla MN"/>
              </a:rPr>
              <a:t>MISSION:  </a:t>
            </a:r>
            <a:r>
              <a:rPr lang="en-US" sz="9600" b="1" dirty="0">
                <a:solidFill>
                  <a:srgbClr val="FF0000"/>
                </a:solidFill>
                <a:cs typeface="Bangla MN"/>
              </a:rPr>
              <a:t>Build the capacity of each district leadership team </a:t>
            </a:r>
            <a:r>
              <a:rPr lang="en-US" sz="9600" b="1" dirty="0">
                <a:cs typeface="Bangla MN"/>
              </a:rPr>
              <a:t>(teacher, school, and district leaders that participate in the Leadership Networks) to effectively implement new standards within the context of highly effective teaching, learning (learning for adults AND students), and assessment practices.</a:t>
            </a:r>
          </a:p>
          <a:p>
            <a:endParaRPr lang="en-US" sz="8000" b="1" dirty="0">
              <a:latin typeface="Bangla MN"/>
              <a:cs typeface="Bangla MN"/>
            </a:endParaRPr>
          </a:p>
          <a:p>
            <a:endParaRPr lang="en-US" dirty="0"/>
          </a:p>
        </p:txBody>
      </p:sp>
    </p:spTree>
    <p:extLst>
      <p:ext uri="{BB962C8B-B14F-4D97-AF65-F5344CB8AC3E}">
        <p14:creationId xmlns:p14="http://schemas.microsoft.com/office/powerpoint/2010/main" val="7564302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865391834"/>
              </p:ext>
            </p:extLst>
          </p:nvPr>
        </p:nvGraphicFramePr>
        <p:xfrm>
          <a:off x="125260" y="279788"/>
          <a:ext cx="3419606" cy="2062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824620" y="258955"/>
            <a:ext cx="3695178"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Read Teacher Leadership Skills Framework: Overview (p. 1 &amp;2)</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Review the Roles of Teacher Leaders (2)  and mark all that describe you.  </a:t>
            </a:r>
            <a:endParaRPr lang="en-US" sz="2800" dirty="0"/>
          </a:p>
        </p:txBody>
      </p:sp>
      <p:pic>
        <p:nvPicPr>
          <p:cNvPr id="5" name="Picture 4" descr="self_assessment_peer_assessment_for_learning_1.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10200" y="3657600"/>
            <a:ext cx="3309536" cy="3200400"/>
          </a:xfrm>
          <a:prstGeom prst="rect">
            <a:avLst/>
          </a:prstGeom>
        </p:spPr>
      </p:pic>
    </p:spTree>
    <p:extLst>
      <p:ext uri="{BB962C8B-B14F-4D97-AF65-F5344CB8AC3E}">
        <p14:creationId xmlns:p14="http://schemas.microsoft.com/office/powerpoint/2010/main" val="5081980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Read and Discuss</a:t>
            </a:r>
            <a:br>
              <a:rPr lang="en-US" sz="2800" dirty="0" smtClean="0"/>
            </a:br>
            <a:r>
              <a:rPr lang="en-US" sz="2800" dirty="0"/>
              <a:t/>
            </a:r>
            <a:br>
              <a:rPr lang="en-US" sz="2800" dirty="0"/>
            </a:br>
            <a:r>
              <a:rPr lang="en-US" sz="2800" dirty="0" smtClean="0"/>
              <a:t> The Assigned Teacher Leaders Disposition Sheets </a:t>
            </a:r>
            <a:endParaRPr lang="en-US" sz="2800" dirty="0"/>
          </a:p>
        </p:txBody>
      </p:sp>
      <p:graphicFrame>
        <p:nvGraphicFramePr>
          <p:cNvPr id="4" name="Diagram 3"/>
          <p:cNvGraphicFramePr/>
          <p:nvPr>
            <p:extLst>
              <p:ext uri="{D42A27DB-BD31-4B8C-83A1-F6EECF244321}">
                <p14:modId xmlns:p14="http://schemas.microsoft.com/office/powerpoint/2010/main" val="2869695013"/>
              </p:ext>
            </p:extLst>
          </p:nvPr>
        </p:nvGraphicFramePr>
        <p:xfrm>
          <a:off x="-388306" y="1628384"/>
          <a:ext cx="8956110" cy="3569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47822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Rolling up our sleeves and digging into the SS Standards…</a:t>
            </a:r>
            <a:endParaRPr lang="en-US" dirty="0"/>
          </a:p>
        </p:txBody>
      </p:sp>
      <p:pic>
        <p:nvPicPr>
          <p:cNvPr id="5" name="Content Placeholder 4" descr="2462.jpg"/>
          <p:cNvPicPr>
            <a:picLocks noGrp="1" noChangeAspect="1"/>
          </p:cNvPicPr>
          <p:nvPr>
            <p:ph idx="1"/>
          </p:nvPr>
        </p:nvPicPr>
        <p:blipFill>
          <a:blip r:embed="rId3">
            <a:extLst>
              <a:ext uri="{28A0092B-C50C-407E-A947-70E740481C1C}">
                <a14:useLocalDpi xmlns:a14="http://schemas.microsoft.com/office/drawing/2010/main" val="0"/>
              </a:ext>
            </a:extLst>
          </a:blip>
          <a:srcRect l="-53903" r="-53903"/>
          <a:stretch>
            <a:fillRect/>
          </a:stretch>
        </p:blipFill>
        <p:spPr/>
      </p:pic>
    </p:spTree>
    <p:extLst>
      <p:ext uri="{BB962C8B-B14F-4D97-AF65-F5344CB8AC3E}">
        <p14:creationId xmlns:p14="http://schemas.microsoft.com/office/powerpoint/2010/main" val="2308406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l"/>
            <a:r>
              <a:rPr lang="en-US" dirty="0" smtClean="0"/>
              <a:t/>
            </a:r>
            <a:br>
              <a:rPr lang="en-US" dirty="0" smtClean="0"/>
            </a:br>
            <a:r>
              <a:rPr lang="en-US" b="1" dirty="0" smtClean="0">
                <a:solidFill>
                  <a:srgbClr val="0000FF"/>
                </a:solidFill>
              </a:rPr>
              <a:t>Revised Timeline for SS</a:t>
            </a:r>
            <a:r>
              <a:rPr lang="en-US" sz="3600" b="1" dirty="0" smtClean="0">
                <a:solidFill>
                  <a:srgbClr val="0000FF"/>
                </a:solidFill>
              </a:rPr>
              <a:t>: </a:t>
            </a:r>
            <a:r>
              <a:rPr lang="en-US" b="1" dirty="0">
                <a:solidFill>
                  <a:srgbClr val="0000FF"/>
                </a:solidFill>
              </a:rPr>
              <a:t/>
            </a:r>
            <a:br>
              <a:rPr lang="en-US" b="1" dirty="0">
                <a:solidFill>
                  <a:srgbClr val="0000FF"/>
                </a:solidFill>
              </a:rPr>
            </a:br>
            <a:endParaRPr lang="en-US" b="1" dirty="0">
              <a:solidFill>
                <a:srgbClr val="0000FF"/>
              </a:solidFill>
            </a:endParaRPr>
          </a:p>
        </p:txBody>
      </p:sp>
      <p:sp>
        <p:nvSpPr>
          <p:cNvPr id="5" name="Content Placeholder 4"/>
          <p:cNvSpPr>
            <a:spLocks noGrp="1"/>
          </p:cNvSpPr>
          <p:nvPr>
            <p:ph idx="1"/>
          </p:nvPr>
        </p:nvSpPr>
        <p:spPr>
          <a:xfrm>
            <a:off x="457200" y="1371600"/>
            <a:ext cx="8305800" cy="6248400"/>
          </a:xfrm>
        </p:spPr>
        <p:txBody>
          <a:bodyPr>
            <a:normAutofit fontScale="62500" lnSpcReduction="20000"/>
          </a:bodyPr>
          <a:lstStyle/>
          <a:p>
            <a:pPr marL="0" indent="0">
              <a:buNone/>
            </a:pPr>
            <a:r>
              <a:rPr lang="en-US" sz="4400" dirty="0" smtClean="0"/>
              <a:t>•</a:t>
            </a:r>
            <a:r>
              <a:rPr lang="en-US" sz="4400" dirty="0"/>
              <a:t>  </a:t>
            </a:r>
            <a:r>
              <a:rPr lang="en-US" sz="4400" dirty="0" smtClean="0"/>
              <a:t>Review and feedback </a:t>
            </a:r>
            <a:r>
              <a:rPr lang="en-US" sz="4400" dirty="0"/>
              <a:t>on the standards </a:t>
            </a:r>
            <a:r>
              <a:rPr lang="en-US" sz="4400" dirty="0" smtClean="0"/>
              <a:t>through 12/15</a:t>
            </a:r>
            <a:r>
              <a:rPr lang="en-US" sz="4400" dirty="0"/>
              <a:t/>
            </a:r>
            <a:br>
              <a:rPr lang="en-US" sz="4400" dirty="0"/>
            </a:br>
            <a:r>
              <a:rPr lang="en-US" sz="4400" dirty="0"/>
              <a:t>•  </a:t>
            </a:r>
            <a:r>
              <a:rPr lang="en-US" sz="4400" dirty="0" smtClean="0"/>
              <a:t>Revisions will be made after feedback is received</a:t>
            </a:r>
          </a:p>
          <a:p>
            <a:pPr marL="0" indent="0">
              <a:buNone/>
            </a:pPr>
            <a:r>
              <a:rPr lang="en-US" sz="4400" dirty="0" smtClean="0"/>
              <a:t>•</a:t>
            </a:r>
            <a:r>
              <a:rPr lang="en-US" sz="4400" dirty="0"/>
              <a:t> </a:t>
            </a:r>
            <a:r>
              <a:rPr lang="en-US" sz="4400" dirty="0" smtClean="0"/>
              <a:t>KBE </a:t>
            </a:r>
            <a:r>
              <a:rPr lang="en-US" sz="4400" dirty="0"/>
              <a:t>will consider </a:t>
            </a:r>
            <a:r>
              <a:rPr lang="en-US" sz="4400" dirty="0" smtClean="0"/>
              <a:t>the standards for the second </a:t>
            </a:r>
            <a:r>
              <a:rPr lang="en-US" sz="4400" dirty="0"/>
              <a:t>reading in </a:t>
            </a:r>
            <a:r>
              <a:rPr lang="en-US" sz="4400" dirty="0" smtClean="0"/>
              <a:t>4/16</a:t>
            </a:r>
          </a:p>
          <a:p>
            <a:pPr marL="0" indent="0">
              <a:buNone/>
            </a:pPr>
            <a:r>
              <a:rPr lang="en-US" sz="4400" dirty="0" smtClean="0"/>
              <a:t>• </a:t>
            </a:r>
            <a:r>
              <a:rPr lang="en-US" sz="4400" dirty="0"/>
              <a:t>The legislative committee review process will take place in late spring and summer of 2016.</a:t>
            </a:r>
            <a:br>
              <a:rPr lang="en-US" sz="4400" dirty="0"/>
            </a:br>
            <a:r>
              <a:rPr lang="en-US" sz="4400" dirty="0"/>
              <a:t>•  </a:t>
            </a:r>
            <a:r>
              <a:rPr lang="en-US" sz="4400" dirty="0" smtClean="0"/>
              <a:t>2016</a:t>
            </a:r>
            <a:r>
              <a:rPr lang="en-US" sz="4400" dirty="0"/>
              <a:t>-17 school </a:t>
            </a:r>
            <a:r>
              <a:rPr lang="en-US" sz="4400" dirty="0" smtClean="0"/>
              <a:t>year-planned implementation of new standards</a:t>
            </a:r>
          </a:p>
          <a:p>
            <a:pPr marL="0" indent="0">
              <a:buNone/>
            </a:pPr>
            <a:r>
              <a:rPr lang="en-US" sz="4400" dirty="0" smtClean="0"/>
              <a:t> •</a:t>
            </a:r>
            <a:r>
              <a:rPr lang="en-US" sz="4400" dirty="0"/>
              <a:t> </a:t>
            </a:r>
            <a:r>
              <a:rPr lang="en-US" sz="4400" dirty="0" smtClean="0"/>
              <a:t>2016</a:t>
            </a:r>
            <a:r>
              <a:rPr lang="en-US" sz="4400" dirty="0"/>
              <a:t>-</a:t>
            </a:r>
            <a:r>
              <a:rPr lang="en-US" sz="4400" dirty="0" smtClean="0"/>
              <a:t>17-social </a:t>
            </a:r>
            <a:r>
              <a:rPr lang="en-US" sz="4400" dirty="0"/>
              <a:t>studies for elementary and middle school students will not be assessed.</a:t>
            </a:r>
            <a:br>
              <a:rPr lang="en-US" sz="4400" dirty="0"/>
            </a:br>
            <a:r>
              <a:rPr lang="en-US" sz="4400" dirty="0"/>
              <a:t>• </a:t>
            </a:r>
            <a:r>
              <a:rPr lang="en-US" sz="4400" dirty="0" smtClean="0"/>
              <a:t>US History EOC will </a:t>
            </a:r>
            <a:r>
              <a:rPr lang="en-US" sz="4400" dirty="0"/>
              <a:t>continue to be administered in 2015-16 and 2016-17 during this transition. </a:t>
            </a:r>
            <a:br>
              <a:rPr lang="en-US" sz="4400" dirty="0"/>
            </a:br>
            <a:r>
              <a:rPr lang="en-US" sz="4400" dirty="0"/>
              <a:t>•  </a:t>
            </a:r>
            <a:r>
              <a:rPr lang="en-US" sz="4400" dirty="0" smtClean="0"/>
              <a:t>New Social Studies state assessment  for </a:t>
            </a:r>
            <a:r>
              <a:rPr lang="en-US" sz="4400" dirty="0"/>
              <a:t>appropriate grade levels will be administered during the 2017-18 school year</a:t>
            </a:r>
            <a:r>
              <a:rPr lang="en-US" dirty="0"/>
              <a:t>. </a:t>
            </a:r>
          </a:p>
        </p:txBody>
      </p:sp>
    </p:spTree>
    <p:extLst>
      <p:ext uri="{BB962C8B-B14F-4D97-AF65-F5344CB8AC3E}">
        <p14:creationId xmlns:p14="http://schemas.microsoft.com/office/powerpoint/2010/main" val="120268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Recent updates:</a:t>
            </a:r>
            <a:endParaRPr lang="en-US" b="1" dirty="0">
              <a:solidFill>
                <a:srgbClr val="0000FF"/>
              </a:solidFill>
            </a:endParaRPr>
          </a:p>
        </p:txBody>
      </p:sp>
      <p:sp>
        <p:nvSpPr>
          <p:cNvPr id="3" name="Content Placeholder 2"/>
          <p:cNvSpPr>
            <a:spLocks noGrp="1"/>
          </p:cNvSpPr>
          <p:nvPr>
            <p:ph idx="1"/>
          </p:nvPr>
        </p:nvSpPr>
        <p:spPr>
          <a:xfrm>
            <a:off x="457200" y="1600200"/>
            <a:ext cx="8382000" cy="4876800"/>
          </a:xfrm>
        </p:spPr>
        <p:txBody>
          <a:bodyPr>
            <a:normAutofit fontScale="62500" lnSpcReduction="20000"/>
          </a:bodyPr>
          <a:lstStyle/>
          <a:p>
            <a:r>
              <a:rPr lang="en-US" sz="4000" dirty="0"/>
              <a:t>Changes made as a result of the 2014 input and feedback period include:</a:t>
            </a:r>
            <a:br>
              <a:rPr lang="en-US" sz="4000" dirty="0"/>
            </a:br>
            <a:r>
              <a:rPr lang="en-US" sz="4000" dirty="0"/>
              <a:t>• </a:t>
            </a:r>
            <a:r>
              <a:rPr lang="en-US" sz="4000" dirty="0" smtClean="0"/>
              <a:t>52 </a:t>
            </a:r>
            <a:r>
              <a:rPr lang="en-US" sz="4000" dirty="0"/>
              <a:t>grade level standards were revised</a:t>
            </a:r>
            <a:r>
              <a:rPr lang="en-US" sz="4000" dirty="0" smtClean="0"/>
              <a:t>.</a:t>
            </a:r>
          </a:p>
          <a:p>
            <a:pPr marL="0" indent="0">
              <a:buNone/>
            </a:pPr>
            <a:r>
              <a:rPr lang="en-US" sz="4000" dirty="0"/>
              <a:t> </a:t>
            </a:r>
            <a:r>
              <a:rPr lang="en-US" sz="4000" dirty="0" smtClean="0"/>
              <a:t>     •</a:t>
            </a:r>
            <a:r>
              <a:rPr lang="en-US" sz="4000" dirty="0"/>
              <a:t> </a:t>
            </a:r>
            <a:r>
              <a:rPr lang="en-US" sz="4000" dirty="0" smtClean="0"/>
              <a:t>Storylines </a:t>
            </a:r>
            <a:r>
              <a:rPr lang="en-US" sz="4000" dirty="0"/>
              <a:t>preceding each grade level page </a:t>
            </a:r>
            <a:r>
              <a:rPr lang="en-US" sz="4000" dirty="0" smtClean="0"/>
              <a:t>were revised</a:t>
            </a:r>
          </a:p>
          <a:p>
            <a:pPr marL="0" indent="0">
              <a:buNone/>
            </a:pPr>
            <a:r>
              <a:rPr lang="en-US" sz="4000" dirty="0" smtClean="0"/>
              <a:t>      •</a:t>
            </a:r>
            <a:r>
              <a:rPr lang="en-US" sz="4000" dirty="0"/>
              <a:t>  </a:t>
            </a:r>
            <a:r>
              <a:rPr lang="en-US" sz="4000" dirty="0" smtClean="0"/>
              <a:t>The </a:t>
            </a:r>
            <a:r>
              <a:rPr lang="en-US" sz="4000" dirty="0"/>
              <a:t>following </a:t>
            </a:r>
            <a:r>
              <a:rPr lang="en-US" sz="4000" i="1" dirty="0"/>
              <a:t>companion </a:t>
            </a:r>
            <a:r>
              <a:rPr lang="en-US" sz="4000" dirty="0"/>
              <a:t>documents have been drafted:</a:t>
            </a:r>
            <a:br>
              <a:rPr lang="en-US" sz="4000" dirty="0"/>
            </a:br>
            <a:r>
              <a:rPr lang="en-US" sz="4000" dirty="0"/>
              <a:t>         –     Standards Glossary - key terms found in the standards</a:t>
            </a:r>
            <a:br>
              <a:rPr lang="en-US" sz="4000" dirty="0"/>
            </a:br>
            <a:r>
              <a:rPr lang="en-US" sz="4000" dirty="0"/>
              <a:t>         –     Literacy Connections Document - Common Core 	</a:t>
            </a:r>
            <a:r>
              <a:rPr lang="en-US" sz="4000" dirty="0" smtClean="0"/>
              <a:t>    Literacy in History</a:t>
            </a:r>
            <a:r>
              <a:rPr lang="en-US" sz="4000" dirty="0"/>
              <a:t>/Social Studies Standards for Grades </a:t>
            </a:r>
            <a:r>
              <a:rPr lang="en-US" sz="4000" dirty="0" smtClean="0"/>
              <a:t>	    6</a:t>
            </a:r>
            <a:r>
              <a:rPr lang="en-US" sz="4000" dirty="0"/>
              <a:t>-12</a:t>
            </a:r>
            <a:br>
              <a:rPr lang="en-US" sz="4000" dirty="0"/>
            </a:br>
            <a:r>
              <a:rPr lang="en-US" sz="4000" dirty="0"/>
              <a:t>         –     Curriculum Consideration Document - support </a:t>
            </a:r>
            <a:r>
              <a:rPr lang="en-US" sz="4000" dirty="0" smtClean="0"/>
              <a:t>f	or	   developing  curriculum </a:t>
            </a:r>
            <a:r>
              <a:rPr lang="en-US" sz="4000" dirty="0"/>
              <a:t>at each grade level</a:t>
            </a:r>
            <a:br>
              <a:rPr lang="en-US" sz="4000" dirty="0"/>
            </a:br>
            <a:r>
              <a:rPr lang="en-US" sz="4000" dirty="0"/>
              <a:t>         –     Sample High School Course Design Option - outline of </a:t>
            </a:r>
            <a:r>
              <a:rPr lang="en-US" sz="4000" dirty="0" smtClean="0"/>
              <a:t>	    course design</a:t>
            </a:r>
            <a:endParaRPr lang="en-US" sz="4000" dirty="0"/>
          </a:p>
          <a:p>
            <a:pPr marL="0" indent="0">
              <a:buNone/>
            </a:pPr>
            <a:r>
              <a:rPr lang="en-US" dirty="0"/>
              <a:t> </a:t>
            </a:r>
          </a:p>
          <a:p>
            <a:endParaRPr lang="en-US" dirty="0"/>
          </a:p>
        </p:txBody>
      </p:sp>
    </p:spTree>
    <p:extLst>
      <p:ext uri="{BB962C8B-B14F-4D97-AF65-F5344CB8AC3E}">
        <p14:creationId xmlns:p14="http://schemas.microsoft.com/office/powerpoint/2010/main" val="1088180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a:t>
            </a:r>
            <a:endParaRPr lang="en-US" dirty="0"/>
          </a:p>
        </p:txBody>
      </p:sp>
      <p:sp>
        <p:nvSpPr>
          <p:cNvPr id="3" name="Content Placeholder 2"/>
          <p:cNvSpPr>
            <a:spLocks noGrp="1"/>
          </p:cNvSpPr>
          <p:nvPr>
            <p:ph idx="1"/>
          </p:nvPr>
        </p:nvSpPr>
        <p:spPr/>
        <p:txBody>
          <a:bodyPr/>
          <a:lstStyle/>
          <a:p>
            <a:r>
              <a:rPr lang="en-US" b="1" dirty="0">
                <a:latin typeface="Bangla MN"/>
                <a:cs typeface="Bangla MN"/>
              </a:rPr>
              <a:t>Participants can distill content from draft standards through a process for curricular design.</a:t>
            </a:r>
            <a:endParaRPr lang="en-US" dirty="0">
              <a:latin typeface="Bangla MN"/>
              <a:cs typeface="Bangla MN"/>
            </a:endParaRPr>
          </a:p>
          <a:p>
            <a:pPr marL="0" indent="0">
              <a:buNone/>
            </a:pPr>
            <a:endParaRPr lang="en-US" dirty="0"/>
          </a:p>
        </p:txBody>
      </p:sp>
    </p:spTree>
    <p:extLst>
      <p:ext uri="{BB962C8B-B14F-4D97-AF65-F5344CB8AC3E}">
        <p14:creationId xmlns:p14="http://schemas.microsoft.com/office/powerpoint/2010/main" val="356423431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14400"/>
            <a:ext cx="8229600" cy="5486400"/>
          </a:xfrm>
        </p:spPr>
        <p:txBody>
          <a:bodyPr/>
          <a:lstStyle/>
          <a:p>
            <a:r>
              <a:rPr lang="en-US" dirty="0">
                <a:latin typeface="Bangla MN"/>
                <a:cs typeface="Bangla MN"/>
              </a:rPr>
              <a:t>“As young learners of the 21</a:t>
            </a:r>
            <a:r>
              <a:rPr lang="en-US" baseline="30000" dirty="0">
                <a:latin typeface="Bangla MN"/>
                <a:cs typeface="Bangla MN"/>
              </a:rPr>
              <a:t>st</a:t>
            </a:r>
            <a:r>
              <a:rPr lang="en-US" dirty="0">
                <a:latin typeface="Bangla MN"/>
                <a:cs typeface="Bangla MN"/>
              </a:rPr>
              <a:t> century engage in the integrated study of the social sciences, it is critical they are equipped with the dexterity of mind to question, evaluate, and communicate what is need to become productive and engaged citizens in a </a:t>
            </a:r>
            <a:r>
              <a:rPr lang="en-US" dirty="0" smtClean="0">
                <a:latin typeface="Bangla MN"/>
                <a:cs typeface="Bangla MN"/>
              </a:rPr>
              <a:t>culturally diverse and democratic society.” </a:t>
            </a:r>
          </a:p>
          <a:p>
            <a:pPr lvl="1"/>
            <a:r>
              <a:rPr lang="en-US" dirty="0" smtClean="0">
                <a:latin typeface="Bangla MN"/>
                <a:cs typeface="Bangla MN"/>
              </a:rPr>
              <a:t>From Kentucky Social Studies for the Next Generation, p.1</a:t>
            </a:r>
            <a:endParaRPr lang="en-US" dirty="0">
              <a:latin typeface="Bangla MN"/>
              <a:cs typeface="Bangla MN"/>
            </a:endParaRPr>
          </a:p>
          <a:p>
            <a:pPr lvl="1"/>
            <a:endParaRPr lang="en-US" dirty="0" smtClean="0">
              <a:latin typeface="Bangla MN"/>
              <a:cs typeface="Bangla MN"/>
            </a:endParaRPr>
          </a:p>
          <a:p>
            <a:pPr marL="0" indent="0">
              <a:buNone/>
            </a:pPr>
            <a:endParaRPr lang="en-US" dirty="0"/>
          </a:p>
        </p:txBody>
      </p:sp>
    </p:spTree>
    <p:extLst>
      <p:ext uri="{BB962C8B-B14F-4D97-AF65-F5344CB8AC3E}">
        <p14:creationId xmlns:p14="http://schemas.microsoft.com/office/powerpoint/2010/main" val="4169335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itle 1"/>
          <p:cNvSpPr>
            <a:spLocks noGrp="1"/>
          </p:cNvSpPr>
          <p:nvPr>
            <p:ph type="title"/>
          </p:nvPr>
        </p:nvSpPr>
        <p:spPr>
          <a:xfrm>
            <a:off x="288925" y="211138"/>
            <a:ext cx="8229600" cy="1143000"/>
          </a:xfrm>
        </p:spPr>
        <p:txBody>
          <a:bodyPr/>
          <a:lstStyle/>
          <a:p>
            <a:pPr eaLnBrk="1" hangingPunct="1"/>
            <a:r>
              <a:rPr lang="en-US" b="1">
                <a:effectLst>
                  <a:outerShdw blurRad="38100" dist="38100" dir="2700000" algn="tl">
                    <a:srgbClr val="DDDDDD"/>
                  </a:outerShdw>
                </a:effectLst>
                <a:latin typeface="Calibri" charset="0"/>
              </a:rPr>
              <a:t>The Architecture </a:t>
            </a:r>
          </a:p>
        </p:txBody>
      </p:sp>
      <p:pic>
        <p:nvPicPr>
          <p:cNvPr id="21197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905000" y="1274763"/>
            <a:ext cx="4999038" cy="4851400"/>
          </a:xfrm>
        </p:spPr>
      </p:pic>
      <p:sp>
        <p:nvSpPr>
          <p:cNvPr id="5" name="Down Arrow 4"/>
          <p:cNvSpPr/>
          <p:nvPr/>
        </p:nvSpPr>
        <p:spPr>
          <a:xfrm rot="3457072">
            <a:off x="7253787" y="1253993"/>
            <a:ext cx="808923" cy="1978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b="1" dirty="0">
                <a:solidFill>
                  <a:prstClr val="white"/>
                </a:solidFill>
              </a:rPr>
              <a:t>Inquiry Cycle</a:t>
            </a:r>
          </a:p>
        </p:txBody>
      </p:sp>
      <p:sp>
        <p:nvSpPr>
          <p:cNvPr id="6" name="Down Arrow 5"/>
          <p:cNvSpPr/>
          <p:nvPr/>
        </p:nvSpPr>
        <p:spPr>
          <a:xfrm rot="6508286">
            <a:off x="7314225" y="4282169"/>
            <a:ext cx="794583" cy="20213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b="1" dirty="0">
                <a:solidFill>
                  <a:prstClr val="white"/>
                </a:solidFill>
              </a:rPr>
              <a:t>Inquiry Cycle</a:t>
            </a:r>
          </a:p>
        </p:txBody>
      </p:sp>
      <p:sp>
        <p:nvSpPr>
          <p:cNvPr id="7" name="Down Arrow 6"/>
          <p:cNvSpPr/>
          <p:nvPr/>
        </p:nvSpPr>
        <p:spPr>
          <a:xfrm rot="17529235">
            <a:off x="958057" y="1350168"/>
            <a:ext cx="679450" cy="18145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fontAlgn="auto">
              <a:spcBef>
                <a:spcPts val="0"/>
              </a:spcBef>
              <a:spcAft>
                <a:spcPts val="0"/>
              </a:spcAft>
              <a:defRPr/>
            </a:pPr>
            <a:r>
              <a:rPr lang="en-US" b="1" dirty="0">
                <a:solidFill>
                  <a:prstClr val="white"/>
                </a:solidFill>
              </a:rPr>
              <a:t>Inquiry Cycle</a:t>
            </a:r>
          </a:p>
        </p:txBody>
      </p:sp>
      <p:sp>
        <p:nvSpPr>
          <p:cNvPr id="8" name="Down Arrow 7"/>
          <p:cNvSpPr/>
          <p:nvPr/>
        </p:nvSpPr>
        <p:spPr>
          <a:xfrm rot="14386029">
            <a:off x="976313" y="4454525"/>
            <a:ext cx="809625" cy="1978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fontAlgn="auto">
              <a:spcBef>
                <a:spcPts val="0"/>
              </a:spcBef>
              <a:spcAft>
                <a:spcPts val="0"/>
              </a:spcAft>
              <a:defRPr/>
            </a:pPr>
            <a:r>
              <a:rPr lang="en-US" b="1" dirty="0">
                <a:solidFill>
                  <a:prstClr val="white"/>
                </a:solidFill>
              </a:rPr>
              <a:t>Inquiry Cycle</a:t>
            </a:r>
          </a:p>
        </p:txBody>
      </p:sp>
      <p:sp>
        <p:nvSpPr>
          <p:cNvPr id="9" name="Down Arrow 8"/>
          <p:cNvSpPr/>
          <p:nvPr/>
        </p:nvSpPr>
        <p:spPr>
          <a:xfrm rot="5400000">
            <a:off x="6483552" y="1750284"/>
            <a:ext cx="900518" cy="365682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b="1" dirty="0">
                <a:solidFill>
                  <a:prstClr val="white"/>
                </a:solidFill>
              </a:rPr>
              <a:t>Disciplinary Core Concepts</a:t>
            </a:r>
          </a:p>
        </p:txBody>
      </p:sp>
    </p:spTree>
    <p:extLst>
      <p:ext uri="{BB962C8B-B14F-4D97-AF65-F5344CB8AC3E}">
        <p14:creationId xmlns:p14="http://schemas.microsoft.com/office/powerpoint/2010/main" val="267985276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1447800"/>
          <a:ext cx="90678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088197" y="273029"/>
            <a:ext cx="6983643" cy="584775"/>
          </a:xfrm>
          <a:prstGeom prst="rect">
            <a:avLst/>
          </a:prstGeom>
          <a:noFill/>
        </p:spPr>
        <p:txBody>
          <a:bodyPr wrap="none">
            <a:spAutoFit/>
          </a:bodyPr>
          <a:lstStyle/>
          <a:p>
            <a:pPr algn="ctr" fontAlgn="auto">
              <a:spcBef>
                <a:spcPts val="0"/>
              </a:spcBef>
              <a:spcAft>
                <a:spcPts val="0"/>
              </a:spcAft>
              <a:defRPr/>
            </a:pPr>
            <a:r>
              <a:rPr lang="en-US" sz="3200" b="1" dirty="0">
                <a:ln w="10541" cmpd="sng">
                  <a:solidFill>
                    <a:srgbClr val="4F81BD">
                      <a:shade val="88000"/>
                      <a:satMod val="110000"/>
                    </a:srgbClr>
                  </a:solidFill>
                  <a:prstDash val="solid"/>
                </a:ln>
                <a:solidFill>
                  <a:prstClr val="black"/>
                </a:solidFill>
                <a:latin typeface="Calibri"/>
                <a:ea typeface="+mn-ea"/>
              </a:rPr>
              <a:t>Overview of the KCAS for Social Studies </a:t>
            </a:r>
          </a:p>
        </p:txBody>
      </p:sp>
      <p:pic>
        <p:nvPicPr>
          <p:cNvPr id="21299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55725" y="3657600"/>
            <a:ext cx="604838" cy="6778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2997" name="AutoShape 2" descr="data:image/jpeg;base64,/9j/4AAQSkZJRgABAQAAAQABAAD/2wCEAAkGBxQRERUUExQWFRQWGBQYFxgVFBUXGBgWGBgXFxoZFxcYHCggGBolHRQXITEhJSkrLi4uHB8zODMsNygtLisBCgoKDg0OGxAQGi8lHyUsLCwvLCwsLCwsNDQvLCwsNC0sLCwsLCwsLDQsLCwsLCwsLCwsLCwsLCwsLCwsLCwsLP/AABEIAJYBLAMBIgACEQEDEQH/xAAbAAEAAQUBAAAAAAAAAAAAAAAABgECAwQFB//EADsQAAEDAgMFBgUCBQQDAQAAAAEAAhEDIQQSMQVBUWFxBhMigZHwMqGx0eHB8QcUQlKSI2JyslOCwiT/xAAaAQACAwEBAAAAAAAAAAAAAAAAAwECBAUG/8QALREAAgIBAwIFAgcBAQAAAAAAAAECEQMEEiExQQUTUWFxkbEUIjKBodHwwQb/2gAMAwEAAhEDEQA/APDkARFIFQdfkqIVUFAFEVxbe15+6ogAqK4xFtd/4VqACytKxK6mYN9EzHLayGdGjUsDvH0VuPZcOGhWGkcp6rbaJBbw0XQ6qjK/yys54CVR0tw3rYp0lbUF9B5JbjwNUuTLQEs6Lbw7dD7utXAmZHGfPeujs9kiOHuydHkzZXVmzQpWHI/LmsVSkbhdjD4Ukei26mySSbH2JT9jo5/4hJkSa3xeSyjUdF237FIPwn0KtOySPRV8uQx6mD7nPwYsfssOF1cV1mYAtC0f5YtBshxaCOSMrpmDDGzjx/VZ8LTsSfcLDlgALd+FvkhItN+hx9omXe9AuW989FvYx2vp9/qtOnTzED1WefWjfi4iYzpzVrW/JZahkwqVANEqUe45MwEqirm3KtN5aZGvQH6rE+owtRFc0Wk/lCVgUAVFe58kk3JVpUv2Aq4zffbd74BWqpQBUAOKEyqIVIBVNuaokoAKvsqgCIAqYv8AL8qiqRdHH0UsCsEe+KtVWiVcGq0Y2RZXKqBqyNbKzChmuPP7rUsafJRyox0mzbfaFu0T/V7hY2UpHMLq7G2a+q8MY0uLtwE3WiMaM2Wao1zh/FO4rNS2Q95gA+hXo+x+wGUD+YdHBjYc7pOim2E2XSw0BtMNJ0kXPn5olOC9zOnkb4493/R5HsnsHXcQ4MMWubfVTDZv8NHg5nPa0FT7DhznDW3L3K6hw9hmPRIlqpLoq/kYtNv5k2/4Ijg+w1Nrb1J6N/UldTBbEZSqB7CXFrXQS0ZQQOt12WWsaZHOZ+qsxQGU5bDKdOi5/iGryrBJ32NWl0mJZFS+5zRt+mfiptPVkfIrRxW08K4EPwwIvdgb+CFz9v4UMEmtTtoHEsduuC0mekLjUsQ9rTlOZpuBIJPC+oC6uDFGUFLv8tHK1OecJuLqvhM3a2BwlWO6cADPgqHu3A8niQfRcjaPZxgGpaJ35XD/ACb+FgxmLnUCetvRYajKjOGU6Fpt0sfktsYtd/qYHNPpH6HO2l2de28W4i4PSFw8fRLZ+Sl+C2s+iYOm8HT0Nl1Bs2hjh4SKdTlpPMG4UTVLn6jMU23xz7HjGMbJgCYWalh8tOdC76KU7e7G1aFWHtsbzuI5HguRiaOYxw+Q9hI2dzp/iE0or9ziinAk+S1a5XRx1WBG5cpyz5uFSNmK3yygbeP0RzYhZKVPgquZ6XWdYXQ7cYYQq8v5DqrCISZccFiptorUVTvUN2AVERVAIiuzlAFJ4qiIgAiIpAr7uiKitQFQVmptzLCFlBvIsn4isjPSZwW/SojWONlbhW5rjXgp32e7NC1WrYES1hO7ieS2xSStmDLld13NLsn2LqYoh7j3dOdSLk8GjeV7FsfZ+HwtPJQZB0m2ZxGpLo0UepbQa1ogiBYCBHlKrh9tNaJF3aXNgN0cVkySlk4j0Lx2w5k+SWVsbTpZZbL43bguLi3HEAky1zrNaAbX3xv5lKDc5Lqmv239Fc3HATl8ybfVWglHp1F5G59eh1Nn4numNpgt8OpeSXc5J0PJW4nabWuLQ4Oqb5k+dio7jsY0MALgSSSb7t1xouTtarDh3dQuGXdPK35Vo4U3yVlncY0icnbEOuMw4tsIK2KeIFRrwHEG+9edYTFVGnwEyBz330Uj2fjCXA/3sdeN4B+65XjKjjwuPqjo+GOWWV+hH8VQpis50ZjMS8ybdV0MI7OII9T9iuC+sHOJloHWSeSsobTY18B1rT4rGx/Pqu3hbeGPwjjZ4qOedru/udzG7LY4WIBHMu+q49PDvpOltp1GsjjlKy1NolukZZncQQRxK5GMxpLxlcQzVpkE3/uN0/G5GfLGL5So36zmmZEOvqIWB+EcyHtPhMQ4HfwW5Uc17Wmbm03InyVmHxTaf+nUb4TqRr14HzV977C/LXc72y9sOqUSK4D2iNxJi4McxwF1G+0fZtoY6pQOdv8AUB8TeoUso9nGElzHFptAN2yLgneFqu7zD1iSPA4QbWBP9335pEZxt7foaZY5pJz+v+7Hh20KJDjK0mMkr0/tj2cbWYa1ARrmYN3NvELz91Hu9dTolyhbs6OHNca7lopwIGu9a1fcsxWKq2US6DY9eTVcqFsdeCvqNhY1z8qpmhFSPYVAElEokqUKoiACIiAKhqEyqIpAKoVEQAVzXeatVVaL9AL2gTxHormGPe5Ygu72Y2WMRUl5imy7jx5LTiSk+BWSShG2SLsVsprT39Zs2ljDbMeLuS7L9queS42B3AbtdOC0MdjM1QBtmgAeE26LnXY+AfwE3JLmkZMcXJbpEjfjGuAiwFr8T+ZWZr20xJlzps36n6KNYraBgMGouSePCFkwuPJEOvwtcJkYOhE2rJjhNovcJzDdbS26y2W4lwaWgmHG9gQOZm6jWGzRmp8r5oPWP0WXHVu7cZc0G+8E8NAURgt1FJSdWdGsymCS9z90WbfymyUMXhmgm+c6FxBvyAUcxO0w8ZTaJgj9QtbOCJBm1xaZ6BMatU2Ujw7omWB2kwv1aPWfpopBsuoHGAdA90Cwu0+/MrzKhiN4+6mnZXFZ3T/se09QCf1Xnv8A0EKxWjveCXJyT+SMPxHdYmHBmSXSdfmtPam0HvdngAGbtbAPXnZXbYAl07/qubRxQywYto0i31XU8OyOWBX24MniuFQ1Eq7uzcwuNqNMhsmwILZ6W13qzFYmYOQNdPMA8bLXpbXLSC1oEdfVXnaQeTna0zwGW/qt9s5uw7GDxpy2yEnUT+i2w/O0EXkWndyXBYAy4sd97ffyVG4pwFiBHEqyfcVKF8HoGxO0Ay928hhA8Lt0iIDhxUlwlduJpeIAgy0/qPovJ8PiG1RweNZ/q6fNdvYe2Dhg8uMgAeAGSPFrySsuKL5j1G4s04vbPodqjFBz6bmktHwyLdT1BAKg/bXYTWv7yndpvbdy5L0PaZbXZLDOYZmxFyOajPxNLXCzrX1G7f7sphJS6kSTg1t6dv6PLXtMwquaG66rqbdwP8vULfRcGtXlUk1HqdHG96tGKq5Y0JVFzcktzNaVAoiJZIREQBUGFQoqkoAogREAEKKpKAKIiKQLmNkgDUqZWw1IMafF/VzdH6Lg9nqQzl7tGX89yY/aBefWeq34Vthb6sx5byT2rojuYTESfQ+avxlTx67v0XF2Vi4Jk33e+K3XVc265EBLr84x8RowOrGb3WehXkX3aLSYxxOhHkt3EPDRDQAT62/dad/NGd4/U3MPWJ3+pgTzVMTUIN1zGVFc2tFtRwP6K99xXloyurc0p1Y0WAgE2BHHfCufTy7wo8xdy3lccG1SxGgnXgpt2LqEtqakhr/+t+q8+oC4J9SvS+xVODp8THg9cvv0XA8cyry9p3vBsLjun7EW266HkX1XCzAn9lJu0FLxqNYlkTK0+GZksaiL8WwN5dxVjmg3+WvroqjEjNLWgaAa7uIm5WoZKo4rr2cXabwxM6m/E/VZaQIEmC0X+JcgPWWrVj3ZTZDxnTdiw3TXjotnZW0QM2aDIi/P9VwXV4A5+oVTVgHy/KNxHlEy2NtnKzuxms4OaZmLff5LKdo5i59tRI5ibjlcqHYLaOQyNfe5Zae0PGb2d+4UOupXypXR2+09IYmjmb8dPXmF585SzA46H8j9DqFHNp0MlRw3Tbos2d3G0a9MtrcTUREWA2AIiIAIiSgAiIgAiIgAiIgAiK+k2SArRVugZ0zU7ukGjVwk+a50q/F1ZcfT0WBa55eaQqEKV+plBW5Sxp89y0QVVTxIlo72HxMiZtz3KlakXOmRHmbLjUqhGhXTweImZ11tw9wopx5QtxKVpabweio2rJWLFPl5VgfqnJ8FNhtEq4QdQtak6VutoHdu19+qVOdF4423SMlBgXp3Y8Xb/wAX/wDUrzvA4cuIAuvWexGDyiDcZTPofuvL+K5VJM9NpYeVhZE9v09baE/L91E8Sy1/2/CnHaKjDiBvn5wonj6BAPuytpMrik0P1OJZFycSo63seq0qlRb2JbaVy6wE+/QL0mnzKcTzGo02yQ71VNXS6xBtp1VjnrRuE7UzK5yqypKwl9oVoKjcW2mcVFa+qsKEqrmTtR0cPiJ6qzbJzZXcoPULSa6FsVX56Z5GUuX6WiNtSTNFERYhwREQAREQACIiACIiACIhKACyUDBngsavp7+iZj/UiH0LERFRskqCqhytRMjMgygrJTqlpWuCq5k5ZF3KtHS70Ojjv5+qsyBwtI85WthabqjgxjS5zjAa0SSeACk7thUcM7Li8VlqwZpYdneubvh75yg8rwqyyxj3LRg30OTRZu6bvfJdbAYbTUj37hbGDw2BcfDUxQHE06Z+QKkNfZlPDspvbUFRlTOWkNIy5SAQQSb+ILl6rUc0jraPB3kXbHwQGoG735L0vs7RG7p5ZZ99FCdgYB1XxzkpaBxHxHg0b+ui9M2VgQwAAGADrzC4GpTnNL3NupyRjCkQXb+ELqjvwoxj8Jb6dV6ntLZTTMgxxBv1vqojtzZndgE3aSAHAb+BG7Teo0+XbUX1G4ssZqjzDG0oOlvf4Uexhi3Bep0eztOuyo/vHNyBpcO7B+Kfh8Vx4Sow7YmGrPDBiTTeTDe8pQ0k6Aua7U813dNqVFmHVYVJMhMpK3u0GxauDrGnVEHUEfC4cWla+zm0nPis9zGf3NbmIPSdF1o5042jjODTowyqSpd2j7J4fA1BTrYl8kEjLQtGg/qXI23s3D06VOpQruqh7ntOanky5A03vr4wqR1UZVt7kvG11OQSrSVaiu5NlaKgrLSdqOIWFZKBv6/Qoi+aIZjREWcsEREAEREAEREAEREAEREAFkpH4uixqrVaHUhlERFUkIiIA3XbJrjWk+9x4TcAEn5NPoVbT2ZWcJFJ5GUPkNMZDYO6SFvYTbLWGiS0nu6dVh0Ml+aDf/lvW6ztIwsLXMdehTomG0yJY/PIaRAHzCjdItUTtfw/wv8AL4LGbQjx025KJI0cbE+rh6FQrMZknM5xJLrkk75JXovY/wD/AEbBxtBl6jZdlGpyw+w6B3oV5tTN+qRilcp+t1+1IdVbSRbHbYRwKkmHpurd1Rm2d0RqA7LnPoy3mo/sc6dFIdl1YxFInjHq0hYs92ztYv0Hq2Bw7c9OmGw1jWkNGgkG3y+aluEpQFE8FVHeMdPxMbHlI3a7lLcNUlYNFt85bjn6u64LMZStKieOoBzKrHCw3Hg6cpH+KmGJNlDdo1w3v3bgKbfOXO+gUauEfNe0tpG6+n3I52Pol7MY125jN/A1PsvKtsNsTymy9c/h/UtiybgsaSBaRNSbhRbZDNnYjFU6dZtZgd8Oeo0sLjox+VoMGw1E6b1qwS2zk/g15n+pP2+xxP4sVw5uBDiDV7gPqcRnayJ65SfNefKQ9vMLiKeNqjFHNVLicwENc0/CWDc2LRu03KPLraeKjjSX+vk4mVtzbZ6N/G5kYulzp/8A0V54Q7KJnLJjWJtMc9PkvVv4uber4fE0hRqZQackZGOvP+5pXn23duvxbKPeGX0w8Ew1oMkEEBtpgXVNE35MeOC+dLe+eTjoiLXZnCuYVaqhEHyDKIiKhIREQAREQAREQAREQAREQAQIilAEREMAiIoAIiIA7/Y3tI7Z9fvAJa6A8DloRzF/Vd7a/Zaliya+zXMqB5zOw+YMfTJ3Ma6zmzNtRaJUCV9KoWmQSOhj6JUsX5t8XT/hjY5ONslwS/AbFxbfD/LVgZ/8bvqu5tLBOw7aDXwKru8qOAMlglgY0kGJ8Lj5qC4Ta1aYNWoRwNR8Rw1UgwWJB1MzvM3/AFWXPjknbOppcu5VZ6Z2Y2817QHWewyDwJ1/9XR5Qp5sjGl5EiNF4XhsV4wW2HEc+i9H7G7Rd3rGEkg7p3wuTlx7JKS9R+bCpQbRM8Vi7esc4+gXn3ararYNJhzGSXkG2Y2IHkIW12txD/hDyBcETAJsoRtKoGtJBj7qmnj5lSZbBgUFuO72VxDhSxJAIzCk1p0BnvNJ1/ZeV7WqloykEHgRC2tq7TcIAeYGgzGB0G6VwMVi3VDLiTHEyV2dNp3GTn6mTVahJNLqT/C7SpbYwrcPiHhmKpD/AE6j/wCrzG4wJHQqF4zY2Jp1BTqUnB5IAsCDOkObIPUFc0FZhjKggd4+Bp4jbpda8cHjb2vj0/3Y5spqS5XJ6N/FHZVbE4hj6FM1WtDmks8UEO3jWDOqhWM7P1aFE1K7HUiXNbTDoBcTJd4dYAGvMLmDEP8A7nf5FW1KznfE4nqSfqow45Y4KF9Cck4zk5UWIiJwkKqoilOgCIiqAREQAREQAREQAREQAREQAREQAREQAREQAREQAREQBVpi66WErkG3X36IiMnMTRp21I7uAxVhwuR78lP+xePLsTTH+4fn6Ii42sitrfszt45Nwfx/w2e0uO/1HgzYz6fsvN9t7RMx8vT7oiroIKl8E6huONUROtWLjJWNEXbPONtu2EREEBERSAREUAEREAEREAEREAEREAEREAf/2Q=="/>
          <p:cNvSpPr>
            <a:spLocks noChangeAspect="1" noChangeArrowheads="1"/>
          </p:cNvSpPr>
          <p:nvPr/>
        </p:nvSpPr>
        <p:spPr bwMode="auto">
          <a:xfrm>
            <a:off x="1143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latin typeface="Calibri" charset="0"/>
            </a:endParaRPr>
          </a:p>
        </p:txBody>
      </p:sp>
      <p:pic>
        <p:nvPicPr>
          <p:cNvPr id="212998"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6013" y="1241425"/>
            <a:ext cx="1084262" cy="4524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2999" name="AutoShape 7" descr="data:image/jpeg;base64,/9j/4AAQSkZJRgABAQAAAQABAAD/2wCEAAkGBxQPERURERISFRQQFRUUFhcVFBUVGBQVFBQWFxURFhcYHSggGBolHBQUITEhJSkrLi8uFx8zODMsNygtLisBCgoKDg0OGhAQGywkICYsLCwsLywsLCwsLCwsLSwsLCwsLCwsLCwsLCwsLCwsLCwsLCwsLCwsLCwsLCwsLCwsLP/AABEIAJwAoAMBEQACEQEDEQH/xAAbAAEAAwADAQAAAAAAAAAAAAAABAUGAQIDB//EAD8QAAEDAgMEBgcGBAcBAAAAAAEAAgMEEQUhMQYSQVEiMmFxgaEHE0JykbHBNVJzkrLRU4Lh8BQkM0NiwvEj/8QAGgEBAAMBAQEAAAAAAAAAAAAAAAMEBQIBBv/EADARAAICAQIEBQMDBAMAAAAAAAABAgMRBDEFEiFBMjNRccETImFyobFCUoGRFCPx/9oADAMBAAIRAxEAPwD7egCAIAgCAIAgCAIAgCAIAgCAIAgCAIAgCAIAgCAIAgCAICPXVHq2XGpyHeVDfb9ODkd1w55YK1zXbu8Znb3YbeSoNz5eZzeSwuXOFHoScKrjJdjus3O/3hztzVnSah2JxluiO6rk6rYsVcIAgCAIAgCAIAgCAIAgCAIAgCAIAgKjaZ7mxB40a67uwEWv/fNZ/EVL6WV2Za0mHPDMy/EzzWG7ZGiqSz2SeZJHyey1u7fgXEg28lpcLjJzlJ+xW1qUYKPc1S2jNCAIAgCAIAgCAIAgCAIAgCAIAgCA8aqVjGF0hAaBnfSy4slGMW5bHUFJy+3cws5onPuIpd2/B1m/lusKVukc8qLx+3+jXitSo45ln9/9mzwh0Rib6jdDBoALW7COa2dPKuUE69jKtU1N8+5NU5GEAQBAEAQBAEAQBAEAQBAEAQBAedRMGC5/qTyC4smoLLOoxcnhGTx6d0ps4gNGYaDkO08yvn9bfK2WHt6GnpoKC6blWynCpFnmLDDakwOu3Q6j7w/dWNNfKiWVt3ILa1Yupp6XFYZNJGX5EgHusV9BXqqZ7SXt3M2VE47omAqwRHKAIAgCAIAgCAIAgCAIAgCAICsxh/VHLed8Bb6qjrZYSX+Sxp11bMdjTCWtdc2dI5pHA2aD9Viyj/1879WjUpay1+D2j0HcoEHuSabDXVFwxwaWC+ehvlZWdPpnfnDxgineqsZW5yzBp4utEJB/xIPkc1I9BfDtk8/5Nc9ngsMF3/XACOSNgad8ODg2/s2vxvyVrRRtVuOVpd87EGo5fp7ps0i2CgEAQBAEAQBAEAQBAEAQBAEBntopiyQXHRLMjwvvG479FkcR5+ZNLpjBe0qTj/krMYpy2khLgQTI51jqN69vKyr6itw0sM+r/fJYomnfLHoQonrOJpIv9nKiNm8HPaHOIsCQDYDgtjhk4RUsvDyUdXGTawuhoQbrX3KJyvQEAQBAEAQBAEAQBAEAQBAEAQHBCAzW2z7MjHN5PwH9VlcVf2RX5L/D190n+DLtmPAEm2gF/ILESbeEaWF3OlPVWdvEZ8iPoV604vqj2UemDTYbXl4Jb0bDgSNOxXaL5PboULaktzUsNwDzC+hTyjMZ2XoCAIAgCAIAgCAIAgCAIAgCAIDI7Zyb0jGD2Glx/mOQ+AWHxWxOcY+i/k09BHEXL1PDYym3pnP/AIbfN2XyB+K44ZXzWuXov5O9fPFaj6s1ddSsex28xpO6cyBy5rZtrjKLyjNrnKLWGYzAX2BXzdDxk1tQsm2pHgxsNx1R8l9LTJOuL/CMezpJneadrGl73BrWi5JNgBzJUq67HiTk8Iw+K+kqJhLaeN0tvacdxp7QLXPwU8aG9zWo4TOSzY8fuUj/AEjVTjk2Bo91zvMuUn0Il1cIoS3bJVNt9Ue02F38rm+YK4dUSKfC6e2TQ4XtxHIQJmmMn2h0m+PEKOVbWxRt4bOPWLyapjg4Aggg5gjiOajM59DsgCAIAgCAIAgCAEoDGVpEnrJj7byG+63oj5L5vUtWSlN+vQ1q1yYh+C22QptyDf4yuLvAZD5H4rT4bXy08z7lTWz5rMeh47TbRf4c+qYAXkXJOjQdO8qTU6nkfLHcoynysyFBibWA3cAeKwHGSl0Rv80bIKafQ7U9bvk2J5qwspdT56+Sdsmtskfad75KcRscem9vRvbesCd3PtA+C1+FyzY8+hpcHx9dt9l8mOfTPZk5jwRzBW7zI+mjNPucAr0kTPeGWy8aEo5J8MqjZXlE+obAVPrKMG9w172juB0HYq9qxI+d4hFRveDSKMpBAEAQBAEByUBEqMQjjNibnkM//FUu1tVTw31/BJGqUtiBX4teJ+6LEscBc8bGyzp8W5sxjEnr0/3LLMrU4gx8bI4znYNtxvpmqU3mKjjY0Iwak5M2mH1DGsaxpyYA0eAstjT62ppQ2wZVlcm3JmW2joGzVT+lumzLHUHojXkor8TtaRTmvuKmbAHNzIYbcbX8xdQyrnE4w0cNpXNysPAqBxfc5wQsYBDWX++PkVpcKT+pL2+Ua/B/Nl+n5R7ioO4A4NcANHC9u4jMfFbJq8i5soqKuUD2R5/VdotVrPcqZ6zk1qk5SxytdyFJUOdxt3ZL08PsHoq+zx+JJ+pVb/EfO8T89+yNeoTPObIDhAEAQHKAjYrKWQyObkQ0271BqZONUmvQ7rSclkxUUpB6V79q+ZkjR6didE8OFjmFC1gHaDD4Q4vETA46uDcz4r36kn0bPMssYQBoAFPW0RSyyvxTd9a23Wt0vpdXK3mRS1EcNMiVBspZldlZUPPMqtJsjbKPEXEltyet9CtPhfmS9vlGvwbzZfp+USz1B3LYNfuVVau4luso5lMyxI8F4Rn2T0U/Z4/Ek/Uqt/iPneJ+e/ZGxUJnhAdUAQHIQHKAgY6f8tL7hVfV+TL2JKvGjHUuKvYN0gPaODtR3HVYUbMLDWS/KGXldCUMYjOsNu637KOSi9kc8r9QcYZwjd8Qo3Wj3lfqR5sYeeqA3t1K9UMHvKeNC4l5JJJOpKtUeIp63+klVKsTKLKuoVWRGylxDVvvfQrU4X5kvb5Rr8G82X6flEs9Qdy2DX7lVWruJarKOZTMtSPBeER9k9FP2ePxJP1Krf4j53ifnv2RsVCZ4QHFkAsgOUB5VNS2Jpe8hrWi5JXMpqKy9j2MXJ4W5kMX2tZK10cbCWuBbvOy+A/dZGp4gpxcYr/JpVaFpqUmUMcoOqyudlz6MSbFC13MKWOGQyhg7yYabXYd7s0PhzXf032I8kIrg9JWH9ZT0blDW/0kupViZRZV1CqyI2UuIat976FanC/Ml7fKNfg3my/T8olnqDuWwa/cqq1dxLVZRzKZlqR4LwiPsnop+zx+JJ+pVb/EfO8T89+yNioTPCAIAgCAy23sL5Io2sOZk0vbesDl3rP4h4Yr1Zd0LSk3+DDmllZk6N48CsiUGasZxezPRjiNQfhZQSidZJlPNZcptM8lHJb0tVbMm1lahMrTgVk9S2Vznt6pJz00yJXkusiNrl6Mj0NRLJIf8OwSNYOlc23vdPYtLS6N8uZdH2M/UyU2kuxOmxD+JFNGe1hcPzMuurNNYu2Sm4sgT1sZ9ryd+yqPT2/2s4cWVVbJvFtg629qWuA0PEhaXDaZwnJyXb5Nbg8WrZfp+UTj1B3LUNbuVVau4lqso5lMy1I8F4RH2T0U/Z4/Ek/Uqt/iPneJ+e/ZGxUJnhAEAQBAUG1nVi9//qVmcT8Mfcu6LeXsR5H9AaHLiL+eqqOX2kij9xS1c9uAVScmW4RKatr3DQNXMFzbk2MFY6WSXLM9gyHjwVqqiUniEcnFlkK1mbwWuHYdCWgzyOvn0BvFozyyGRW9pdBKME5QWTA1fEKnY+WWV+DY4PX0sIswOHbuWVp0TRVWrrf/AIW7JoJtN0n4FROEkTRtjLZnc4ZEfZXmSQyvpApWshZuMPRkDiRyAIPz8l1CST6lvRXqmzMtmsGXjkDmAtII7P7yUhrppvKZWVqkiXKyjmUzLMiOuW0tyCc4wWZPCPs/owidHRBjwQd9zvBxuAqdkuaWT5jV3K61zWxr1wVggCAIAgMvtfVbro2kWaDcu4A8j2Kjr6ZTgnHsyzpbFGTT7nWTqDuWc9i0tyjrlTsLdZRVbbkDmbLvTQU5qL7vB3bPkhKXoskKOov2DgOS++qphTHlgj4i+2dsuebyydDKpCs0ToZVy1k86os6WoUE4E9czU4HWF92E3sLju4qnZHBo0Tb6MsaulbK3dcLqIsGTxDYSN5LmdFx4sJYfG2q9TO4WTh4W0VM+wEh0lk8d13zC6VkkWY6++Oz/ZHlH6NietJIfyj5BdfVn6nsuI6mX9X8F5hOwUMJ3t0X5npH4nRRtlSdk5vMm37msp6cRt3WiwXhyeyAIAgCAICNWUTZhZ4ugKGXZgt/0ZHMHIHo/lNworKK7PEiSNs47MhT7NTn/cHi1p+oVWXDaZepPHW2L0Isuyb2AyvkP/z6Wgb1cwpKOH1VzTWX1OL9bZKuUenVM602HQysvJE3e+83IntNtVtTlKMujMKrEo9SPNhMDdCR4kfNdxsmzmcYEaWOJntn5/RSpyIuWDIEuNRs6gc49vRHx18k5WzpVouvR3XPnq5C86RZDgBvjRVtVFKC9y7pvEz6MqJdCA4sgCA5QBAEAQBAEAQBAEAQELFqP18To/vBeoGObHNS3Y+MyN4Obk4d7Tk7wIUqs/uK0tP/AGkKqrWnUPHexw+llZhZH1KllFnoVNZKHCzd4nsa4/RT/WhjxEMKLM+Er6fBp5T0Y3C/F3RH7+SilqoLbqXI6eT36H0LYrZs0hMjzdzhY5Wy5DsVO212PLLVdaguhr1ESBAEAQBAEAQBAEAQBAEAQBAEB0ewHUAoDwdh8Z9kIDgYbH91Ae0dO1ujQPBAeqAIAgCAIAgCAIAgP//Z"/>
          <p:cNvSpPr>
            <a:spLocks noChangeAspect="1" noChangeArrowheads="1"/>
          </p:cNvSpPr>
          <p:nvPr/>
        </p:nvSpPr>
        <p:spPr bwMode="auto">
          <a:xfrm>
            <a:off x="2667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latin typeface="Calibri" charset="0"/>
            </a:endParaRPr>
          </a:p>
        </p:txBody>
      </p:sp>
      <p:pic>
        <p:nvPicPr>
          <p:cNvPr id="21300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20963" y="5456238"/>
            <a:ext cx="666750" cy="6508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424085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456"/>
            <a:ext cx="8913813" cy="914400"/>
          </a:xfrm>
        </p:spPr>
        <p:txBody>
          <a:bodyPr>
            <a:normAutofit fontScale="90000"/>
          </a:bodyPr>
          <a:lstStyle/>
          <a:p>
            <a:r>
              <a:rPr lang="en-US" sz="3200" dirty="0" smtClean="0"/>
              <a:t>Facilitators</a:t>
            </a:r>
            <a:br>
              <a:rPr lang="en-US" sz="3200" dirty="0" smtClean="0"/>
            </a:br>
            <a:endParaRPr lang="en-US" sz="3200" dirty="0"/>
          </a:p>
        </p:txBody>
      </p:sp>
      <p:sp>
        <p:nvSpPr>
          <p:cNvPr id="3" name="Content Placeholder 2"/>
          <p:cNvSpPr>
            <a:spLocks noGrp="1"/>
          </p:cNvSpPr>
          <p:nvPr>
            <p:ph idx="1"/>
          </p:nvPr>
        </p:nvSpPr>
        <p:spPr>
          <a:xfrm>
            <a:off x="335445" y="762000"/>
            <a:ext cx="8578368" cy="5715000"/>
          </a:xfrm>
        </p:spPr>
        <p:txBody>
          <a:bodyPr>
            <a:noAutofit/>
          </a:bodyPr>
          <a:lstStyle/>
          <a:p>
            <a:pPr marL="0" indent="0">
              <a:buNone/>
            </a:pPr>
            <a:endParaRPr lang="en-US" sz="2400" b="1" dirty="0" smtClean="0">
              <a:solidFill>
                <a:schemeClr val="tx1"/>
              </a:solidFill>
            </a:endParaRPr>
          </a:p>
          <a:p>
            <a:pPr marL="0" indent="0">
              <a:buNone/>
            </a:pPr>
            <a:r>
              <a:rPr lang="en-US" sz="2400" b="1" dirty="0" smtClean="0">
                <a:solidFill>
                  <a:schemeClr val="tx1"/>
                </a:solidFill>
              </a:rPr>
              <a:t>GUEST PRESENTERS:       </a:t>
            </a:r>
            <a:r>
              <a:rPr lang="en-US" sz="2400" b="1" dirty="0" err="1" smtClean="0">
                <a:solidFill>
                  <a:schemeClr val="tx1"/>
                </a:solidFill>
              </a:rPr>
              <a:t>Latishia</a:t>
            </a:r>
            <a:r>
              <a:rPr lang="en-US" sz="2400" b="1" dirty="0" smtClean="0">
                <a:solidFill>
                  <a:schemeClr val="tx1"/>
                </a:solidFill>
              </a:rPr>
              <a:t> Sparks, </a:t>
            </a:r>
            <a:r>
              <a:rPr lang="en-US" sz="2400" b="1" dirty="0" smtClean="0">
                <a:solidFill>
                  <a:schemeClr val="tx1"/>
                </a:solidFill>
              </a:rPr>
              <a:t>KDE/KEDC</a:t>
            </a:r>
            <a:endParaRPr lang="en-US" sz="2400" b="1" dirty="0" smtClean="0">
              <a:solidFill>
                <a:schemeClr val="tx1"/>
              </a:solidFill>
            </a:endParaRPr>
          </a:p>
          <a:p>
            <a:pPr marL="0" indent="0">
              <a:buNone/>
            </a:pPr>
            <a:r>
              <a:rPr lang="en-US" sz="2400" b="1" dirty="0"/>
              <a:t>	</a:t>
            </a:r>
            <a:r>
              <a:rPr lang="en-US" sz="2400" b="1" dirty="0" smtClean="0"/>
              <a:t>		     Jennifer </a:t>
            </a:r>
            <a:r>
              <a:rPr lang="en-US" sz="2400" b="1" dirty="0" err="1" smtClean="0"/>
              <a:t>Fraker</a:t>
            </a:r>
            <a:r>
              <a:rPr lang="en-US" sz="2400" b="1" dirty="0" smtClean="0"/>
              <a:t>, KDE</a:t>
            </a:r>
          </a:p>
          <a:p>
            <a:pPr marL="0" indent="0">
              <a:buNone/>
            </a:pPr>
            <a:r>
              <a:rPr lang="en-US" sz="2400" b="1" dirty="0">
                <a:solidFill>
                  <a:schemeClr val="tx1"/>
                </a:solidFill>
              </a:rPr>
              <a:t>	</a:t>
            </a:r>
            <a:r>
              <a:rPr lang="en-US" sz="2400" b="1" dirty="0" smtClean="0">
                <a:solidFill>
                  <a:schemeClr val="tx1"/>
                </a:solidFill>
              </a:rPr>
              <a:t>		     </a:t>
            </a:r>
            <a:r>
              <a:rPr lang="en-US" sz="2400" b="1" dirty="0" err="1" smtClean="0">
                <a:solidFill>
                  <a:schemeClr val="tx1"/>
                </a:solidFill>
              </a:rPr>
              <a:t>Ja</a:t>
            </a:r>
            <a:r>
              <a:rPr lang="en-US" sz="2400" b="1" dirty="0" err="1" smtClean="0"/>
              <a:t>mee</a:t>
            </a:r>
            <a:r>
              <a:rPr lang="en-US" sz="2400" b="1" dirty="0" smtClean="0"/>
              <a:t> Barton, KDE</a:t>
            </a:r>
            <a:endParaRPr lang="en-US" sz="2400" b="1" dirty="0" smtClean="0">
              <a:solidFill>
                <a:schemeClr val="tx1"/>
              </a:solidFill>
            </a:endParaRPr>
          </a:p>
          <a:p>
            <a:r>
              <a:rPr lang="en-US" sz="2400" b="1" dirty="0"/>
              <a:t>Carole Mullins, </a:t>
            </a:r>
            <a:r>
              <a:rPr lang="en-US" sz="2400" b="1" dirty="0" smtClean="0"/>
              <a:t>Literacy </a:t>
            </a:r>
            <a:r>
              <a:rPr lang="en-US" sz="2400" b="1" dirty="0"/>
              <a:t>Instructional Specialist, KVEC</a:t>
            </a:r>
          </a:p>
          <a:p>
            <a:r>
              <a:rPr lang="en-US" sz="2400" b="1" dirty="0"/>
              <a:t>Mary McCloud, Literacy Consultant, Elem SS Facilitator, KVEC</a:t>
            </a:r>
          </a:p>
          <a:p>
            <a:r>
              <a:rPr lang="en-US" sz="2400" b="1" dirty="0"/>
              <a:t>Dionne Bates, Achievement Gap Consultant, Elem SS Facilitator, KVEC</a:t>
            </a:r>
          </a:p>
          <a:p>
            <a:r>
              <a:rPr lang="en-US" sz="2400" b="1" dirty="0"/>
              <a:t>Jennifer Carroll, Teacher and Principal Leadership, KVEC</a:t>
            </a:r>
          </a:p>
          <a:p>
            <a:pPr marL="0" indent="0">
              <a:buNone/>
            </a:pPr>
            <a:endParaRPr lang="en-US" sz="2800" b="1" dirty="0" smtClean="0">
              <a:solidFill>
                <a:schemeClr val="tx1"/>
              </a:solidFill>
            </a:endParaRPr>
          </a:p>
        </p:txBody>
      </p:sp>
      <p:pic>
        <p:nvPicPr>
          <p:cNvPr id="4" name="Content Placeholder 3" descr="social_studies.jpg"/>
          <p:cNvPicPr>
            <a:picLocks noChangeAspect="1"/>
          </p:cNvPicPr>
          <p:nvPr/>
        </p:nvPicPr>
        <p:blipFill>
          <a:blip r:embed="rId3">
            <a:extLst>
              <a:ext uri="{28A0092B-C50C-407E-A947-70E740481C1C}">
                <a14:useLocalDpi xmlns:a14="http://schemas.microsoft.com/office/drawing/2010/main" val="0"/>
              </a:ext>
            </a:extLst>
          </a:blip>
          <a:srcRect l="5451" r="5451"/>
          <a:stretch>
            <a:fillRect/>
          </a:stretch>
        </p:blipFill>
        <p:spPr>
          <a:xfrm>
            <a:off x="457200" y="5105400"/>
            <a:ext cx="8229600" cy="1752600"/>
          </a:xfrm>
          <a:prstGeom prst="rect">
            <a:avLst/>
          </a:prstGeom>
        </p:spPr>
      </p:pic>
    </p:spTree>
    <p:extLst>
      <p:ext uri="{BB962C8B-B14F-4D97-AF65-F5344CB8AC3E}">
        <p14:creationId xmlns:p14="http://schemas.microsoft.com/office/powerpoint/2010/main" val="32076764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p:cNvSpPr/>
          <p:nvPr/>
        </p:nvSpPr>
        <p:spPr>
          <a:xfrm rot="5400000">
            <a:off x="7441607" y="635594"/>
            <a:ext cx="808923" cy="21285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b="1" dirty="0"/>
              <a:t>Inquiry Cycle</a:t>
            </a:r>
          </a:p>
        </p:txBody>
      </p:sp>
      <p:sp>
        <p:nvSpPr>
          <p:cNvPr id="6" name="Down Arrow 5"/>
          <p:cNvSpPr/>
          <p:nvPr/>
        </p:nvSpPr>
        <p:spPr>
          <a:xfrm rot="5400000">
            <a:off x="7441607" y="3274005"/>
            <a:ext cx="808923" cy="21285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b="1" dirty="0"/>
              <a:t>15 Standards</a:t>
            </a:r>
          </a:p>
        </p:txBody>
      </p:sp>
      <p:pic>
        <p:nvPicPr>
          <p:cNvPr id="21504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685800" y="76200"/>
            <a:ext cx="6019800" cy="6629400"/>
          </a:xfr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a:off x="0" y="2209800"/>
            <a:ext cx="838200" cy="762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DCC</a:t>
            </a:r>
            <a:endParaRPr lang="en-US" sz="1600" dirty="0"/>
          </a:p>
        </p:txBody>
      </p:sp>
    </p:spTree>
    <p:extLst>
      <p:ext uri="{BB962C8B-B14F-4D97-AF65-F5344CB8AC3E}">
        <p14:creationId xmlns:p14="http://schemas.microsoft.com/office/powerpoint/2010/main" val="24911172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046553475"/>
              </p:ext>
            </p:extLst>
          </p:nvPr>
        </p:nvGraphicFramePr>
        <p:xfrm>
          <a:off x="0" y="0"/>
          <a:ext cx="9144000" cy="6738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73420" y="3414391"/>
            <a:ext cx="1517431" cy="369332"/>
          </a:xfrm>
          <a:prstGeom prst="rect">
            <a:avLst/>
          </a:prstGeom>
          <a:noFill/>
        </p:spPr>
        <p:txBody>
          <a:bodyPr wrap="square" rtlCol="0">
            <a:spAutoFit/>
          </a:bodyPr>
          <a:lstStyle/>
          <a:p>
            <a:r>
              <a:rPr lang="en-US" b="1" dirty="0" smtClean="0">
                <a:latin typeface="+mn-lt"/>
              </a:rPr>
              <a:t>Professional</a:t>
            </a:r>
            <a:endParaRPr lang="en-US" b="1" dirty="0">
              <a:latin typeface="+mn-lt"/>
            </a:endParaRPr>
          </a:p>
        </p:txBody>
      </p:sp>
      <p:sp>
        <p:nvSpPr>
          <p:cNvPr id="5" name="TextBox 4"/>
          <p:cNvSpPr txBox="1"/>
          <p:nvPr/>
        </p:nvSpPr>
        <p:spPr>
          <a:xfrm>
            <a:off x="7598979" y="3394106"/>
            <a:ext cx="1418897" cy="369332"/>
          </a:xfrm>
          <a:prstGeom prst="rect">
            <a:avLst/>
          </a:prstGeom>
          <a:noFill/>
        </p:spPr>
        <p:txBody>
          <a:bodyPr wrap="square" rtlCol="0">
            <a:spAutoFit/>
          </a:bodyPr>
          <a:lstStyle/>
          <a:p>
            <a:r>
              <a:rPr lang="en-US" b="1" dirty="0" smtClean="0">
                <a:latin typeface="+mn-lt"/>
              </a:rPr>
              <a:t>Learning</a:t>
            </a:r>
            <a:endParaRPr lang="en-US" b="1" dirty="0">
              <a:latin typeface="+mn-lt"/>
            </a:endParaRPr>
          </a:p>
        </p:txBody>
      </p:sp>
    </p:spTree>
    <p:extLst>
      <p:ext uri="{BB962C8B-B14F-4D97-AF65-F5344CB8AC3E}">
        <p14:creationId xmlns:p14="http://schemas.microsoft.com/office/powerpoint/2010/main" val="36856576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71600"/>
          </a:xfrm>
        </p:spPr>
        <p:txBody>
          <a:bodyPr>
            <a:noAutofit/>
          </a:bodyPr>
          <a:lstStyle/>
          <a:p>
            <a:r>
              <a:rPr lang="en-US" sz="3600" b="1" dirty="0" smtClean="0">
                <a:latin typeface="+mn-lt"/>
                <a:cs typeface="Bangla MN"/>
              </a:rPr>
              <a:t>A </a:t>
            </a:r>
            <a:r>
              <a:rPr lang="en-US" sz="3600" b="1" u="sng" dirty="0">
                <a:solidFill>
                  <a:srgbClr val="F79646"/>
                </a:solidFill>
                <a:latin typeface="+mn-lt"/>
                <a:cs typeface="Bangla MN"/>
              </a:rPr>
              <a:t>Protocol</a:t>
            </a:r>
            <a:r>
              <a:rPr lang="en-US" sz="3600" b="1" dirty="0">
                <a:latin typeface="+mn-lt"/>
                <a:cs typeface="Bangla MN"/>
              </a:rPr>
              <a:t> for Distilling Content from </a:t>
            </a:r>
            <a:r>
              <a:rPr lang="en-US" sz="3600" b="1" dirty="0" smtClean="0">
                <a:latin typeface="+mn-lt"/>
                <a:cs typeface="Bangla MN"/>
              </a:rPr>
              <a:t>Standards</a:t>
            </a:r>
            <a:br>
              <a:rPr lang="en-US" sz="3600" b="1" dirty="0" smtClean="0">
                <a:latin typeface="+mn-lt"/>
                <a:cs typeface="Bangla MN"/>
              </a:rPr>
            </a:br>
            <a:endParaRPr lang="en-US" sz="3600" dirty="0">
              <a:latin typeface="+mn-lt"/>
            </a:endParaRPr>
          </a:p>
        </p:txBody>
      </p:sp>
      <p:sp>
        <p:nvSpPr>
          <p:cNvPr id="3" name="Content Placeholder 2"/>
          <p:cNvSpPr>
            <a:spLocks noGrp="1"/>
          </p:cNvSpPr>
          <p:nvPr>
            <p:ph idx="1"/>
          </p:nvPr>
        </p:nvSpPr>
        <p:spPr>
          <a:xfrm>
            <a:off x="457200" y="1828800"/>
            <a:ext cx="8229600" cy="4297363"/>
          </a:xfrm>
        </p:spPr>
        <p:txBody>
          <a:bodyPr>
            <a:normAutofit fontScale="92500" lnSpcReduction="10000"/>
          </a:bodyPr>
          <a:lstStyle/>
          <a:p>
            <a:pPr>
              <a:buAutoNum type="arabicPeriod"/>
            </a:pPr>
            <a:r>
              <a:rPr lang="en-US" b="1" dirty="0">
                <a:solidFill>
                  <a:schemeClr val="tx2"/>
                </a:solidFill>
                <a:latin typeface="+mj-lt"/>
                <a:cs typeface="Bangla MN"/>
              </a:rPr>
              <a:t>Architecture </a:t>
            </a:r>
            <a:r>
              <a:rPr lang="en-US" b="1" dirty="0" smtClean="0">
                <a:solidFill>
                  <a:schemeClr val="tx2"/>
                </a:solidFill>
                <a:latin typeface="+mj-lt"/>
                <a:cs typeface="Bangla MN"/>
              </a:rPr>
              <a:t>Study- label the </a:t>
            </a:r>
            <a:r>
              <a:rPr lang="en-US" b="1" dirty="0" smtClean="0">
                <a:solidFill>
                  <a:srgbClr val="FF0000"/>
                </a:solidFill>
                <a:latin typeface="+mj-lt"/>
                <a:cs typeface="Bangla MN"/>
              </a:rPr>
              <a:t>grade level narrative, anchors, progressions, grade level standards, inquiry standards and disciplinary core concepts (DCCs</a:t>
            </a:r>
            <a:r>
              <a:rPr lang="en-US" dirty="0" smtClean="0">
                <a:solidFill>
                  <a:srgbClr val="FF0000"/>
                </a:solidFill>
                <a:latin typeface="+mj-lt"/>
                <a:cs typeface="Bangla MN"/>
              </a:rPr>
              <a:t>)</a:t>
            </a:r>
            <a:endParaRPr lang="en-US" dirty="0">
              <a:solidFill>
                <a:srgbClr val="FF0000"/>
              </a:solidFill>
              <a:latin typeface="+mj-lt"/>
              <a:cs typeface="Bangla MN"/>
            </a:endParaRPr>
          </a:p>
          <a:p>
            <a:pPr>
              <a:buAutoNum type="arabicPeriod"/>
            </a:pPr>
            <a:r>
              <a:rPr lang="en-US" dirty="0">
                <a:solidFill>
                  <a:schemeClr val="tx2"/>
                </a:solidFill>
                <a:latin typeface="+mj-lt"/>
                <a:cs typeface="Bangla MN"/>
              </a:rPr>
              <a:t>Anchor</a:t>
            </a:r>
          </a:p>
          <a:p>
            <a:pPr>
              <a:buAutoNum type="arabicPeriod"/>
            </a:pPr>
            <a:r>
              <a:rPr lang="en-US" dirty="0">
                <a:solidFill>
                  <a:schemeClr val="tx2"/>
                </a:solidFill>
                <a:latin typeface="+mj-lt"/>
                <a:cs typeface="Bangla MN"/>
              </a:rPr>
              <a:t>Narrative</a:t>
            </a:r>
          </a:p>
          <a:p>
            <a:pPr>
              <a:buAutoNum type="arabicPeriod"/>
            </a:pPr>
            <a:r>
              <a:rPr lang="en-US" dirty="0">
                <a:solidFill>
                  <a:schemeClr val="tx2"/>
                </a:solidFill>
                <a:latin typeface="+mj-lt"/>
                <a:cs typeface="Bangla MN"/>
              </a:rPr>
              <a:t>Grade-level standard</a:t>
            </a:r>
          </a:p>
          <a:p>
            <a:pPr>
              <a:buAutoNum type="arabicPeriod"/>
            </a:pPr>
            <a:r>
              <a:rPr lang="en-US" dirty="0" smtClean="0">
                <a:solidFill>
                  <a:schemeClr val="tx2"/>
                </a:solidFill>
                <a:latin typeface="+mj-lt"/>
                <a:cs typeface="Bangla MN"/>
              </a:rPr>
              <a:t>Context</a:t>
            </a:r>
          </a:p>
          <a:p>
            <a:pPr>
              <a:buAutoNum type="arabicPeriod"/>
            </a:pPr>
            <a:r>
              <a:rPr lang="en-US" dirty="0" smtClean="0">
                <a:solidFill>
                  <a:schemeClr val="tx2"/>
                </a:solidFill>
                <a:latin typeface="+mj-lt"/>
                <a:cs typeface="Bangla MN"/>
              </a:rPr>
              <a:t>Connections</a:t>
            </a:r>
            <a:endParaRPr lang="en-US" dirty="0">
              <a:solidFill>
                <a:schemeClr val="tx2"/>
              </a:solidFill>
              <a:latin typeface="+mj-lt"/>
              <a:cs typeface="Bangla MN"/>
            </a:endParaRPr>
          </a:p>
          <a:p>
            <a:endParaRPr lang="en-US" dirty="0"/>
          </a:p>
        </p:txBody>
      </p:sp>
      <p:sp>
        <p:nvSpPr>
          <p:cNvPr id="4" name="TextBox 3"/>
          <p:cNvSpPr txBox="1"/>
          <p:nvPr/>
        </p:nvSpPr>
        <p:spPr>
          <a:xfrm>
            <a:off x="-2307239" y="368502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62626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79" y="525159"/>
            <a:ext cx="8226425" cy="1779630"/>
          </a:xfrm>
        </p:spPr>
        <p:txBody>
          <a:bodyPr>
            <a:normAutofit fontScale="90000"/>
          </a:bodyPr>
          <a:lstStyle/>
          <a:p>
            <a:r>
              <a:rPr lang="en-US" dirty="0" smtClean="0">
                <a:solidFill>
                  <a:srgbClr val="00B050"/>
                </a:solidFill>
              </a:rPr>
              <a:t/>
            </a:r>
            <a:br>
              <a:rPr lang="en-US" dirty="0" smtClean="0">
                <a:solidFill>
                  <a:srgbClr val="00B050"/>
                </a:solidFill>
              </a:rPr>
            </a:br>
            <a:r>
              <a:rPr lang="en-US" sz="3200" dirty="0" smtClean="0">
                <a:solidFill>
                  <a:srgbClr val="00B050"/>
                </a:solidFill>
              </a:rPr>
              <a:t>(Looking at a grade level standard)</a:t>
            </a:r>
            <a:r>
              <a:rPr lang="en-US" dirty="0" smtClean="0">
                <a:solidFill>
                  <a:srgbClr val="00B050"/>
                </a:solidFill>
              </a:rPr>
              <a:t/>
            </a:r>
            <a:br>
              <a:rPr lang="en-US" dirty="0" smtClean="0">
                <a:solidFill>
                  <a:srgbClr val="00B050"/>
                </a:solidFill>
              </a:rPr>
            </a:br>
            <a:r>
              <a:rPr lang="en-US" sz="3600" i="1" dirty="0" smtClean="0"/>
              <a:t>K-Identify environmental characteristics including weather and climate and explain how they affect peoples’ lives in a place or region</a:t>
            </a:r>
            <a:endParaRPr lang="en-US" sz="3600" i="1" dirty="0"/>
          </a:p>
        </p:txBody>
      </p:sp>
      <p:sp>
        <p:nvSpPr>
          <p:cNvPr id="5" name="Content Placeholder 2"/>
          <p:cNvSpPr>
            <a:spLocks noGrp="1"/>
          </p:cNvSpPr>
          <p:nvPr>
            <p:ph idx="1"/>
          </p:nvPr>
        </p:nvSpPr>
        <p:spPr>
          <a:xfrm>
            <a:off x="926925" y="2818355"/>
            <a:ext cx="7152363" cy="3657599"/>
          </a:xfrm>
          <a:solidFill>
            <a:schemeClr val="accent5">
              <a:lumMod val="20000"/>
              <a:lumOff val="80000"/>
            </a:schemeClr>
          </a:solidFill>
        </p:spPr>
        <p:txBody>
          <a:bodyPr>
            <a:normAutofit/>
          </a:bodyPr>
          <a:lstStyle/>
          <a:p>
            <a:r>
              <a:rPr lang="en-US" dirty="0" smtClean="0"/>
              <a:t>Read the narrative page at the beginning of the assigned grade level.</a:t>
            </a:r>
          </a:p>
          <a:p>
            <a:r>
              <a:rPr lang="en-US" sz="3200" dirty="0" smtClean="0"/>
              <a:t>What is the overall intention of this grade level?</a:t>
            </a:r>
          </a:p>
          <a:p>
            <a:endParaRPr lang="en-US" dirty="0"/>
          </a:p>
        </p:txBody>
      </p:sp>
      <p:sp>
        <p:nvSpPr>
          <p:cNvPr id="4" name="TextBox 3"/>
          <p:cNvSpPr txBox="1"/>
          <p:nvPr/>
        </p:nvSpPr>
        <p:spPr>
          <a:xfrm>
            <a:off x="212942" y="100208"/>
            <a:ext cx="8931058" cy="584775"/>
          </a:xfrm>
          <a:prstGeom prst="rect">
            <a:avLst/>
          </a:prstGeom>
          <a:noFill/>
        </p:spPr>
        <p:txBody>
          <a:bodyPr wrap="square" rtlCol="0">
            <a:spAutoFit/>
          </a:bodyPr>
          <a:lstStyle/>
          <a:p>
            <a:r>
              <a:rPr lang="en-US" sz="3200" u="sng" dirty="0">
                <a:solidFill>
                  <a:srgbClr val="00B050"/>
                </a:solidFill>
                <a:latin typeface="Aharoni" panose="02010803020104030203" pitchFamily="2" charset="-79"/>
                <a:cs typeface="Aharoni" panose="02010803020104030203" pitchFamily="2" charset="-79"/>
              </a:rPr>
              <a:t>Anchor 9: Human-Environment Interaction: </a:t>
            </a:r>
            <a:endParaRPr lang="en-US" sz="32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51977513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605" y="228600"/>
            <a:ext cx="8229600" cy="1143000"/>
          </a:xfrm>
        </p:spPr>
        <p:txBody>
          <a:bodyPr>
            <a:noAutofit/>
          </a:bodyPr>
          <a:lstStyle/>
          <a:p>
            <a:r>
              <a:rPr lang="en-US" sz="2800" b="1" dirty="0" smtClean="0">
                <a:solidFill>
                  <a:srgbClr val="000000"/>
                </a:solidFill>
              </a:rPr>
              <a:t/>
            </a:r>
            <a:br>
              <a:rPr lang="en-US" sz="2800" b="1" dirty="0" smtClean="0">
                <a:solidFill>
                  <a:srgbClr val="000000"/>
                </a:solidFill>
              </a:rPr>
            </a:br>
            <a:r>
              <a:rPr lang="en-US" sz="2800" b="1" dirty="0">
                <a:solidFill>
                  <a:srgbClr val="000000"/>
                </a:solidFill>
              </a:rPr>
              <a:t/>
            </a:r>
            <a:br>
              <a:rPr lang="en-US" sz="2800" b="1" dirty="0">
                <a:solidFill>
                  <a:srgbClr val="000000"/>
                </a:solidFill>
              </a:rPr>
            </a:br>
            <a:endParaRPr lang="en-US" sz="2800" b="1" dirty="0">
              <a:solidFill>
                <a:srgbClr val="000000"/>
              </a:solidFill>
            </a:endParaRPr>
          </a:p>
        </p:txBody>
      </p:sp>
      <p:sp>
        <p:nvSpPr>
          <p:cNvPr id="6" name="Content Placeholder 5"/>
          <p:cNvSpPr>
            <a:spLocks noGrp="1"/>
          </p:cNvSpPr>
          <p:nvPr>
            <p:ph sz="half" idx="1"/>
          </p:nvPr>
        </p:nvSpPr>
        <p:spPr>
          <a:xfrm>
            <a:off x="457200" y="990601"/>
            <a:ext cx="4038600" cy="3048000"/>
          </a:xfrm>
        </p:spPr>
        <p:style>
          <a:lnRef idx="2">
            <a:schemeClr val="accent5"/>
          </a:lnRef>
          <a:fillRef idx="1">
            <a:schemeClr val="lt1"/>
          </a:fillRef>
          <a:effectRef idx="0">
            <a:schemeClr val="accent5"/>
          </a:effectRef>
          <a:fontRef idx="minor">
            <a:schemeClr val="dk1"/>
          </a:fontRef>
        </p:style>
        <p:txBody>
          <a:bodyPr>
            <a:normAutofit lnSpcReduction="10000"/>
          </a:bodyPr>
          <a:lstStyle/>
          <a:p>
            <a:pPr marL="0" indent="0" algn="ctr">
              <a:buNone/>
            </a:pPr>
            <a:r>
              <a:rPr lang="en-US" sz="3200" b="1" dirty="0">
                <a:solidFill>
                  <a:srgbClr val="000000"/>
                </a:solidFill>
              </a:rPr>
              <a:t>Determine how society is impacted at local-to-global scales through the interactions of human and physical </a:t>
            </a:r>
            <a:r>
              <a:rPr lang="en-US" sz="3200" b="1" dirty="0" smtClean="0">
                <a:solidFill>
                  <a:srgbClr val="000000"/>
                </a:solidFill>
              </a:rPr>
              <a:t>systems.</a:t>
            </a:r>
            <a:endParaRPr lang="en-US" sz="3200" dirty="0"/>
          </a:p>
        </p:txBody>
      </p:sp>
      <p:sp>
        <p:nvSpPr>
          <p:cNvPr id="9" name="Content Placeholder 8"/>
          <p:cNvSpPr>
            <a:spLocks noGrp="1"/>
          </p:cNvSpPr>
          <p:nvPr>
            <p:ph sz="half" idx="2"/>
          </p:nvPr>
        </p:nvSpPr>
        <p:spPr/>
        <p:txBody>
          <a:bodyPr>
            <a:normAutofit lnSpcReduction="10000"/>
          </a:bodyPr>
          <a:lstStyle/>
          <a:p>
            <a:pPr marL="0" indent="0">
              <a:buNone/>
            </a:pPr>
            <a:r>
              <a:rPr lang="en-US" i="1" dirty="0"/>
              <a:t>-What are the key words and/or key concepts for 	  the learning</a:t>
            </a:r>
          </a:p>
          <a:p>
            <a:pPr marL="0" indent="0">
              <a:buNone/>
            </a:pPr>
            <a:r>
              <a:rPr lang="en-US" i="1" dirty="0" smtClean="0"/>
              <a:t>-</a:t>
            </a:r>
            <a:r>
              <a:rPr lang="en-US" i="1" dirty="0"/>
              <a:t>What is the relationship between the concepts?</a:t>
            </a:r>
          </a:p>
          <a:p>
            <a:pPr marL="0" indent="0">
              <a:buNone/>
            </a:pPr>
            <a:r>
              <a:rPr lang="en-US" i="1" dirty="0" smtClean="0"/>
              <a:t>-</a:t>
            </a:r>
            <a:r>
              <a:rPr lang="en-US" i="1" dirty="0"/>
              <a:t>What will the </a:t>
            </a:r>
            <a:r>
              <a:rPr lang="en-US" i="1" dirty="0" err="1"/>
              <a:t>Ss</a:t>
            </a:r>
            <a:r>
              <a:rPr lang="en-US" i="1" dirty="0"/>
              <a:t> need to know or do to show mastery?</a:t>
            </a:r>
          </a:p>
          <a:p>
            <a:pPr marL="0" indent="0">
              <a:buNone/>
            </a:pPr>
            <a:r>
              <a:rPr lang="en-US" i="1" dirty="0" smtClean="0"/>
              <a:t>-</a:t>
            </a:r>
            <a:r>
              <a:rPr lang="en-US" i="1" dirty="0"/>
              <a:t>What is the intent of the standard/learning?</a:t>
            </a:r>
          </a:p>
          <a:p>
            <a:endParaRPr lang="en-US" i="1" dirty="0"/>
          </a:p>
        </p:txBody>
      </p:sp>
      <p:sp>
        <p:nvSpPr>
          <p:cNvPr id="4" name="TextBox 3"/>
          <p:cNvSpPr txBox="1"/>
          <p:nvPr/>
        </p:nvSpPr>
        <p:spPr>
          <a:xfrm>
            <a:off x="100208" y="112734"/>
            <a:ext cx="8918532" cy="584775"/>
          </a:xfrm>
          <a:prstGeom prst="rect">
            <a:avLst/>
          </a:prstGeom>
          <a:noFill/>
        </p:spPr>
        <p:txBody>
          <a:bodyPr wrap="square" rtlCol="0">
            <a:spAutoFit/>
          </a:bodyPr>
          <a:lstStyle/>
          <a:p>
            <a:pPr lvl="0"/>
            <a:r>
              <a:rPr lang="en-US" sz="3200" b="1" u="sng" dirty="0">
                <a:solidFill>
                  <a:srgbClr val="000000"/>
                </a:solidFill>
                <a:latin typeface="Aharoni" panose="02010803020104030203" pitchFamily="2" charset="-79"/>
                <a:cs typeface="Aharoni" panose="02010803020104030203" pitchFamily="2" charset="-79"/>
              </a:rPr>
              <a:t>Anchor 9: Human-Environment Interaction: </a:t>
            </a:r>
            <a:endParaRPr lang="en-US" sz="3200" b="1" dirty="0">
              <a:solidFill>
                <a:srgbClr val="000000"/>
              </a:solidFill>
              <a:latin typeface="Aharoni" panose="02010803020104030203" pitchFamily="2" charset="-79"/>
              <a:cs typeface="Aharoni" panose="02010803020104030203" pitchFamily="2" charset="-79"/>
            </a:endParaRPr>
          </a:p>
        </p:txBody>
      </p:sp>
      <p:sp>
        <p:nvSpPr>
          <p:cNvPr id="3" name="TextBox 2"/>
          <p:cNvSpPr txBox="1"/>
          <p:nvPr/>
        </p:nvSpPr>
        <p:spPr>
          <a:xfrm>
            <a:off x="4572000" y="1143000"/>
            <a:ext cx="3505200" cy="461665"/>
          </a:xfrm>
          <a:prstGeom prst="rect">
            <a:avLst/>
          </a:prstGeom>
          <a:noFill/>
        </p:spPr>
        <p:txBody>
          <a:bodyPr wrap="square" rtlCol="0">
            <a:spAutoFit/>
          </a:bodyPr>
          <a:lstStyle/>
          <a:p>
            <a:r>
              <a:rPr lang="en-US" sz="2400" dirty="0" smtClean="0"/>
              <a:t>Make sense of anchor:</a:t>
            </a:r>
            <a:endParaRPr lang="en-US" sz="2400" dirty="0"/>
          </a:p>
        </p:txBody>
      </p:sp>
    </p:spTree>
    <p:extLst>
      <p:ext uri="{BB962C8B-B14F-4D97-AF65-F5344CB8AC3E}">
        <p14:creationId xmlns:p14="http://schemas.microsoft.com/office/powerpoint/2010/main" val="420974302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79" y="525159"/>
            <a:ext cx="8226425" cy="1779630"/>
          </a:xfrm>
        </p:spPr>
        <p:txBody>
          <a:bodyPr>
            <a:normAutofit fontScale="90000"/>
          </a:bodyPr>
          <a:lstStyle/>
          <a:p>
            <a:r>
              <a:rPr lang="en-US" dirty="0" smtClean="0">
                <a:solidFill>
                  <a:srgbClr val="00B050"/>
                </a:solidFill>
              </a:rPr>
              <a:t/>
            </a:r>
            <a:br>
              <a:rPr lang="en-US" dirty="0" smtClean="0">
                <a:solidFill>
                  <a:srgbClr val="00B050"/>
                </a:solidFill>
              </a:rPr>
            </a:br>
            <a:r>
              <a:rPr lang="en-US" sz="3200" dirty="0" smtClean="0">
                <a:solidFill>
                  <a:srgbClr val="00B050"/>
                </a:solidFill>
              </a:rPr>
              <a:t>(Looking at a grade level standard)</a:t>
            </a:r>
            <a:r>
              <a:rPr lang="en-US" dirty="0" smtClean="0">
                <a:solidFill>
                  <a:srgbClr val="00B050"/>
                </a:solidFill>
              </a:rPr>
              <a:t/>
            </a:r>
            <a:br>
              <a:rPr lang="en-US" dirty="0" smtClean="0">
                <a:solidFill>
                  <a:srgbClr val="00B050"/>
                </a:solidFill>
              </a:rPr>
            </a:br>
            <a:r>
              <a:rPr lang="en-US" sz="3600" i="1" dirty="0" smtClean="0"/>
              <a:t>K-Identify environmental characteristics including weather and climate and explain how they affect peoples’ lives in a place or region</a:t>
            </a:r>
            <a:endParaRPr lang="en-US" sz="3600" i="1" dirty="0"/>
          </a:p>
        </p:txBody>
      </p:sp>
      <p:sp>
        <p:nvSpPr>
          <p:cNvPr id="5" name="Content Placeholder 2"/>
          <p:cNvSpPr>
            <a:spLocks noGrp="1"/>
          </p:cNvSpPr>
          <p:nvPr>
            <p:ph idx="1"/>
          </p:nvPr>
        </p:nvSpPr>
        <p:spPr>
          <a:xfrm>
            <a:off x="926925" y="2818355"/>
            <a:ext cx="7152363" cy="3657599"/>
          </a:xfrm>
          <a:solidFill>
            <a:schemeClr val="accent5">
              <a:lumMod val="20000"/>
              <a:lumOff val="80000"/>
            </a:schemeClr>
          </a:solidFill>
        </p:spPr>
        <p:txBody>
          <a:bodyPr>
            <a:normAutofit fontScale="85000" lnSpcReduction="10000"/>
          </a:bodyPr>
          <a:lstStyle/>
          <a:p>
            <a:pPr marL="0" indent="0">
              <a:buNone/>
            </a:pPr>
            <a:r>
              <a:rPr lang="en-US" sz="3600" dirty="0" smtClean="0"/>
              <a:t>Create Critical Questions</a:t>
            </a:r>
          </a:p>
          <a:p>
            <a:r>
              <a:rPr lang="en-US" sz="3600" dirty="0" smtClean="0"/>
              <a:t>Ask as many questions as you can.</a:t>
            </a:r>
          </a:p>
          <a:p>
            <a:r>
              <a:rPr lang="en-US" sz="3600" dirty="0" smtClean="0"/>
              <a:t>Do not stop to answer, judge or discuss.</a:t>
            </a:r>
          </a:p>
          <a:p>
            <a:r>
              <a:rPr lang="en-US" sz="3600" dirty="0" smtClean="0"/>
              <a:t>Write down every question exactly as it was stated. (Please number your questions.)</a:t>
            </a:r>
          </a:p>
          <a:p>
            <a:r>
              <a:rPr lang="en-US" sz="3600" dirty="0" smtClean="0"/>
              <a:t>Change any statements into questions. </a:t>
            </a:r>
          </a:p>
          <a:p>
            <a:endParaRPr lang="en-US" sz="3200" dirty="0" smtClean="0"/>
          </a:p>
          <a:p>
            <a:endParaRPr lang="en-US" dirty="0"/>
          </a:p>
        </p:txBody>
      </p:sp>
      <p:sp>
        <p:nvSpPr>
          <p:cNvPr id="4" name="TextBox 3"/>
          <p:cNvSpPr txBox="1"/>
          <p:nvPr/>
        </p:nvSpPr>
        <p:spPr>
          <a:xfrm>
            <a:off x="212942" y="100208"/>
            <a:ext cx="8931058" cy="584775"/>
          </a:xfrm>
          <a:prstGeom prst="rect">
            <a:avLst/>
          </a:prstGeom>
          <a:noFill/>
        </p:spPr>
        <p:txBody>
          <a:bodyPr wrap="square" rtlCol="0">
            <a:spAutoFit/>
          </a:bodyPr>
          <a:lstStyle/>
          <a:p>
            <a:r>
              <a:rPr lang="en-US" sz="3200" u="sng" dirty="0">
                <a:solidFill>
                  <a:srgbClr val="00B050"/>
                </a:solidFill>
                <a:latin typeface="Aharoni" panose="02010803020104030203" pitchFamily="2" charset="-79"/>
                <a:cs typeface="Aharoni" panose="02010803020104030203" pitchFamily="2" charset="-79"/>
              </a:rPr>
              <a:t>Anchor 9: Human-Environment Interaction: </a:t>
            </a:r>
            <a:endParaRPr lang="en-US" sz="32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27022151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014" y="212008"/>
            <a:ext cx="6953446" cy="1143000"/>
          </a:xfrm>
        </p:spPr>
        <p:txBody>
          <a:bodyPr/>
          <a:lstStyle/>
          <a:p>
            <a:r>
              <a:rPr lang="en-US" dirty="0" smtClean="0"/>
              <a:t>Possible questions </a:t>
            </a:r>
            <a:endParaRPr lang="en-US" dirty="0"/>
          </a:p>
        </p:txBody>
      </p:sp>
      <p:sp>
        <p:nvSpPr>
          <p:cNvPr id="3" name="Content Placeholder 2"/>
          <p:cNvSpPr>
            <a:spLocks noGrp="1"/>
          </p:cNvSpPr>
          <p:nvPr>
            <p:ph idx="1"/>
          </p:nvPr>
        </p:nvSpPr>
        <p:spPr>
          <a:xfrm>
            <a:off x="457200" y="1236945"/>
            <a:ext cx="8686800" cy="5011455"/>
          </a:xfrm>
        </p:spPr>
        <p:txBody>
          <a:bodyPr>
            <a:normAutofit lnSpcReduction="10000"/>
          </a:bodyPr>
          <a:lstStyle/>
          <a:p>
            <a:r>
              <a:rPr lang="en-US" sz="3600" dirty="0" smtClean="0"/>
              <a:t>What are environmental factors? (Besides weather and climate?)</a:t>
            </a:r>
          </a:p>
          <a:p>
            <a:r>
              <a:rPr lang="en-US" sz="3600" dirty="0" smtClean="0"/>
              <a:t>What is climate? </a:t>
            </a:r>
          </a:p>
          <a:p>
            <a:r>
              <a:rPr lang="en-US" sz="3600" dirty="0" smtClean="0"/>
              <a:t>What is a region? What is a place?</a:t>
            </a:r>
          </a:p>
          <a:p>
            <a:r>
              <a:rPr lang="en-US" sz="3600" dirty="0" smtClean="0"/>
              <a:t>How does weather affect people?</a:t>
            </a:r>
          </a:p>
          <a:p>
            <a:r>
              <a:rPr lang="en-US" sz="3600" dirty="0" smtClean="0"/>
              <a:t>How does climate affect people?</a:t>
            </a:r>
          </a:p>
          <a:p>
            <a:r>
              <a:rPr lang="en-US" sz="3600" dirty="0" smtClean="0"/>
              <a:t>Why is climate and weather different in different regions/places?</a:t>
            </a:r>
          </a:p>
          <a:p>
            <a:endParaRPr lang="en-US" dirty="0"/>
          </a:p>
        </p:txBody>
      </p:sp>
    </p:spTree>
    <p:extLst>
      <p:ext uri="{BB962C8B-B14F-4D97-AF65-F5344CB8AC3E}">
        <p14:creationId xmlns:p14="http://schemas.microsoft.com/office/powerpoint/2010/main" val="36636472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solidFill>
            <a:schemeClr val="tx2">
              <a:lumMod val="20000"/>
              <a:lumOff val="80000"/>
            </a:schemeClr>
          </a:solidFill>
        </p:spPr>
        <p:txBody>
          <a:bodyPr>
            <a:normAutofit fontScale="90000"/>
          </a:bodyPr>
          <a:lstStyle/>
          <a:p>
            <a:pPr eaLnBrk="1" hangingPunct="1"/>
            <a:r>
              <a:rPr lang="en-US" altLang="en-US" sz="4000" b="1" dirty="0" smtClean="0"/>
              <a:t>Categorizing Questions: </a:t>
            </a:r>
            <a:br>
              <a:rPr lang="en-US" altLang="en-US" sz="4000" b="1" dirty="0" smtClean="0"/>
            </a:br>
            <a:r>
              <a:rPr lang="en-US" altLang="en-US" sz="4000" b="1" dirty="0" smtClean="0"/>
              <a:t>Closed/Open</a:t>
            </a:r>
          </a:p>
        </p:txBody>
      </p:sp>
      <p:sp>
        <p:nvSpPr>
          <p:cNvPr id="46082" name="Content Placeholder 2"/>
          <p:cNvSpPr>
            <a:spLocks noGrp="1"/>
          </p:cNvSpPr>
          <p:nvPr>
            <p:ph idx="1"/>
          </p:nvPr>
        </p:nvSpPr>
        <p:spPr>
          <a:xfrm>
            <a:off x="457200" y="1447800"/>
            <a:ext cx="8229600" cy="4068763"/>
          </a:xfrm>
          <a:solidFill>
            <a:schemeClr val="accent3">
              <a:lumMod val="60000"/>
              <a:lumOff val="40000"/>
            </a:schemeClr>
          </a:solidFill>
        </p:spPr>
        <p:txBody>
          <a:bodyPr/>
          <a:lstStyle/>
          <a:p>
            <a:pPr marL="0" indent="0" eaLnBrk="1" hangingPunct="1">
              <a:spcBef>
                <a:spcPts val="0"/>
              </a:spcBef>
              <a:buFont typeface="Wingdings" pitchFamily="2" charset="2"/>
              <a:buNone/>
            </a:pPr>
            <a:r>
              <a:rPr lang="en-US" altLang="en-US" sz="3000" b="1" u="sng" dirty="0" smtClean="0"/>
              <a:t>Definitions</a:t>
            </a:r>
            <a:r>
              <a:rPr lang="en-US" altLang="en-US" sz="3000" b="1" dirty="0" smtClean="0"/>
              <a:t>: </a:t>
            </a:r>
          </a:p>
          <a:p>
            <a:pPr lvl="1" eaLnBrk="1" hangingPunct="1">
              <a:spcBef>
                <a:spcPts val="0"/>
              </a:spcBef>
            </a:pPr>
            <a:r>
              <a:rPr lang="en-US" altLang="en-US" sz="2800" b="1" dirty="0" smtClean="0"/>
              <a:t>Closed-ended </a:t>
            </a:r>
            <a:r>
              <a:rPr lang="en-US" altLang="en-US" sz="2800" dirty="0" smtClean="0"/>
              <a:t>questions can be answered with a “yes” or  “no” or with a </a:t>
            </a:r>
            <a:r>
              <a:rPr lang="en-US" altLang="en-US" sz="2800" b="1" dirty="0" smtClean="0"/>
              <a:t>one-word </a:t>
            </a:r>
            <a:r>
              <a:rPr lang="en-US" altLang="en-US" sz="2800" dirty="0" smtClean="0"/>
              <a:t>answer.</a:t>
            </a:r>
          </a:p>
          <a:p>
            <a:pPr lvl="1" eaLnBrk="1" hangingPunct="1">
              <a:spcBef>
                <a:spcPts val="0"/>
              </a:spcBef>
            </a:pPr>
            <a:r>
              <a:rPr lang="en-US" altLang="en-US" sz="2800" b="1" dirty="0" smtClean="0"/>
              <a:t>Open-ended</a:t>
            </a:r>
            <a:r>
              <a:rPr lang="en-US" altLang="en-US" sz="2800" dirty="0" smtClean="0"/>
              <a:t> questions require </a:t>
            </a:r>
          </a:p>
          <a:p>
            <a:pPr lvl="1" eaLnBrk="1" hangingPunct="1">
              <a:spcBef>
                <a:spcPts val="0"/>
              </a:spcBef>
              <a:buFont typeface="Wingdings" pitchFamily="2" charset="2"/>
              <a:buNone/>
            </a:pPr>
            <a:r>
              <a:rPr lang="en-US" altLang="en-US" sz="2800" dirty="0" smtClean="0"/>
              <a:t>  more </a:t>
            </a:r>
            <a:r>
              <a:rPr lang="en-US" altLang="en-US" sz="2800" b="1" dirty="0" smtClean="0"/>
              <a:t>explanation</a:t>
            </a:r>
            <a:r>
              <a:rPr lang="en-US" altLang="en-US" sz="2800" dirty="0" smtClean="0"/>
              <a:t>. </a:t>
            </a:r>
          </a:p>
          <a:p>
            <a:pPr lvl="1" eaLnBrk="1" hangingPunct="1">
              <a:spcBef>
                <a:spcPts val="0"/>
              </a:spcBef>
              <a:buFont typeface="Wingdings" pitchFamily="2" charset="2"/>
              <a:buNone/>
            </a:pPr>
            <a:endParaRPr lang="en-US" altLang="en-US" sz="2800" dirty="0" smtClean="0"/>
          </a:p>
          <a:p>
            <a:pPr marL="0" indent="0" eaLnBrk="1" hangingPunct="1">
              <a:spcBef>
                <a:spcPts val="0"/>
              </a:spcBef>
              <a:buFont typeface="Wingdings" pitchFamily="2" charset="2"/>
              <a:buNone/>
            </a:pPr>
            <a:r>
              <a:rPr lang="en-US" altLang="en-US" sz="3000" b="1" u="sng" dirty="0" smtClean="0"/>
              <a:t>Directions</a:t>
            </a:r>
            <a:r>
              <a:rPr lang="en-US" altLang="en-US" sz="3000" b="1" dirty="0" smtClean="0"/>
              <a:t>:</a:t>
            </a:r>
            <a:r>
              <a:rPr lang="en-US" altLang="en-US" sz="3000" dirty="0" smtClean="0"/>
              <a:t> Identify your questions as closed-ended or open-ended by </a:t>
            </a:r>
            <a:r>
              <a:rPr lang="en-US" altLang="en-US" sz="3000" b="1" dirty="0" smtClean="0"/>
              <a:t>marking them </a:t>
            </a:r>
            <a:r>
              <a:rPr lang="en-US" altLang="en-US" sz="3000" dirty="0" smtClean="0"/>
              <a:t>with a </a:t>
            </a:r>
            <a:r>
              <a:rPr lang="en-US" altLang="en-US" sz="3000" b="1" dirty="0" smtClean="0"/>
              <a:t>“C”</a:t>
            </a:r>
            <a:r>
              <a:rPr lang="en-US" altLang="ja-JP" sz="3000" dirty="0" smtClean="0"/>
              <a:t> or an </a:t>
            </a:r>
            <a:r>
              <a:rPr lang="en-US" altLang="en-US" sz="3000" b="1" dirty="0" smtClean="0"/>
              <a:t>“</a:t>
            </a:r>
            <a:r>
              <a:rPr lang="en-US" altLang="ja-JP" sz="3000" b="1" dirty="0" smtClean="0"/>
              <a:t>O</a:t>
            </a:r>
            <a:r>
              <a:rPr lang="en-US" altLang="en-US" sz="3000" b="1" dirty="0" smtClean="0"/>
              <a:t>”</a:t>
            </a:r>
            <a:r>
              <a:rPr lang="en-US" altLang="ja-JP" sz="3000" dirty="0" smtClean="0"/>
              <a:t>.</a:t>
            </a:r>
            <a:endParaRPr lang="en-US" altLang="en-US" sz="3000" dirty="0" smtClean="0"/>
          </a:p>
        </p:txBody>
      </p:sp>
    </p:spTree>
    <p:extLst>
      <p:ext uri="{BB962C8B-B14F-4D97-AF65-F5344CB8AC3E}">
        <p14:creationId xmlns:p14="http://schemas.microsoft.com/office/powerpoint/2010/main" val="546977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2">
                                            <p:txEl>
                                              <p:pRg st="1" end="1"/>
                                            </p:txEl>
                                          </p:spTgt>
                                        </p:tgtEl>
                                        <p:attrNameLst>
                                          <p:attrName>style.visibility</p:attrName>
                                        </p:attrNameLst>
                                      </p:cBhvr>
                                      <p:to>
                                        <p:strVal val="visible"/>
                                      </p:to>
                                    </p:set>
                                    <p:animEffect transition="in" filter="fade">
                                      <p:cBhvr>
                                        <p:cTn id="7" dur="500"/>
                                        <p:tgtEl>
                                          <p:spTgt spid="4608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6082">
                                            <p:txEl>
                                              <p:pRg st="2" end="2"/>
                                            </p:txEl>
                                          </p:spTgt>
                                        </p:tgtEl>
                                        <p:attrNameLst>
                                          <p:attrName>style.visibility</p:attrName>
                                        </p:attrNameLst>
                                      </p:cBhvr>
                                      <p:to>
                                        <p:strVal val="visible"/>
                                      </p:to>
                                    </p:set>
                                    <p:animEffect transition="in" filter="fade">
                                      <p:cBhvr>
                                        <p:cTn id="12" dur="500"/>
                                        <p:tgtEl>
                                          <p:spTgt spid="4608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6082">
                                            <p:txEl>
                                              <p:pRg st="3" end="3"/>
                                            </p:txEl>
                                          </p:spTgt>
                                        </p:tgtEl>
                                        <p:attrNameLst>
                                          <p:attrName>style.visibility</p:attrName>
                                        </p:attrNameLst>
                                      </p:cBhvr>
                                      <p:to>
                                        <p:strVal val="visible"/>
                                      </p:to>
                                    </p:set>
                                    <p:animEffect transition="in" filter="fade">
                                      <p:cBhvr>
                                        <p:cTn id="15" dur="500"/>
                                        <p:tgtEl>
                                          <p:spTgt spid="46082">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46082">
                                            <p:txEl>
                                              <p:pRg st="5" end="5"/>
                                            </p:txEl>
                                          </p:spTgt>
                                        </p:tgtEl>
                                        <p:attrNameLst>
                                          <p:attrName>style.visibility</p:attrName>
                                        </p:attrNameLst>
                                      </p:cBhvr>
                                      <p:to>
                                        <p:strVal val="visible"/>
                                      </p:to>
                                    </p:set>
                                    <p:animEffect transition="in" filter="fade">
                                      <p:cBhvr>
                                        <p:cTn id="20" dur="500"/>
                                        <p:tgtEl>
                                          <p:spTgt spid="460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71600"/>
          </a:xfrm>
        </p:spPr>
        <p:txBody>
          <a:bodyPr>
            <a:noAutofit/>
          </a:bodyPr>
          <a:lstStyle/>
          <a:p>
            <a:r>
              <a:rPr lang="en-US" sz="3600" b="1" dirty="0" smtClean="0">
                <a:latin typeface="+mn-lt"/>
                <a:cs typeface="Bangla MN"/>
              </a:rPr>
              <a:t>A </a:t>
            </a:r>
            <a:r>
              <a:rPr lang="en-US" sz="3600" b="1" u="sng" dirty="0">
                <a:solidFill>
                  <a:srgbClr val="F79646"/>
                </a:solidFill>
                <a:latin typeface="+mn-lt"/>
                <a:cs typeface="Bangla MN"/>
              </a:rPr>
              <a:t>Protocol</a:t>
            </a:r>
            <a:r>
              <a:rPr lang="en-US" sz="3600" b="1" dirty="0">
                <a:latin typeface="+mn-lt"/>
                <a:cs typeface="Bangla MN"/>
              </a:rPr>
              <a:t> for Distilling Content from </a:t>
            </a:r>
            <a:r>
              <a:rPr lang="en-US" sz="3600" b="1" dirty="0" smtClean="0">
                <a:latin typeface="+mn-lt"/>
                <a:cs typeface="Bangla MN"/>
              </a:rPr>
              <a:t>Standards</a:t>
            </a:r>
            <a:br>
              <a:rPr lang="en-US" sz="3600" b="1" dirty="0" smtClean="0">
                <a:latin typeface="+mn-lt"/>
                <a:cs typeface="Bangla MN"/>
              </a:rPr>
            </a:br>
            <a:endParaRPr lang="en-US" sz="3600" dirty="0">
              <a:latin typeface="+mn-lt"/>
            </a:endParaRPr>
          </a:p>
        </p:txBody>
      </p:sp>
      <p:sp>
        <p:nvSpPr>
          <p:cNvPr id="3" name="Content Placeholder 2"/>
          <p:cNvSpPr>
            <a:spLocks noGrp="1"/>
          </p:cNvSpPr>
          <p:nvPr>
            <p:ph idx="1"/>
          </p:nvPr>
        </p:nvSpPr>
        <p:spPr>
          <a:xfrm>
            <a:off x="457200" y="1828800"/>
            <a:ext cx="8229600" cy="4297363"/>
          </a:xfrm>
        </p:spPr>
        <p:txBody>
          <a:bodyPr>
            <a:normAutofit fontScale="92500" lnSpcReduction="10000"/>
          </a:bodyPr>
          <a:lstStyle/>
          <a:p>
            <a:pPr>
              <a:buAutoNum type="arabicPeriod"/>
            </a:pPr>
            <a:r>
              <a:rPr lang="en-US" b="1" dirty="0">
                <a:solidFill>
                  <a:schemeClr val="tx2"/>
                </a:solidFill>
                <a:latin typeface="+mj-lt"/>
                <a:cs typeface="Bangla MN"/>
              </a:rPr>
              <a:t>Architecture </a:t>
            </a:r>
            <a:r>
              <a:rPr lang="en-US" b="1" dirty="0" smtClean="0">
                <a:solidFill>
                  <a:schemeClr val="tx2"/>
                </a:solidFill>
                <a:latin typeface="+mj-lt"/>
                <a:cs typeface="Bangla MN"/>
              </a:rPr>
              <a:t>Study- label the </a:t>
            </a:r>
            <a:r>
              <a:rPr lang="en-US" b="1" dirty="0" smtClean="0">
                <a:solidFill>
                  <a:srgbClr val="FF0000"/>
                </a:solidFill>
                <a:latin typeface="+mj-lt"/>
                <a:cs typeface="Bangla MN"/>
              </a:rPr>
              <a:t>grade level narrative, anchors, progressions, grade level standards, inquiry standards and disciplinary core concepts (DCCs</a:t>
            </a:r>
            <a:r>
              <a:rPr lang="en-US" dirty="0" smtClean="0">
                <a:solidFill>
                  <a:srgbClr val="FF0000"/>
                </a:solidFill>
                <a:latin typeface="+mj-lt"/>
                <a:cs typeface="Bangla MN"/>
              </a:rPr>
              <a:t>)</a:t>
            </a:r>
            <a:endParaRPr lang="en-US" dirty="0">
              <a:solidFill>
                <a:srgbClr val="FF0000"/>
              </a:solidFill>
              <a:latin typeface="+mj-lt"/>
              <a:cs typeface="Bangla MN"/>
            </a:endParaRPr>
          </a:p>
          <a:p>
            <a:pPr>
              <a:buAutoNum type="arabicPeriod"/>
            </a:pPr>
            <a:r>
              <a:rPr lang="en-US" dirty="0">
                <a:solidFill>
                  <a:schemeClr val="tx2"/>
                </a:solidFill>
                <a:latin typeface="+mj-lt"/>
                <a:cs typeface="Bangla MN"/>
              </a:rPr>
              <a:t>Anchor</a:t>
            </a:r>
          </a:p>
          <a:p>
            <a:pPr>
              <a:buAutoNum type="arabicPeriod"/>
            </a:pPr>
            <a:r>
              <a:rPr lang="en-US" dirty="0">
                <a:solidFill>
                  <a:schemeClr val="tx2"/>
                </a:solidFill>
                <a:latin typeface="+mj-lt"/>
                <a:cs typeface="Bangla MN"/>
              </a:rPr>
              <a:t>Narrative</a:t>
            </a:r>
          </a:p>
          <a:p>
            <a:pPr>
              <a:buAutoNum type="arabicPeriod"/>
            </a:pPr>
            <a:r>
              <a:rPr lang="en-US" dirty="0">
                <a:solidFill>
                  <a:schemeClr val="tx2"/>
                </a:solidFill>
                <a:latin typeface="+mj-lt"/>
                <a:cs typeface="Bangla MN"/>
              </a:rPr>
              <a:t>Grade-level standard</a:t>
            </a:r>
          </a:p>
          <a:p>
            <a:pPr>
              <a:buAutoNum type="arabicPeriod"/>
            </a:pPr>
            <a:r>
              <a:rPr lang="en-US" dirty="0" smtClean="0">
                <a:solidFill>
                  <a:schemeClr val="tx2"/>
                </a:solidFill>
                <a:latin typeface="+mj-lt"/>
                <a:cs typeface="Bangla MN"/>
              </a:rPr>
              <a:t>Context</a:t>
            </a:r>
          </a:p>
          <a:p>
            <a:pPr>
              <a:buAutoNum type="arabicPeriod"/>
            </a:pPr>
            <a:r>
              <a:rPr lang="en-US" dirty="0" smtClean="0">
                <a:solidFill>
                  <a:schemeClr val="tx2"/>
                </a:solidFill>
                <a:latin typeface="+mj-lt"/>
                <a:cs typeface="Bangla MN"/>
              </a:rPr>
              <a:t>Connections</a:t>
            </a:r>
            <a:endParaRPr lang="en-US" dirty="0">
              <a:solidFill>
                <a:schemeClr val="tx2"/>
              </a:solidFill>
              <a:latin typeface="+mj-lt"/>
              <a:cs typeface="Bangla MN"/>
            </a:endParaRPr>
          </a:p>
          <a:p>
            <a:endParaRPr lang="en-US" dirty="0"/>
          </a:p>
        </p:txBody>
      </p:sp>
      <p:sp>
        <p:nvSpPr>
          <p:cNvPr id="4" name="TextBox 3"/>
          <p:cNvSpPr txBox="1"/>
          <p:nvPr/>
        </p:nvSpPr>
        <p:spPr>
          <a:xfrm>
            <a:off x="-2307239" y="368502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55572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168" y="938517"/>
            <a:ext cx="7772400" cy="1143000"/>
          </a:xfrm>
        </p:spPr>
        <p:txBody>
          <a:bodyPr>
            <a:noAutofit/>
          </a:bodyPr>
          <a:lstStyle/>
          <a:p>
            <a:r>
              <a:rPr lang="en-US" sz="2800" dirty="0" smtClean="0">
                <a:solidFill>
                  <a:srgbClr val="00B050"/>
                </a:solidFill>
              </a:rPr>
              <a:t/>
            </a:r>
            <a:br>
              <a:rPr lang="en-US" sz="2800" dirty="0" smtClean="0">
                <a:solidFill>
                  <a:srgbClr val="00B050"/>
                </a:solidFill>
              </a:rPr>
            </a:br>
            <a:r>
              <a:rPr lang="en-US" sz="3200" b="1" dirty="0" smtClean="0">
                <a:solidFill>
                  <a:srgbClr val="00B050"/>
                </a:solidFill>
              </a:rPr>
              <a:t>Determine how society is impacted at local-to-global scales through the interactions of human and physical systems</a:t>
            </a:r>
            <a:endParaRPr lang="en-US" sz="3200" b="1" dirty="0">
              <a:solidFill>
                <a:srgbClr val="00B050"/>
              </a:solidFill>
            </a:endParaRPr>
          </a:p>
        </p:txBody>
      </p:sp>
      <p:sp>
        <p:nvSpPr>
          <p:cNvPr id="3" name="Content Placeholder 2"/>
          <p:cNvSpPr>
            <a:spLocks noGrp="1"/>
          </p:cNvSpPr>
          <p:nvPr>
            <p:ph idx="1"/>
          </p:nvPr>
        </p:nvSpPr>
        <p:spPr>
          <a:xfrm>
            <a:off x="1219200" y="2438400"/>
            <a:ext cx="7085055" cy="3971686"/>
          </a:xfrm>
          <a:solidFill>
            <a:srgbClr val="00B050"/>
          </a:solidFill>
        </p:spPr>
        <p:txBody>
          <a:bodyPr>
            <a:normAutofit/>
          </a:bodyPr>
          <a:lstStyle/>
          <a:p>
            <a:pPr marL="68580" indent="0">
              <a:buNone/>
            </a:pPr>
            <a:r>
              <a:rPr lang="en-US" sz="4400" dirty="0" smtClean="0"/>
              <a:t>-Work in groups of 3-4 </a:t>
            </a:r>
          </a:p>
          <a:p>
            <a:pPr marL="68580" indent="0">
              <a:buNone/>
            </a:pPr>
            <a:r>
              <a:rPr lang="en-US" sz="4400" dirty="0" smtClean="0"/>
              <a:t>-Apply QFT for 1-HS4</a:t>
            </a:r>
          </a:p>
          <a:p>
            <a:pPr marL="68580" indent="0">
              <a:buNone/>
            </a:pPr>
            <a:r>
              <a:rPr lang="en-US" sz="4400" dirty="0" smtClean="0"/>
              <a:t>-Grade </a:t>
            </a:r>
            <a:r>
              <a:rPr lang="en-US" sz="4400" dirty="0"/>
              <a:t>level groups</a:t>
            </a:r>
          </a:p>
          <a:p>
            <a:pPr marL="68580" indent="0">
              <a:buNone/>
            </a:pPr>
            <a:r>
              <a:rPr lang="en-US" sz="4400" dirty="0" smtClean="0"/>
              <a:t>     1-6 ES / 5-9 MS / 8-HS4 </a:t>
            </a:r>
          </a:p>
          <a:p>
            <a:pPr marL="68580" indent="0">
              <a:buNone/>
            </a:pPr>
            <a:endParaRPr lang="en-US" dirty="0"/>
          </a:p>
        </p:txBody>
      </p:sp>
      <p:sp>
        <p:nvSpPr>
          <p:cNvPr id="4" name="TextBox 3"/>
          <p:cNvSpPr txBox="1"/>
          <p:nvPr/>
        </p:nvSpPr>
        <p:spPr>
          <a:xfrm>
            <a:off x="100208" y="112734"/>
            <a:ext cx="8918532" cy="584775"/>
          </a:xfrm>
          <a:prstGeom prst="rect">
            <a:avLst/>
          </a:prstGeom>
          <a:noFill/>
        </p:spPr>
        <p:txBody>
          <a:bodyPr wrap="square" rtlCol="0">
            <a:spAutoFit/>
          </a:bodyPr>
          <a:lstStyle/>
          <a:p>
            <a:pPr lvl="0"/>
            <a:r>
              <a:rPr lang="en-US" sz="3200" u="sng" dirty="0">
                <a:solidFill>
                  <a:srgbClr val="00B050"/>
                </a:solidFill>
                <a:latin typeface="Aharoni" panose="02010803020104030203" pitchFamily="2" charset="-79"/>
                <a:cs typeface="Aharoni" panose="02010803020104030203" pitchFamily="2" charset="-79"/>
              </a:rPr>
              <a:t>Anchor 9: Human-Environment Interaction: </a:t>
            </a:r>
            <a:endParaRPr lang="en-US" sz="3200" dirty="0">
              <a:solidFill>
                <a:prstClr val="white"/>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0209655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Four Pillars of ISLN and TLN Meetings</a:t>
            </a:r>
            <a:endParaRPr lang="en-US" dirty="0"/>
          </a:p>
        </p:txBody>
      </p:sp>
      <p:sp>
        <p:nvSpPr>
          <p:cNvPr id="3" name="Content Placeholder 2"/>
          <p:cNvSpPr>
            <a:spLocks noGrp="1"/>
          </p:cNvSpPr>
          <p:nvPr>
            <p:ph sz="half" idx="1"/>
          </p:nvPr>
        </p:nvSpPr>
        <p:spPr/>
        <p:txBody>
          <a:bodyPr>
            <a:normAutofit/>
          </a:bodyPr>
          <a:lstStyle/>
          <a:p>
            <a:pPr>
              <a:buFont typeface="Wingdings" pitchFamily="2" charset="2"/>
              <a:buChar char="v"/>
            </a:pPr>
            <a:r>
              <a:rPr lang="en-US" altLang="en-US" sz="2400" dirty="0">
                <a:solidFill>
                  <a:schemeClr val="tx1"/>
                </a:solidFill>
              </a:rPr>
              <a:t>Kentucky’s Core Academic Standards</a:t>
            </a:r>
          </a:p>
          <a:p>
            <a:pPr>
              <a:buFont typeface="Wingdings" pitchFamily="2" charset="2"/>
              <a:buChar char="v"/>
            </a:pPr>
            <a:r>
              <a:rPr lang="en-US" altLang="en-US" sz="2400" dirty="0">
                <a:solidFill>
                  <a:schemeClr val="tx1"/>
                </a:solidFill>
              </a:rPr>
              <a:t>Characteristics of Highly Effective Teaching and Learning/KY Framework for Teaching</a:t>
            </a:r>
          </a:p>
          <a:p>
            <a:pPr>
              <a:buFont typeface="Wingdings" pitchFamily="2" charset="2"/>
              <a:buChar char="v"/>
            </a:pPr>
            <a:r>
              <a:rPr lang="en-US" altLang="en-US" sz="2400" dirty="0">
                <a:solidFill>
                  <a:schemeClr val="tx1"/>
                </a:solidFill>
              </a:rPr>
              <a:t>Assessment Literacy</a:t>
            </a:r>
          </a:p>
          <a:p>
            <a:pPr>
              <a:buFont typeface="Wingdings" pitchFamily="2" charset="2"/>
              <a:buChar char="v"/>
            </a:pPr>
            <a:r>
              <a:rPr lang="en-US" altLang="en-US" sz="2400" dirty="0">
                <a:solidFill>
                  <a:schemeClr val="tx1"/>
                </a:solidFill>
              </a:rPr>
              <a:t>Leadership</a:t>
            </a:r>
          </a:p>
          <a:p>
            <a:pPr marL="0" indent="0">
              <a:buNone/>
            </a:pPr>
            <a:endParaRPr lang="en-US" dirty="0"/>
          </a:p>
        </p:txBody>
      </p:sp>
      <p:pic>
        <p:nvPicPr>
          <p:cNvPr id="5" name="Content Placeholder 4" descr="Four-pillars.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l="10122" r="10122"/>
          <a:stretch>
            <a:fillRect/>
          </a:stretch>
        </p:blipFill>
        <p:spPr/>
      </p:pic>
      <p:sp>
        <p:nvSpPr>
          <p:cNvPr id="6" name="TextBox 5"/>
          <p:cNvSpPr txBox="1"/>
          <p:nvPr/>
        </p:nvSpPr>
        <p:spPr>
          <a:xfrm>
            <a:off x="289560" y="335280"/>
            <a:ext cx="8424134" cy="400110"/>
          </a:xfrm>
          <a:prstGeom prst="rect">
            <a:avLst/>
          </a:prstGeom>
          <a:noFill/>
        </p:spPr>
        <p:txBody>
          <a:bodyPr wrap="square" rtlCol="0">
            <a:spAutoFit/>
          </a:bodyPr>
          <a:lstStyle/>
          <a:p>
            <a:pPr algn="ctr"/>
            <a:r>
              <a:rPr lang="en-US" sz="2000" b="1" i="1" dirty="0" smtClean="0">
                <a:solidFill>
                  <a:srgbClr val="FF0000"/>
                </a:solidFill>
                <a:effectLst>
                  <a:outerShdw blurRad="38100" dist="38100" dir="2700000" algn="tl">
                    <a:srgbClr val="000000">
                      <a:alpha val="43137"/>
                    </a:srgbClr>
                  </a:outerShdw>
                </a:effectLst>
              </a:rPr>
              <a:t>  </a:t>
            </a:r>
            <a:endParaRPr lang="en-US" sz="2000" b="1" i="1" dirty="0">
              <a:solidFill>
                <a:srgbClr val="FF0000"/>
              </a:solidFill>
              <a:effectLst>
                <a:outerShdw blurRad="38100" dist="38100" dir="2700000" algn="tl">
                  <a:srgbClr val="000000">
                    <a:alpha val="43137"/>
                  </a:srgbClr>
                </a:outerShdw>
              </a:effectLst>
            </a:endParaRPr>
          </a:p>
        </p:txBody>
      </p:sp>
      <p:sp>
        <p:nvSpPr>
          <p:cNvPr id="4" name="Rectangle 3"/>
          <p:cNvSpPr/>
          <p:nvPr/>
        </p:nvSpPr>
        <p:spPr>
          <a:xfrm>
            <a:off x="3810000" y="5334000"/>
            <a:ext cx="53340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Where is your district in the process of building capacity around these 4 pillars?</a:t>
            </a:r>
            <a:endParaRPr lang="en-US" sz="2400" dirty="0"/>
          </a:p>
        </p:txBody>
      </p:sp>
    </p:spTree>
    <p:extLst>
      <p:ext uri="{BB962C8B-B14F-4D97-AF65-F5344CB8AC3E}">
        <p14:creationId xmlns:p14="http://schemas.microsoft.com/office/powerpoint/2010/main" val="37652247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and post</a:t>
            </a:r>
            <a:endParaRPr lang="en-US" dirty="0"/>
          </a:p>
        </p:txBody>
      </p:sp>
      <p:sp>
        <p:nvSpPr>
          <p:cNvPr id="3" name="Content Placeholder 2"/>
          <p:cNvSpPr>
            <a:spLocks noGrp="1"/>
          </p:cNvSpPr>
          <p:nvPr>
            <p:ph idx="1"/>
          </p:nvPr>
        </p:nvSpPr>
        <p:spPr/>
        <p:txBody>
          <a:bodyPr>
            <a:normAutofit/>
          </a:bodyPr>
          <a:lstStyle/>
          <a:p>
            <a:r>
              <a:rPr lang="en-US" dirty="0" smtClean="0"/>
              <a:t>As a group, share out and decide on the best questions</a:t>
            </a:r>
          </a:p>
          <a:p>
            <a:r>
              <a:rPr lang="en-US" dirty="0" smtClean="0"/>
              <a:t>Document questions on poster paper </a:t>
            </a:r>
          </a:p>
          <a:p>
            <a:r>
              <a:rPr lang="en-US" dirty="0" smtClean="0"/>
              <a:t>(These questions, if answered by students, would demonstrate mastery of this standard)</a:t>
            </a:r>
          </a:p>
          <a:p>
            <a:r>
              <a:rPr lang="en-US" dirty="0" smtClean="0"/>
              <a:t>As a group, from each set of questions for the grade level standards, make a list of big ideas or concept/strands</a:t>
            </a:r>
          </a:p>
        </p:txBody>
      </p:sp>
    </p:spTree>
    <p:extLst>
      <p:ext uri="{BB962C8B-B14F-4D97-AF65-F5344CB8AC3E}">
        <p14:creationId xmlns:p14="http://schemas.microsoft.com/office/powerpoint/2010/main" val="2835662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509" y="349795"/>
            <a:ext cx="8226425" cy="1143000"/>
          </a:xfrm>
        </p:spPr>
        <p:txBody>
          <a:bodyPr>
            <a:normAutofit/>
          </a:bodyPr>
          <a:lstStyle/>
          <a:p>
            <a:r>
              <a:rPr lang="en-US" dirty="0" smtClean="0"/>
              <a:t>Debrief: How could this process:</a:t>
            </a:r>
            <a:endParaRPr lang="en-US" dirty="0"/>
          </a:p>
        </p:txBody>
      </p:sp>
      <p:sp>
        <p:nvSpPr>
          <p:cNvPr id="3" name="Content Placeholder 2"/>
          <p:cNvSpPr>
            <a:spLocks noGrp="1"/>
          </p:cNvSpPr>
          <p:nvPr>
            <p:ph idx="1"/>
          </p:nvPr>
        </p:nvSpPr>
        <p:spPr>
          <a:ln>
            <a:solidFill>
              <a:schemeClr val="tx1"/>
            </a:solidFill>
          </a:ln>
        </p:spPr>
        <p:txBody>
          <a:bodyPr>
            <a:normAutofit/>
          </a:bodyPr>
          <a:lstStyle/>
          <a:p>
            <a:pPr lvl="0" indent="-342900">
              <a:spcBef>
                <a:spcPct val="20000"/>
              </a:spcBef>
              <a:buClrTx/>
              <a:buSzTx/>
              <a:buFont typeface="Arial" panose="020B0604020202020204" pitchFamily="34" charset="0"/>
              <a:buChar char="•"/>
            </a:pPr>
            <a:r>
              <a:rPr lang="en-US" sz="4000" b="1" dirty="0">
                <a:latin typeface="Calibri"/>
              </a:rPr>
              <a:t>Inform curriculum and instruction?</a:t>
            </a:r>
          </a:p>
          <a:p>
            <a:pPr lvl="0" indent="-342900">
              <a:spcBef>
                <a:spcPct val="20000"/>
              </a:spcBef>
              <a:buClrTx/>
              <a:buSzTx/>
              <a:buFont typeface="Arial" panose="020B0604020202020204" pitchFamily="34" charset="0"/>
              <a:buChar char="•"/>
            </a:pPr>
            <a:r>
              <a:rPr lang="en-US" sz="4000" b="1" dirty="0">
                <a:latin typeface="Calibri"/>
              </a:rPr>
              <a:t>Impact assessment types/practices? </a:t>
            </a:r>
          </a:p>
          <a:p>
            <a:pPr lvl="2" indent="-228600">
              <a:spcBef>
                <a:spcPct val="20000"/>
              </a:spcBef>
              <a:buClrTx/>
              <a:buSzTx/>
              <a:buFont typeface="Wingdings" panose="05000000000000000000" pitchFamily="2" charset="2"/>
              <a:buChar char="ü"/>
            </a:pPr>
            <a:r>
              <a:rPr lang="en-US" sz="2400" b="1" dirty="0">
                <a:latin typeface="Calibri"/>
              </a:rPr>
              <a:t>Formative assessment in the classroom</a:t>
            </a:r>
          </a:p>
          <a:p>
            <a:pPr lvl="2" indent="-228600">
              <a:spcBef>
                <a:spcPct val="20000"/>
              </a:spcBef>
              <a:buClrTx/>
              <a:buSzTx/>
              <a:buFont typeface="Wingdings" panose="05000000000000000000" pitchFamily="2" charset="2"/>
              <a:buChar char="ü"/>
            </a:pPr>
            <a:r>
              <a:rPr lang="en-US" sz="2400" b="1" dirty="0">
                <a:latin typeface="Calibri"/>
              </a:rPr>
              <a:t>Summative classroom and state test</a:t>
            </a:r>
          </a:p>
          <a:p>
            <a:pPr lvl="0" indent="-342900">
              <a:spcBef>
                <a:spcPct val="20000"/>
              </a:spcBef>
              <a:buClrTx/>
              <a:buSzTx/>
              <a:buFont typeface="Arial" panose="020B0604020202020204" pitchFamily="34" charset="0"/>
              <a:buChar char="•"/>
            </a:pPr>
            <a:r>
              <a:rPr lang="en-US" sz="4000" b="1" dirty="0">
                <a:latin typeface="Calibri"/>
              </a:rPr>
              <a:t>Guide Professional Learning?</a:t>
            </a:r>
          </a:p>
          <a:p>
            <a:pPr lvl="0" indent="-342900">
              <a:spcBef>
                <a:spcPct val="20000"/>
              </a:spcBef>
              <a:buClrTx/>
              <a:buSzTx/>
              <a:buFont typeface="Arial" panose="020B0604020202020204" pitchFamily="34" charset="0"/>
              <a:buChar char="•"/>
            </a:pPr>
            <a:r>
              <a:rPr lang="en-US" sz="4000" b="1" dirty="0">
                <a:latin typeface="Calibri"/>
              </a:rPr>
              <a:t>Influence Professional Growth Goals?</a:t>
            </a:r>
          </a:p>
        </p:txBody>
      </p:sp>
    </p:spTree>
    <p:extLst>
      <p:ext uri="{BB962C8B-B14F-4D97-AF65-F5344CB8AC3E}">
        <p14:creationId xmlns:p14="http://schemas.microsoft.com/office/powerpoint/2010/main" val="420607959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170" y="249586"/>
            <a:ext cx="7987430" cy="1466480"/>
          </a:xfrm>
        </p:spPr>
        <p:txBody>
          <a:bodyPr>
            <a:normAutofit fontScale="90000"/>
          </a:bodyPr>
          <a:lstStyle/>
          <a:p>
            <a:pPr algn="ctr"/>
            <a:r>
              <a:rPr lang="en-US" dirty="0" smtClean="0"/>
              <a:t>LUNCH/Topics for Lunchtime Discussion </a:t>
            </a:r>
            <a:br>
              <a:rPr lang="en-US" dirty="0" smtClean="0"/>
            </a:br>
            <a:endParaRPr lang="en-US" dirty="0"/>
          </a:p>
        </p:txBody>
      </p:sp>
      <p:sp>
        <p:nvSpPr>
          <p:cNvPr id="3" name="Content Placeholder 2"/>
          <p:cNvSpPr>
            <a:spLocks noGrp="1"/>
          </p:cNvSpPr>
          <p:nvPr>
            <p:ph idx="1"/>
          </p:nvPr>
        </p:nvSpPr>
        <p:spPr/>
        <p:txBody>
          <a:bodyPr>
            <a:normAutofit/>
          </a:bodyPr>
          <a:lstStyle/>
          <a:p>
            <a:pPr marL="68580" indent="0">
              <a:buNone/>
            </a:pPr>
            <a:endParaRPr lang="en-US" sz="2800" dirty="0"/>
          </a:p>
          <a:p>
            <a:pPr marL="68580" indent="0">
              <a:buNone/>
            </a:pPr>
            <a:r>
              <a:rPr lang="en-US" sz="2800" dirty="0" smtClean="0"/>
              <a:t>How </a:t>
            </a:r>
            <a:r>
              <a:rPr lang="en-US" sz="2800" dirty="0"/>
              <a:t>will you share this process/work with other </a:t>
            </a:r>
            <a:r>
              <a:rPr lang="en-US" sz="2800" dirty="0" smtClean="0"/>
              <a:t>District Leadership Team members?</a:t>
            </a:r>
          </a:p>
          <a:p>
            <a:pPr marL="68580" indent="0">
              <a:buNone/>
            </a:pPr>
            <a:endParaRPr lang="en-US" sz="2800" dirty="0" smtClean="0"/>
          </a:p>
          <a:p>
            <a:pPr marL="68580" indent="0">
              <a:buNone/>
            </a:pPr>
            <a:r>
              <a:rPr lang="en-US" sz="2800" dirty="0" smtClean="0"/>
              <a:t>How </a:t>
            </a:r>
            <a:r>
              <a:rPr lang="en-US" sz="2800" dirty="0"/>
              <a:t>will you share this process/work with </a:t>
            </a:r>
            <a:r>
              <a:rPr lang="en-US" sz="2800" dirty="0" smtClean="0"/>
              <a:t>other Social Studies teachers?</a:t>
            </a:r>
            <a:endParaRPr lang="en-US" sz="2800" dirty="0"/>
          </a:p>
        </p:txBody>
      </p:sp>
    </p:spTree>
    <p:extLst>
      <p:ext uri="{BB962C8B-B14F-4D97-AF65-F5344CB8AC3E}">
        <p14:creationId xmlns:p14="http://schemas.microsoft.com/office/powerpoint/2010/main" val="27245725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GROUPS</a:t>
            </a:r>
            <a:br>
              <a:rPr lang="en-US" dirty="0" smtClean="0"/>
            </a:br>
            <a:endParaRPr lang="en-US" dirty="0"/>
          </a:p>
        </p:txBody>
      </p:sp>
      <p:sp>
        <p:nvSpPr>
          <p:cNvPr id="3" name="Content Placeholder 2"/>
          <p:cNvSpPr>
            <a:spLocks noGrp="1"/>
          </p:cNvSpPr>
          <p:nvPr>
            <p:ph idx="1"/>
          </p:nvPr>
        </p:nvSpPr>
        <p:spPr/>
        <p:txBody>
          <a:bodyPr numCol="2">
            <a:normAutofit/>
          </a:bodyPr>
          <a:lstStyle/>
          <a:p>
            <a:r>
              <a:rPr lang="en-US" dirty="0" smtClean="0"/>
              <a:t>Anchor 1-</a:t>
            </a:r>
          </a:p>
          <a:p>
            <a:r>
              <a:rPr lang="en-US" dirty="0" smtClean="0"/>
              <a:t>Anchor 2-</a:t>
            </a:r>
          </a:p>
          <a:p>
            <a:r>
              <a:rPr lang="en-US" dirty="0" smtClean="0"/>
              <a:t>Anchor 3-</a:t>
            </a:r>
          </a:p>
          <a:p>
            <a:r>
              <a:rPr lang="en-US" dirty="0" smtClean="0"/>
              <a:t>Anchor 4-</a:t>
            </a:r>
          </a:p>
          <a:p>
            <a:r>
              <a:rPr lang="en-US" dirty="0" smtClean="0"/>
              <a:t>Anchor 5-</a:t>
            </a:r>
          </a:p>
          <a:p>
            <a:r>
              <a:rPr lang="en-US" dirty="0" smtClean="0"/>
              <a:t>Anchor 6-</a:t>
            </a:r>
          </a:p>
          <a:p>
            <a:r>
              <a:rPr lang="en-US" dirty="0" smtClean="0"/>
              <a:t>Anchor 7-</a:t>
            </a:r>
          </a:p>
          <a:p>
            <a:r>
              <a:rPr lang="en-US" dirty="0" smtClean="0"/>
              <a:t>Anchor 8-</a:t>
            </a:r>
          </a:p>
          <a:p>
            <a:r>
              <a:rPr lang="en-US" dirty="0" smtClean="0"/>
              <a:t>Anchor 10 -</a:t>
            </a:r>
          </a:p>
          <a:p>
            <a:r>
              <a:rPr lang="en-US" dirty="0" smtClean="0"/>
              <a:t>Anchor 11</a:t>
            </a:r>
          </a:p>
          <a:p>
            <a:r>
              <a:rPr lang="en-US" dirty="0" smtClean="0"/>
              <a:t>Anchor 12</a:t>
            </a:r>
          </a:p>
          <a:p>
            <a:r>
              <a:rPr lang="en-US" dirty="0" smtClean="0"/>
              <a:t>Anchor 13</a:t>
            </a:r>
          </a:p>
          <a:p>
            <a:r>
              <a:rPr lang="en-US" dirty="0" smtClean="0"/>
              <a:t>Anchor 14</a:t>
            </a:r>
          </a:p>
          <a:p>
            <a:r>
              <a:rPr lang="en-US" dirty="0" smtClean="0"/>
              <a:t>Anchor 15</a:t>
            </a:r>
            <a:endParaRPr lang="en-US" dirty="0"/>
          </a:p>
        </p:txBody>
      </p:sp>
    </p:spTree>
    <p:extLst>
      <p:ext uri="{BB962C8B-B14F-4D97-AF65-F5344CB8AC3E}">
        <p14:creationId xmlns:p14="http://schemas.microsoft.com/office/powerpoint/2010/main" val="286099023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618" y="399898"/>
            <a:ext cx="8226425" cy="1143000"/>
          </a:xfrm>
        </p:spPr>
        <p:txBody>
          <a:bodyPr/>
          <a:lstStyle/>
          <a:p>
            <a:r>
              <a:rPr lang="en-US" dirty="0" smtClean="0"/>
              <a:t>Critical Questions</a:t>
            </a:r>
            <a:endParaRPr lang="en-US" dirty="0"/>
          </a:p>
        </p:txBody>
      </p:sp>
      <p:sp>
        <p:nvSpPr>
          <p:cNvPr id="3" name="Content Placeholder 2"/>
          <p:cNvSpPr>
            <a:spLocks noGrp="1"/>
          </p:cNvSpPr>
          <p:nvPr>
            <p:ph idx="1"/>
          </p:nvPr>
        </p:nvSpPr>
        <p:spPr>
          <a:xfrm>
            <a:off x="677003" y="1279805"/>
            <a:ext cx="7772400" cy="3733800"/>
          </a:xfrm>
        </p:spPr>
        <p:txBody>
          <a:bodyPr/>
          <a:lstStyle/>
          <a:p>
            <a:r>
              <a:rPr lang="en-US" dirty="0" smtClean="0"/>
              <a:t>In your assigned groups, generate questions using QFT process for the Anchor Standard you are assigned</a:t>
            </a:r>
          </a:p>
          <a:p>
            <a:endParaRPr lang="en-US" dirty="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005137"/>
            <a:ext cx="3303587"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p:cNvSpPr txBox="1">
            <a:spLocks/>
          </p:cNvSpPr>
          <p:nvPr/>
        </p:nvSpPr>
        <p:spPr bwMode="auto">
          <a:xfrm rot="21135428">
            <a:off x="216494" y="3087045"/>
            <a:ext cx="4221271" cy="2147745"/>
          </a:xfrm>
          <a:prstGeom prst="rect">
            <a:avLst/>
          </a:prstGeom>
          <a:solidFill>
            <a:schemeClr val="accent5">
              <a:lumMod val="20000"/>
              <a:lumOff val="8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a:lstStyle>
          <a:p>
            <a:r>
              <a:rPr lang="en-US" sz="1800" kern="0" dirty="0" smtClean="0">
                <a:solidFill>
                  <a:srgbClr val="000000"/>
                </a:solidFill>
              </a:rPr>
              <a:t>Ask as many questions as you can.</a:t>
            </a:r>
          </a:p>
          <a:p>
            <a:r>
              <a:rPr lang="en-US" sz="1800" kern="0" dirty="0" smtClean="0">
                <a:solidFill>
                  <a:srgbClr val="000000"/>
                </a:solidFill>
              </a:rPr>
              <a:t>Do not stop to answer, judge or discuss.</a:t>
            </a:r>
          </a:p>
          <a:p>
            <a:r>
              <a:rPr lang="en-US" sz="1800" kern="0" dirty="0" smtClean="0">
                <a:solidFill>
                  <a:srgbClr val="000000"/>
                </a:solidFill>
              </a:rPr>
              <a:t>Write down every question exactly as it was stated. (Please number your questions.)</a:t>
            </a:r>
          </a:p>
          <a:p>
            <a:r>
              <a:rPr lang="en-US" sz="1800" kern="0" dirty="0" smtClean="0">
                <a:solidFill>
                  <a:srgbClr val="000000"/>
                </a:solidFill>
              </a:rPr>
              <a:t>Change any statements into questions</a:t>
            </a:r>
            <a:r>
              <a:rPr lang="en-US" sz="1800" kern="0" dirty="0" smtClean="0">
                <a:solidFill>
                  <a:schemeClr val="bg1"/>
                </a:solidFill>
              </a:rPr>
              <a:t>. </a:t>
            </a:r>
          </a:p>
          <a:p>
            <a:endParaRPr lang="en-US" kern="0" dirty="0"/>
          </a:p>
        </p:txBody>
      </p:sp>
      <p:sp>
        <p:nvSpPr>
          <p:cNvPr id="5" name="Rectangle 4"/>
          <p:cNvSpPr/>
          <p:nvPr/>
        </p:nvSpPr>
        <p:spPr>
          <a:xfrm rot="21112067">
            <a:off x="4797468" y="3582444"/>
            <a:ext cx="4020853" cy="2862322"/>
          </a:xfrm>
          <a:prstGeom prst="rect">
            <a:avLst/>
          </a:prstGeom>
          <a:solidFill>
            <a:srgbClr val="FFFF00"/>
          </a:solidFill>
        </p:spPr>
        <p:txBody>
          <a:bodyPr wrap="square">
            <a:spAutoFit/>
          </a:bodyPr>
          <a:lstStyle/>
          <a:p>
            <a:pPr lvl="1" eaLnBrk="1" hangingPunct="1">
              <a:spcBef>
                <a:spcPts val="0"/>
              </a:spcBef>
            </a:pPr>
            <a:r>
              <a:rPr lang="en-US" altLang="en-US" b="1" dirty="0" smtClean="0">
                <a:solidFill>
                  <a:srgbClr val="000000"/>
                </a:solidFill>
              </a:rPr>
              <a:t>Closed-ended </a:t>
            </a:r>
            <a:r>
              <a:rPr lang="en-US" altLang="en-US" dirty="0" smtClean="0">
                <a:solidFill>
                  <a:srgbClr val="000000"/>
                </a:solidFill>
              </a:rPr>
              <a:t>questions can be answered with a “yes” or  “no” or with a </a:t>
            </a:r>
            <a:r>
              <a:rPr lang="en-US" altLang="en-US" b="1" dirty="0" smtClean="0">
                <a:solidFill>
                  <a:srgbClr val="000000"/>
                </a:solidFill>
              </a:rPr>
              <a:t>one-word </a:t>
            </a:r>
            <a:r>
              <a:rPr lang="en-US" altLang="en-US" dirty="0" smtClean="0">
                <a:solidFill>
                  <a:srgbClr val="000000"/>
                </a:solidFill>
              </a:rPr>
              <a:t>answer.</a:t>
            </a:r>
          </a:p>
          <a:p>
            <a:pPr lvl="1" eaLnBrk="1" hangingPunct="1">
              <a:spcBef>
                <a:spcPts val="0"/>
              </a:spcBef>
            </a:pPr>
            <a:endParaRPr lang="en-US" altLang="en-US" b="1" dirty="0" smtClean="0">
              <a:solidFill>
                <a:srgbClr val="000000"/>
              </a:solidFill>
            </a:endParaRPr>
          </a:p>
          <a:p>
            <a:pPr lvl="1" eaLnBrk="1" hangingPunct="1">
              <a:spcBef>
                <a:spcPts val="0"/>
              </a:spcBef>
            </a:pPr>
            <a:r>
              <a:rPr lang="en-US" altLang="en-US" b="1" dirty="0" smtClean="0">
                <a:solidFill>
                  <a:srgbClr val="000000"/>
                </a:solidFill>
              </a:rPr>
              <a:t>Open-ended</a:t>
            </a:r>
            <a:r>
              <a:rPr lang="en-US" altLang="en-US" dirty="0" smtClean="0">
                <a:solidFill>
                  <a:srgbClr val="000000"/>
                </a:solidFill>
              </a:rPr>
              <a:t> questions require </a:t>
            </a:r>
          </a:p>
          <a:p>
            <a:pPr lvl="1" eaLnBrk="1" hangingPunct="1">
              <a:spcBef>
                <a:spcPts val="0"/>
              </a:spcBef>
              <a:buFont typeface="Wingdings" pitchFamily="2" charset="2"/>
              <a:buNone/>
            </a:pPr>
            <a:r>
              <a:rPr lang="en-US" altLang="en-US" dirty="0" smtClean="0">
                <a:solidFill>
                  <a:srgbClr val="000000"/>
                </a:solidFill>
              </a:rPr>
              <a:t> more </a:t>
            </a:r>
            <a:r>
              <a:rPr lang="en-US" altLang="en-US" b="1" dirty="0" smtClean="0">
                <a:solidFill>
                  <a:srgbClr val="000000"/>
                </a:solidFill>
              </a:rPr>
              <a:t>explanation</a:t>
            </a:r>
            <a:r>
              <a:rPr lang="en-US" altLang="en-US" dirty="0" smtClean="0">
                <a:solidFill>
                  <a:srgbClr val="000000"/>
                </a:solidFill>
              </a:rPr>
              <a:t>. </a:t>
            </a:r>
          </a:p>
          <a:p>
            <a:pPr lvl="1" eaLnBrk="1" hangingPunct="1">
              <a:spcBef>
                <a:spcPts val="0"/>
              </a:spcBef>
              <a:buFont typeface="Wingdings" pitchFamily="2" charset="2"/>
              <a:buNone/>
            </a:pPr>
            <a:endParaRPr lang="en-US" altLang="en-US" dirty="0" smtClean="0">
              <a:solidFill>
                <a:srgbClr val="000000"/>
              </a:solidFill>
            </a:endParaRPr>
          </a:p>
          <a:p>
            <a:pPr marL="0" indent="0" algn="ctr" eaLnBrk="1" hangingPunct="1">
              <a:spcBef>
                <a:spcPts val="0"/>
              </a:spcBef>
              <a:buFont typeface="Wingdings" pitchFamily="2" charset="2"/>
              <a:buNone/>
            </a:pPr>
            <a:r>
              <a:rPr lang="en-US" altLang="en-US" dirty="0" smtClean="0">
                <a:solidFill>
                  <a:srgbClr val="000000"/>
                </a:solidFill>
              </a:rPr>
              <a:t>Identify your questions as closed-ended or open-ended by </a:t>
            </a:r>
            <a:r>
              <a:rPr lang="en-US" altLang="en-US" b="1" dirty="0" smtClean="0">
                <a:solidFill>
                  <a:srgbClr val="000000"/>
                </a:solidFill>
              </a:rPr>
              <a:t>marking them </a:t>
            </a:r>
            <a:r>
              <a:rPr lang="en-US" altLang="en-US" dirty="0" smtClean="0">
                <a:solidFill>
                  <a:srgbClr val="000000"/>
                </a:solidFill>
              </a:rPr>
              <a:t>with a </a:t>
            </a:r>
            <a:r>
              <a:rPr lang="en-US" altLang="en-US" b="1" dirty="0" smtClean="0">
                <a:solidFill>
                  <a:srgbClr val="000000"/>
                </a:solidFill>
              </a:rPr>
              <a:t>“C”</a:t>
            </a:r>
            <a:r>
              <a:rPr lang="en-US" altLang="ja-JP" dirty="0" smtClean="0">
                <a:solidFill>
                  <a:srgbClr val="000000"/>
                </a:solidFill>
              </a:rPr>
              <a:t> or an </a:t>
            </a:r>
            <a:r>
              <a:rPr lang="en-US" altLang="en-US" b="1" dirty="0" smtClean="0">
                <a:solidFill>
                  <a:srgbClr val="000000"/>
                </a:solidFill>
              </a:rPr>
              <a:t>“</a:t>
            </a:r>
            <a:r>
              <a:rPr lang="en-US" altLang="ja-JP" b="1" dirty="0" smtClean="0">
                <a:solidFill>
                  <a:srgbClr val="000000"/>
                </a:solidFill>
              </a:rPr>
              <a:t>O</a:t>
            </a:r>
            <a:r>
              <a:rPr lang="en-US" altLang="en-US" b="1" dirty="0" smtClean="0">
                <a:solidFill>
                  <a:srgbClr val="000000"/>
                </a:solidFill>
              </a:rPr>
              <a:t>”</a:t>
            </a:r>
            <a:r>
              <a:rPr lang="en-US" altLang="ja-JP" dirty="0" smtClean="0">
                <a:solidFill>
                  <a:srgbClr val="000000"/>
                </a:solidFill>
              </a:rPr>
              <a:t>.</a:t>
            </a:r>
            <a:endParaRPr lang="en-US" altLang="en-US" dirty="0" smtClean="0">
              <a:solidFill>
                <a:srgbClr val="000000"/>
              </a:solidFill>
            </a:endParaRPr>
          </a:p>
        </p:txBody>
      </p:sp>
    </p:spTree>
    <p:extLst>
      <p:ext uri="{BB962C8B-B14F-4D97-AF65-F5344CB8AC3E}">
        <p14:creationId xmlns:p14="http://schemas.microsoft.com/office/powerpoint/2010/main" val="41922623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meet the </a:t>
            </a:r>
            <a:br>
              <a:rPr lang="en-US" dirty="0" smtClean="0"/>
            </a:br>
            <a:r>
              <a:rPr lang="en-US" dirty="0" smtClean="0"/>
              <a:t>challenges ahead …TOGETHER </a:t>
            </a:r>
            <a:endParaRPr lang="en-US" dirty="0"/>
          </a:p>
        </p:txBody>
      </p:sp>
      <p:sp>
        <p:nvSpPr>
          <p:cNvPr id="3" name="Content Placeholder 2"/>
          <p:cNvSpPr>
            <a:spLocks noGrp="1"/>
          </p:cNvSpPr>
          <p:nvPr>
            <p:ph sz="half" idx="1"/>
          </p:nvPr>
        </p:nvSpPr>
        <p:spPr>
          <a:xfrm>
            <a:off x="457200" y="1600200"/>
            <a:ext cx="4343400" cy="4525963"/>
          </a:xfrm>
        </p:spPr>
        <p:txBody>
          <a:bodyPr>
            <a:normAutofit lnSpcReduction="10000"/>
          </a:bodyPr>
          <a:lstStyle/>
          <a:p>
            <a:pPr marL="0" indent="0" algn="ctr">
              <a:buNone/>
            </a:pPr>
            <a:r>
              <a:rPr lang="en-US" dirty="0" smtClean="0"/>
              <a:t>WITHOUT TALKING </a:t>
            </a:r>
          </a:p>
          <a:p>
            <a:pPr marL="0" indent="0" algn="ctr">
              <a:buNone/>
            </a:pPr>
            <a:endParaRPr lang="en-US" dirty="0" smtClean="0"/>
          </a:p>
          <a:p>
            <a:pPr marL="0" indent="0">
              <a:buNone/>
            </a:pPr>
            <a:r>
              <a:rPr lang="en-US" dirty="0" smtClean="0"/>
              <a:t>-form an EXPERIENCE LINE from newest to most EXPERIENCE in EDUCATION.</a:t>
            </a:r>
          </a:p>
          <a:p>
            <a:pPr marL="0" indent="0">
              <a:buNone/>
            </a:pPr>
            <a:endParaRPr lang="en-US" dirty="0"/>
          </a:p>
          <a:p>
            <a:pPr marL="0" indent="0">
              <a:buNone/>
            </a:pPr>
            <a:r>
              <a:rPr lang="en-US" dirty="0" smtClean="0"/>
              <a:t>With your elbow partners discuss ….</a:t>
            </a:r>
          </a:p>
          <a:p>
            <a:pPr marL="0" indent="0">
              <a:buNone/>
            </a:pPr>
            <a:endParaRPr lang="en-US" dirty="0"/>
          </a:p>
          <a:p>
            <a:pPr marL="0" indent="0">
              <a:buNone/>
            </a:pPr>
            <a:r>
              <a:rPr lang="en-US" dirty="0" smtClean="0"/>
              <a:t> </a:t>
            </a:r>
            <a:endParaRPr lang="en-US" dirty="0"/>
          </a:p>
        </p:txBody>
      </p:sp>
      <p:sp>
        <p:nvSpPr>
          <p:cNvPr id="5" name="Content Placeholder 4"/>
          <p:cNvSpPr>
            <a:spLocks noGrp="1"/>
          </p:cNvSpPr>
          <p:nvPr>
            <p:ph sz="half" idx="2"/>
          </p:nvPr>
        </p:nvSpPr>
        <p:spPr/>
        <p:txBody>
          <a:bodyPr>
            <a:normAutofit lnSpcReduction="10000"/>
          </a:bodyPr>
          <a:lstStyle/>
          <a:p>
            <a:endParaRPr lang="en-US" dirty="0"/>
          </a:p>
        </p:txBody>
      </p:sp>
      <p:pic>
        <p:nvPicPr>
          <p:cNvPr id="2064" name="Picture 16" descr="C:\Users\lsparks\AppData\Local\Microsoft\Windows\Temporary Internet Files\Content.IE5\2FKTXNFJ\Community[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00200"/>
            <a:ext cx="4002768" cy="3810000"/>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2"/>
          <p:cNvSpPr txBox="1">
            <a:spLocks/>
          </p:cNvSpPr>
          <p:nvPr/>
        </p:nvSpPr>
        <p:spPr>
          <a:xfrm>
            <a:off x="4724400" y="1828800"/>
            <a:ext cx="4267200" cy="4876800"/>
          </a:xfrm>
          <a:prstGeom prst="rect">
            <a:avLst/>
          </a:prstGeom>
          <a:solidFill>
            <a:srgbClr val="FFC000"/>
          </a:solidFill>
          <a:ln>
            <a:solidFill>
              <a:schemeClr val="tx1"/>
            </a:solidFill>
          </a:ln>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smtClean="0">
                <a:latin typeface="Calibri"/>
              </a:rPr>
              <a:t>How will this work …</a:t>
            </a:r>
          </a:p>
          <a:p>
            <a:pPr marL="0" indent="0">
              <a:buNone/>
            </a:pPr>
            <a:endParaRPr lang="en-US" sz="4000" b="1" dirty="0" smtClean="0">
              <a:latin typeface="Calibri"/>
            </a:endParaRPr>
          </a:p>
          <a:p>
            <a:r>
              <a:rPr lang="en-US" sz="4000" b="1" dirty="0" smtClean="0">
                <a:latin typeface="Calibri"/>
              </a:rPr>
              <a:t>Inform curriculum and instruction?</a:t>
            </a:r>
          </a:p>
          <a:p>
            <a:r>
              <a:rPr lang="en-US" sz="4000" b="1" dirty="0" smtClean="0">
                <a:latin typeface="Calibri"/>
              </a:rPr>
              <a:t>Impact assessment types/practices? </a:t>
            </a:r>
          </a:p>
          <a:p>
            <a:pPr lvl="2">
              <a:buFont typeface="Wingdings" panose="05000000000000000000" pitchFamily="2" charset="2"/>
              <a:buChar char="ü"/>
            </a:pPr>
            <a:r>
              <a:rPr lang="en-US" sz="2400" b="1" dirty="0" smtClean="0">
                <a:latin typeface="Calibri"/>
              </a:rPr>
              <a:t>Formative assessment in the classroom</a:t>
            </a:r>
          </a:p>
          <a:p>
            <a:pPr lvl="2">
              <a:buFont typeface="Wingdings" panose="05000000000000000000" pitchFamily="2" charset="2"/>
              <a:buChar char="ü"/>
            </a:pPr>
            <a:r>
              <a:rPr lang="en-US" sz="2400" b="1" dirty="0" smtClean="0">
                <a:latin typeface="Calibri"/>
              </a:rPr>
              <a:t>Summative classroom and state test</a:t>
            </a:r>
          </a:p>
          <a:p>
            <a:r>
              <a:rPr lang="en-US" sz="4000" b="1" dirty="0" smtClean="0">
                <a:latin typeface="Calibri"/>
              </a:rPr>
              <a:t>Guide Professional Learning?</a:t>
            </a:r>
          </a:p>
          <a:p>
            <a:r>
              <a:rPr lang="en-US" sz="4000" b="1" dirty="0" smtClean="0">
                <a:latin typeface="Calibri"/>
              </a:rPr>
              <a:t>Influence Professional Growth Goals?</a:t>
            </a:r>
            <a:endParaRPr lang="en-US" sz="4000" b="1" dirty="0">
              <a:latin typeface="Calibri"/>
            </a:endParaRPr>
          </a:p>
        </p:txBody>
      </p:sp>
    </p:spTree>
    <p:extLst>
      <p:ext uri="{BB962C8B-B14F-4D97-AF65-F5344CB8AC3E}">
        <p14:creationId xmlns:p14="http://schemas.microsoft.com/office/powerpoint/2010/main" val="26057426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6084" y="250639"/>
            <a:ext cx="4800600" cy="1466480"/>
          </a:xfrm>
        </p:spPr>
        <p:txBody>
          <a:bodyPr>
            <a:normAutofit/>
          </a:bodyPr>
          <a:lstStyle/>
          <a:p>
            <a:pPr algn="ctr"/>
            <a:r>
              <a:rPr lang="en-US" dirty="0" smtClean="0"/>
              <a:t>TRIADS REFLECTION</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pPr marL="68580" indent="0">
              <a:buNone/>
            </a:pPr>
            <a:endParaRPr lang="en-US" dirty="0"/>
          </a:p>
          <a:p>
            <a:pPr marL="68580" indent="0">
              <a:buNone/>
            </a:pPr>
            <a:endParaRPr lang="en-US" dirty="0"/>
          </a:p>
          <a:p>
            <a:pPr marL="68580" indent="0">
              <a:buNone/>
            </a:pPr>
            <a:r>
              <a:rPr lang="en-US" dirty="0" smtClean="0"/>
              <a:t>How </a:t>
            </a:r>
            <a:r>
              <a:rPr lang="en-US" dirty="0"/>
              <a:t>will you share this process/work with other </a:t>
            </a:r>
            <a:r>
              <a:rPr lang="en-US" dirty="0" smtClean="0"/>
              <a:t>District Leadership Team members?</a:t>
            </a:r>
          </a:p>
          <a:p>
            <a:pPr marL="68580" indent="0">
              <a:buNone/>
            </a:pPr>
            <a:endParaRPr lang="en-US" dirty="0" smtClean="0"/>
          </a:p>
          <a:p>
            <a:pPr marL="68580" indent="0">
              <a:buNone/>
            </a:pPr>
            <a:r>
              <a:rPr lang="en-US" dirty="0" smtClean="0"/>
              <a:t>How </a:t>
            </a:r>
            <a:r>
              <a:rPr lang="en-US" dirty="0"/>
              <a:t>will you share this process/work with </a:t>
            </a:r>
            <a:r>
              <a:rPr lang="en-US" dirty="0" smtClean="0"/>
              <a:t>other Social Studies teachers?</a:t>
            </a:r>
            <a:endParaRPr lang="en-US" dirty="0"/>
          </a:p>
        </p:txBody>
      </p:sp>
    </p:spTree>
    <p:extLst>
      <p:ext uri="{BB962C8B-B14F-4D97-AF65-F5344CB8AC3E}">
        <p14:creationId xmlns:p14="http://schemas.microsoft.com/office/powerpoint/2010/main" val="8741228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With your district SS team </a:t>
            </a:r>
            <a:r>
              <a:rPr lang="en-US" dirty="0" smtClean="0"/>
              <a:t>---</a:t>
            </a:r>
            <a:br>
              <a:rPr lang="en-US" dirty="0" smtClean="0"/>
            </a:br>
            <a:r>
              <a:rPr lang="en-US" dirty="0" smtClean="0"/>
              <a:t>create </a:t>
            </a:r>
            <a:r>
              <a:rPr lang="en-US" dirty="0"/>
              <a:t>a NEXT STEPS plan for your work</a:t>
            </a:r>
          </a:p>
        </p:txBody>
      </p:sp>
      <p:sp>
        <p:nvSpPr>
          <p:cNvPr id="3" name="Content Placeholder 2"/>
          <p:cNvSpPr>
            <a:spLocks noGrp="1"/>
          </p:cNvSpPr>
          <p:nvPr>
            <p:ph sz="half" idx="1"/>
          </p:nvPr>
        </p:nvSpPr>
        <p:spPr>
          <a:xfrm>
            <a:off x="457200" y="1600200"/>
            <a:ext cx="4343400" cy="4953000"/>
          </a:xfrm>
        </p:spPr>
        <p:txBody>
          <a:bodyPr>
            <a:normAutofit fontScale="85000" lnSpcReduction="20000"/>
          </a:bodyPr>
          <a:lstStyle/>
          <a:p>
            <a:pPr marL="0" indent="0">
              <a:buNone/>
            </a:pPr>
            <a:endParaRPr lang="en-US" dirty="0"/>
          </a:p>
          <a:p>
            <a:pPr marL="514350" indent="-514350">
              <a:buAutoNum type="arabicPeriod"/>
            </a:pPr>
            <a:r>
              <a:rPr lang="en-US" sz="3500" dirty="0" smtClean="0"/>
              <a:t>What and why does information/process need to be shared?</a:t>
            </a:r>
          </a:p>
          <a:p>
            <a:pPr marL="514350" indent="-514350">
              <a:buAutoNum type="arabicPeriod" startAt="2"/>
            </a:pPr>
            <a:r>
              <a:rPr lang="en-US" sz="3500" dirty="0" smtClean="0"/>
              <a:t>Who wants or needs the information?</a:t>
            </a:r>
          </a:p>
          <a:p>
            <a:pPr marL="514350" indent="-514350">
              <a:buAutoNum type="arabicPeriod" startAt="2"/>
            </a:pPr>
            <a:r>
              <a:rPr lang="en-US" sz="3500" dirty="0"/>
              <a:t>W</a:t>
            </a:r>
            <a:r>
              <a:rPr lang="en-US" sz="3500" dirty="0" smtClean="0"/>
              <a:t>hat is most effective way to deliver information?</a:t>
            </a:r>
          </a:p>
          <a:p>
            <a:pPr marL="514350" indent="-514350">
              <a:buAutoNum type="arabicPeriod" startAt="2"/>
            </a:pPr>
            <a:r>
              <a:rPr lang="en-US" sz="3500" dirty="0" smtClean="0"/>
              <a:t>When can we most effectively share this information?</a:t>
            </a:r>
          </a:p>
          <a:p>
            <a:pPr marL="0" indent="0">
              <a:buNone/>
            </a:pPr>
            <a:endParaRPr lang="en-US" dirty="0"/>
          </a:p>
        </p:txBody>
      </p:sp>
      <p:pic>
        <p:nvPicPr>
          <p:cNvPr id="5" name="Content Placeholder 4" descr="next-steps.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t="-19092" b="-19092"/>
          <a:stretch>
            <a:fillRect/>
          </a:stretch>
        </p:blipFill>
        <p:spPr/>
      </p:pic>
    </p:spTree>
    <p:extLst>
      <p:ext uri="{BB962C8B-B14F-4D97-AF65-F5344CB8AC3E}">
        <p14:creationId xmlns:p14="http://schemas.microsoft.com/office/powerpoint/2010/main" val="131757858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304800"/>
            <a:ext cx="8229600" cy="1143000"/>
          </a:xfrm>
        </p:spPr>
        <p:txBody>
          <a:bodyPr/>
          <a:lstStyle/>
          <a:p>
            <a:endParaRPr lang="en-US" dirty="0"/>
          </a:p>
        </p:txBody>
      </p:sp>
      <p:pic>
        <p:nvPicPr>
          <p:cNvPr id="7" name="Content Placeholder 6" descr="131481832.png"/>
          <p:cNvPicPr>
            <a:picLocks noGrp="1" noChangeAspect="1"/>
          </p:cNvPicPr>
          <p:nvPr>
            <p:ph idx="1"/>
          </p:nvPr>
        </p:nvPicPr>
        <p:blipFill>
          <a:blip r:embed="rId3" cstate="print">
            <a:extLst>
              <a:ext uri="{28A0092B-C50C-407E-A947-70E740481C1C}">
                <a14:useLocalDpi xmlns:a14="http://schemas.microsoft.com/office/drawing/2010/main" val="0"/>
              </a:ext>
            </a:extLst>
          </a:blip>
          <a:srcRect t="4709" b="4709"/>
          <a:stretch>
            <a:fillRect/>
          </a:stretch>
        </p:blipFill>
        <p:spPr/>
      </p:pic>
      <p:sp>
        <p:nvSpPr>
          <p:cNvPr id="2" name="Explosion 1 1"/>
          <p:cNvSpPr/>
          <p:nvPr/>
        </p:nvSpPr>
        <p:spPr>
          <a:xfrm>
            <a:off x="-152400" y="990600"/>
            <a:ext cx="2362200" cy="1295400"/>
          </a:xfrm>
          <a:prstGeom prst="irregularSeal1">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Domain 1</a:t>
            </a:r>
            <a:endParaRPr lang="en-US" dirty="0"/>
          </a:p>
        </p:txBody>
      </p:sp>
      <p:sp>
        <p:nvSpPr>
          <p:cNvPr id="6" name="Explosion 1 5"/>
          <p:cNvSpPr/>
          <p:nvPr/>
        </p:nvSpPr>
        <p:spPr>
          <a:xfrm>
            <a:off x="6324600" y="5029200"/>
            <a:ext cx="2438400" cy="1371600"/>
          </a:xfrm>
          <a:prstGeom prst="irregularSeal1">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Domain 4</a:t>
            </a:r>
            <a:endParaRPr lang="en-US" dirty="0"/>
          </a:p>
        </p:txBody>
      </p:sp>
      <p:sp>
        <p:nvSpPr>
          <p:cNvPr id="3" name="Rectangle 2"/>
          <p:cNvSpPr/>
          <p:nvPr/>
        </p:nvSpPr>
        <p:spPr>
          <a:xfrm>
            <a:off x="1143000" y="2819400"/>
            <a:ext cx="4343400" cy="990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solidFill>
                  <a:srgbClr val="FF6600"/>
                </a:solidFill>
              </a:rPr>
              <a:t>Evidence:  Can be seen, heard, or read</a:t>
            </a:r>
            <a:endParaRPr lang="en-US" sz="2400" b="1" dirty="0">
              <a:solidFill>
                <a:srgbClr val="FF6600"/>
              </a:solidFill>
            </a:endParaRPr>
          </a:p>
        </p:txBody>
      </p:sp>
    </p:spTree>
    <p:extLst>
      <p:ext uri="{BB962C8B-B14F-4D97-AF65-F5344CB8AC3E}">
        <p14:creationId xmlns:p14="http://schemas.microsoft.com/office/powerpoint/2010/main" val="14857548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a:xfrm>
            <a:off x="457200" y="1600200"/>
            <a:ext cx="4038600" cy="5029200"/>
          </a:xfrm>
        </p:spPr>
        <p:txBody>
          <a:bodyPr>
            <a:normAutofit fontScale="92500"/>
          </a:bodyPr>
          <a:lstStyle/>
          <a:p>
            <a:pPr marL="0" indent="0">
              <a:buNone/>
            </a:pPr>
            <a:r>
              <a:rPr lang="en-US" dirty="0" smtClean="0"/>
              <a:t>Identify key evidence for the component that would define accomplished professional practice</a:t>
            </a:r>
          </a:p>
          <a:p>
            <a:pPr marL="0" indent="0">
              <a:buNone/>
            </a:pPr>
            <a:endParaRPr lang="en-US" dirty="0" smtClean="0"/>
          </a:p>
          <a:p>
            <a:pPr marL="0" indent="0">
              <a:buNone/>
            </a:pPr>
            <a:r>
              <a:rPr lang="en-US" dirty="0" smtClean="0"/>
              <a:t>1a		4a</a:t>
            </a:r>
          </a:p>
          <a:p>
            <a:pPr marL="0" indent="0">
              <a:buNone/>
            </a:pPr>
            <a:r>
              <a:rPr lang="en-US" dirty="0" smtClean="0"/>
              <a:t>1b		4b</a:t>
            </a:r>
          </a:p>
          <a:p>
            <a:pPr marL="0" indent="0">
              <a:buNone/>
            </a:pPr>
            <a:r>
              <a:rPr lang="en-US" dirty="0" smtClean="0"/>
              <a:t>1c		4c</a:t>
            </a:r>
          </a:p>
          <a:p>
            <a:pPr marL="0" indent="0">
              <a:buNone/>
            </a:pPr>
            <a:r>
              <a:rPr lang="en-US" dirty="0" smtClean="0"/>
              <a:t>1d		4d</a:t>
            </a:r>
          </a:p>
          <a:p>
            <a:pPr marL="0" indent="0">
              <a:buNone/>
            </a:pPr>
            <a:r>
              <a:rPr lang="en-US" dirty="0" smtClean="0"/>
              <a:t>1e		4e</a:t>
            </a:r>
          </a:p>
          <a:p>
            <a:pPr marL="0" indent="0">
              <a:buNone/>
            </a:pPr>
            <a:r>
              <a:rPr lang="en-US" dirty="0" smtClean="0"/>
              <a:t>1f		4f</a:t>
            </a:r>
            <a:endParaRPr lang="en-US" dirty="0"/>
          </a:p>
          <a:p>
            <a:pPr marL="0" indent="0">
              <a:buNone/>
            </a:pPr>
            <a:endParaRPr lang="en-US" dirty="0"/>
          </a:p>
        </p:txBody>
      </p:sp>
      <p:pic>
        <p:nvPicPr>
          <p:cNvPr id="7" name="Content Placeholder 6" descr="131481832.pn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t="-42291" b="-42291"/>
          <a:stretch>
            <a:fillRect/>
          </a:stretch>
        </p:blipFill>
        <p:spPr>
          <a:xfrm>
            <a:off x="4191000" y="1981201"/>
            <a:ext cx="4495799" cy="4291444"/>
          </a:xfrm>
        </p:spPr>
      </p:pic>
    </p:spTree>
    <p:extLst>
      <p:ext uri="{BB962C8B-B14F-4D97-AF65-F5344CB8AC3E}">
        <p14:creationId xmlns:p14="http://schemas.microsoft.com/office/powerpoint/2010/main" val="1121968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Targets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Identify habits of mind that support rigorous, relevant and personalized learning.</a:t>
            </a:r>
            <a:endParaRPr lang="en-US" dirty="0" smtClean="0"/>
          </a:p>
          <a:p>
            <a:r>
              <a:rPr lang="en-US" dirty="0" smtClean="0"/>
              <a:t>Self assess Teacher Leadership Skills and identify “challenge” areas.</a:t>
            </a:r>
          </a:p>
          <a:p>
            <a:r>
              <a:rPr lang="en-US" dirty="0" smtClean="0"/>
              <a:t>Reach consensus with colleagues on meaning of Next Generation Social Studies Standards.</a:t>
            </a:r>
          </a:p>
          <a:p>
            <a:r>
              <a:rPr lang="en-US" dirty="0" smtClean="0"/>
              <a:t>Plan for continued work in district on understanding standards.</a:t>
            </a:r>
          </a:p>
          <a:p>
            <a:r>
              <a:rPr lang="en-US" dirty="0" smtClean="0"/>
              <a:t>Identify possible </a:t>
            </a:r>
            <a:r>
              <a:rPr lang="en-US" dirty="0" smtClean="0"/>
              <a:t>evidence for </a:t>
            </a:r>
            <a:r>
              <a:rPr lang="en-US" dirty="0" smtClean="0"/>
              <a:t>Domains 1 and 4 of </a:t>
            </a:r>
            <a:r>
              <a:rPr lang="en-US" dirty="0" err="1" smtClean="0"/>
              <a:t>KYFfT</a:t>
            </a:r>
            <a:r>
              <a:rPr lang="en-US" dirty="0" smtClean="0"/>
              <a:t> that reflect accomplished/effective professional practice.</a:t>
            </a:r>
            <a:endParaRPr lang="en-US" dirty="0"/>
          </a:p>
        </p:txBody>
      </p:sp>
      <p:pic>
        <p:nvPicPr>
          <p:cNvPr id="2" name="Picture 1" descr="cd4a2e9a801141ee3925eb76f6cc46e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52400"/>
            <a:ext cx="2879291" cy="1295399"/>
          </a:xfrm>
          <a:prstGeom prst="rect">
            <a:avLst/>
          </a:prstGeom>
        </p:spPr>
      </p:pic>
      <p:pic>
        <p:nvPicPr>
          <p:cNvPr id="5" name="Picture 4" descr="cd4a2e9a801141ee3925eb76f6cc46e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28600"/>
            <a:ext cx="2879291" cy="1295399"/>
          </a:xfrm>
          <a:prstGeom prst="rect">
            <a:avLst/>
          </a:prstGeom>
        </p:spPr>
      </p:pic>
    </p:spTree>
    <p:extLst>
      <p:ext uri="{BB962C8B-B14F-4D97-AF65-F5344CB8AC3E}">
        <p14:creationId xmlns:p14="http://schemas.microsoft.com/office/powerpoint/2010/main" val="108908862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522" y="1143000"/>
            <a:ext cx="4082437" cy="50287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613982" y="76200"/>
            <a:ext cx="591604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Unpacking Your Day</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332141"/>
            <a:ext cx="4226783" cy="514485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145162860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y-2015-calenda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0"/>
            <a:ext cx="8910394" cy="6858000"/>
          </a:xfrm>
          <a:prstGeom prst="rect">
            <a:avLst/>
          </a:prstGeom>
        </p:spPr>
      </p:pic>
      <p:sp>
        <p:nvSpPr>
          <p:cNvPr id="3" name="Folded Corner 2"/>
          <p:cNvSpPr/>
          <p:nvPr/>
        </p:nvSpPr>
        <p:spPr>
          <a:xfrm>
            <a:off x="6553200" y="2895600"/>
            <a:ext cx="762000" cy="6858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SSTLN</a:t>
            </a:r>
            <a:endParaRPr lang="en-US" dirty="0"/>
          </a:p>
        </p:txBody>
      </p:sp>
      <p:sp>
        <p:nvSpPr>
          <p:cNvPr id="4" name="Folded Corner 3"/>
          <p:cNvSpPr/>
          <p:nvPr/>
        </p:nvSpPr>
        <p:spPr>
          <a:xfrm>
            <a:off x="381000" y="228600"/>
            <a:ext cx="2667000" cy="25908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HCTC</a:t>
            </a:r>
          </a:p>
          <a:p>
            <a:pPr algn="ctr"/>
            <a:r>
              <a:rPr lang="en-US" sz="2800" dirty="0" smtClean="0"/>
              <a:t>First Federal Building</a:t>
            </a:r>
          </a:p>
          <a:p>
            <a:pPr algn="ctr"/>
            <a:r>
              <a:rPr lang="en-US" sz="2800" dirty="0" smtClean="0"/>
              <a:t>9:00-3:00</a:t>
            </a:r>
            <a:endParaRPr lang="en-US" sz="2800" dirty="0"/>
          </a:p>
        </p:txBody>
      </p:sp>
    </p:spTree>
    <p:extLst>
      <p:ext uri="{BB962C8B-B14F-4D97-AF65-F5344CB8AC3E}">
        <p14:creationId xmlns:p14="http://schemas.microsoft.com/office/powerpoint/2010/main" val="33074813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te-June-2015-Calendar-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0"/>
            <a:ext cx="8910394" cy="6858000"/>
          </a:xfrm>
          <a:prstGeom prst="rect">
            <a:avLst/>
          </a:prstGeom>
        </p:spPr>
      </p:pic>
      <p:sp>
        <p:nvSpPr>
          <p:cNvPr id="3" name="Rectangle 2"/>
          <p:cNvSpPr/>
          <p:nvPr/>
        </p:nvSpPr>
        <p:spPr>
          <a:xfrm>
            <a:off x="3124200" y="3048000"/>
            <a:ext cx="24384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SSTLN</a:t>
            </a:r>
            <a:endParaRPr lang="en-US" sz="2400" dirty="0"/>
          </a:p>
        </p:txBody>
      </p:sp>
      <p:sp>
        <p:nvSpPr>
          <p:cNvPr id="4" name="Folded Corner 3"/>
          <p:cNvSpPr/>
          <p:nvPr/>
        </p:nvSpPr>
        <p:spPr>
          <a:xfrm>
            <a:off x="6477000" y="304800"/>
            <a:ext cx="2362200" cy="24384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HCTC</a:t>
            </a:r>
          </a:p>
          <a:p>
            <a:pPr algn="ctr"/>
            <a:r>
              <a:rPr lang="en-US" sz="2800" dirty="0" smtClean="0"/>
              <a:t>First Federal Building</a:t>
            </a:r>
          </a:p>
          <a:p>
            <a:pPr algn="ctr"/>
            <a:r>
              <a:rPr lang="en-US" sz="2800" dirty="0" smtClean="0"/>
              <a:t>9:00-3:00</a:t>
            </a:r>
            <a:endParaRPr lang="en-US" sz="2800" dirty="0"/>
          </a:p>
        </p:txBody>
      </p:sp>
    </p:spTree>
    <p:extLst>
      <p:ext uri="{BB962C8B-B14F-4D97-AF65-F5344CB8AC3E}">
        <p14:creationId xmlns:p14="http://schemas.microsoft.com/office/powerpoint/2010/main" val="1969324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522" y="1143000"/>
            <a:ext cx="4082437" cy="50287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472212" y="76200"/>
            <a:ext cx="619958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Tracking Your Day</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332141"/>
            <a:ext cx="4226783" cy="514485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19719699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Kentucky Rising</a:t>
            </a:r>
            <a:endParaRPr lang="en-US" dirty="0"/>
          </a:p>
        </p:txBody>
      </p:sp>
      <p:sp>
        <p:nvSpPr>
          <p:cNvPr id="3" name="Content Placeholder 2"/>
          <p:cNvSpPr>
            <a:spLocks noGrp="1"/>
          </p:cNvSpPr>
          <p:nvPr>
            <p:ph idx="1"/>
          </p:nvPr>
        </p:nvSpPr>
        <p:spPr>
          <a:xfrm>
            <a:off x="457200" y="1600200"/>
            <a:ext cx="8229600" cy="5105400"/>
          </a:xfrm>
        </p:spPr>
        <p:txBody>
          <a:bodyPr>
            <a:normAutofit fontScale="77500" lnSpcReduction="20000"/>
          </a:bodyPr>
          <a:lstStyle/>
          <a:p>
            <a:r>
              <a:rPr lang="en-US" i="1" dirty="0"/>
              <a:t>Kentucky Rising </a:t>
            </a:r>
            <a:r>
              <a:rPr lang="en-US" dirty="0"/>
              <a:t>establishes criteria for a high school diploma, certificate, or endorsement that certifies a graduate meets the employment requirements of foreign industries that are directly investing in the state and industries that are creating trade with other countries.  </a:t>
            </a:r>
          </a:p>
          <a:p>
            <a:r>
              <a:rPr lang="en-US" dirty="0"/>
              <a:t>By ensuring Kentucky’s workforce is an asset to global development, Kentucky can continue to create jobs for residents that grow the state’s economy.  “Global ready diploma”</a:t>
            </a:r>
          </a:p>
          <a:p>
            <a:r>
              <a:rPr lang="en-US" i="1" dirty="0"/>
              <a:t>Kentucky Rising</a:t>
            </a:r>
            <a:r>
              <a:rPr lang="en-US" dirty="0"/>
              <a:t> both supports and intersects with ALL content areas, </a:t>
            </a:r>
            <a:r>
              <a:rPr lang="en-US" u="sng" dirty="0"/>
              <a:t>especially social studies</a:t>
            </a:r>
            <a:r>
              <a:rPr lang="en-US" dirty="0"/>
              <a:t>. An emphasis on </a:t>
            </a:r>
            <a:r>
              <a:rPr lang="en-US" i="1" dirty="0"/>
              <a:t>Kentucky Rising</a:t>
            </a:r>
            <a:r>
              <a:rPr lang="en-US" dirty="0"/>
              <a:t> as an intentional focus aligns the rigor of KCAS, PGES, 21</a:t>
            </a:r>
            <a:r>
              <a:rPr lang="en-US" baseline="30000" dirty="0"/>
              <a:t>st</a:t>
            </a:r>
            <a:r>
              <a:rPr lang="en-US" dirty="0"/>
              <a:t> Century Skills and Program Reviews while developing a skilled and highly adaptable workforce</a:t>
            </a:r>
          </a:p>
        </p:txBody>
      </p:sp>
      <p:pic>
        <p:nvPicPr>
          <p:cNvPr id="4" name="Picture 3" descr="423719_381641865198146_983524598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21551"/>
            <a:ext cx="2514600" cy="1654849"/>
          </a:xfrm>
          <a:prstGeom prst="rect">
            <a:avLst/>
          </a:prstGeom>
        </p:spPr>
      </p:pic>
    </p:spTree>
    <p:extLst>
      <p:ext uri="{BB962C8B-B14F-4D97-AF65-F5344CB8AC3E}">
        <p14:creationId xmlns:p14="http://schemas.microsoft.com/office/powerpoint/2010/main" val="38799264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Future Ready</a:t>
            </a:r>
            <a:endParaRPr lang="en-US" dirty="0"/>
          </a:p>
        </p:txBody>
      </p:sp>
      <p:sp>
        <p:nvSpPr>
          <p:cNvPr id="4" name="Content Placeholder 3"/>
          <p:cNvSpPr>
            <a:spLocks noGrp="1"/>
          </p:cNvSpPr>
          <p:nvPr>
            <p:ph sz="half" idx="1"/>
          </p:nvPr>
        </p:nvSpPr>
        <p:spPr/>
        <p:txBody>
          <a:bodyPr>
            <a:normAutofit fontScale="92500" lnSpcReduction="20000"/>
          </a:bodyPr>
          <a:lstStyle/>
          <a:p>
            <a:r>
              <a:rPr lang="en-US" dirty="0" smtClean="0"/>
              <a:t>Maximize digital learning opportunities and help school districts move quickly toward preparing students for success in college, a career, and citizenship.</a:t>
            </a:r>
          </a:p>
          <a:p>
            <a:r>
              <a:rPr lang="en-US" dirty="0" smtClean="0"/>
              <a:t>Begins with pledge and plan</a:t>
            </a:r>
          </a:p>
          <a:p>
            <a:r>
              <a:rPr lang="en-US" dirty="0" smtClean="0"/>
              <a:t>Highly trained teachers</a:t>
            </a:r>
          </a:p>
          <a:p>
            <a:r>
              <a:rPr lang="en-US" dirty="0" smtClean="0"/>
              <a:t>Personalized learning experiences for all students</a:t>
            </a:r>
            <a:endParaRPr lang="en-US" dirty="0"/>
          </a:p>
        </p:txBody>
      </p:sp>
      <p:pic>
        <p:nvPicPr>
          <p:cNvPr id="6" name="Content Placeholder 5" descr="7bbb35_30b0353f19eb4cb0a78134fdba9d7c77.jpg"/>
          <p:cNvPicPr>
            <a:picLocks noGrp="1" noChangeAspect="1"/>
          </p:cNvPicPr>
          <p:nvPr>
            <p:ph sz="half" idx="2"/>
          </p:nvPr>
        </p:nvPicPr>
        <p:blipFill>
          <a:blip r:embed="rId4">
            <a:extLst>
              <a:ext uri="{28A0092B-C50C-407E-A947-70E740481C1C}">
                <a14:useLocalDpi xmlns:a14="http://schemas.microsoft.com/office/drawing/2010/main" val="0"/>
              </a:ext>
            </a:extLst>
          </a:blip>
          <a:srcRect t="-139771" b="-139771"/>
          <a:stretch>
            <a:fillRect/>
          </a:stretch>
        </p:blipFill>
        <p:spPr/>
      </p:pic>
    </p:spTree>
    <p:extLst>
      <p:ext uri="{BB962C8B-B14F-4D97-AF65-F5344CB8AC3E}">
        <p14:creationId xmlns:p14="http://schemas.microsoft.com/office/powerpoint/2010/main" val="4067494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663" y="-457200"/>
            <a:ext cx="91440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0"/>
            <a:ext cx="8229600" cy="762000"/>
          </a:xfrm>
        </p:spPr>
        <p:txBody>
          <a:bodyPr>
            <a:normAutofit/>
          </a:bodyPr>
          <a:lstStyle/>
          <a:p>
            <a:endParaRPr lang="en-US" dirty="0"/>
          </a:p>
        </p:txBody>
      </p:sp>
      <p:pic>
        <p:nvPicPr>
          <p:cNvPr id="14" name="Content Placeholder 13" descr="The-Profile-of-a-Modern-Teacher.png"/>
          <p:cNvPicPr>
            <a:picLocks noGrp="1" noChangeAspect="1"/>
          </p:cNvPicPr>
          <p:nvPr>
            <p:ph sz="half" idx="2"/>
          </p:nvPr>
        </p:nvPicPr>
        <p:blipFill>
          <a:blip r:embed="rId3">
            <a:extLst>
              <a:ext uri="{28A0092B-C50C-407E-A947-70E740481C1C}">
                <a14:useLocalDpi xmlns:a14="http://schemas.microsoft.com/office/drawing/2010/main" val="0"/>
              </a:ext>
            </a:extLst>
          </a:blip>
          <a:srcRect l="-8889" r="-8889"/>
          <a:stretch>
            <a:fillRect/>
          </a:stretch>
        </p:blipFill>
        <p:spPr>
          <a:xfrm>
            <a:off x="5410200" y="1143000"/>
            <a:ext cx="3949700" cy="4471358"/>
          </a:xfrm>
        </p:spPr>
      </p:pic>
      <p:sp>
        <p:nvSpPr>
          <p:cNvPr id="5" name="AutoShape 2" descr="Image result for have a seat make a friend"/>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have a seat make a friend"/>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have a seat make a friend"/>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have a seat make a friend"/>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Image result for have a seat make a friend"/>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381000" y="2133600"/>
            <a:ext cx="3581400" cy="369332"/>
          </a:xfrm>
          <a:prstGeom prst="rect">
            <a:avLst/>
          </a:prstGeom>
          <a:noFill/>
        </p:spPr>
        <p:txBody>
          <a:bodyPr wrap="square" rtlCol="0">
            <a:spAutoFit/>
          </a:bodyPr>
          <a:lstStyle/>
          <a:p>
            <a:pPr algn="ctr"/>
            <a:r>
              <a:rPr lang="en-US" b="1" dirty="0" smtClean="0">
                <a:solidFill>
                  <a:schemeClr val="bg1"/>
                </a:solidFill>
              </a:rPr>
              <a:t>file of a Modern Teacher</a:t>
            </a:r>
          </a:p>
        </p:txBody>
      </p:sp>
      <p:sp>
        <p:nvSpPr>
          <p:cNvPr id="13" name="Content Placeholder 12"/>
          <p:cNvSpPr>
            <a:spLocks noGrp="1"/>
          </p:cNvSpPr>
          <p:nvPr>
            <p:ph sz="half" idx="1"/>
          </p:nvPr>
        </p:nvSpPr>
        <p:spPr>
          <a:xfrm>
            <a:off x="457200" y="1143000"/>
            <a:ext cx="5105400" cy="5410200"/>
          </a:xfrm>
        </p:spPr>
        <p:txBody>
          <a:bodyPr>
            <a:normAutofit fontScale="92500" lnSpcReduction="20000"/>
          </a:bodyPr>
          <a:lstStyle/>
          <a:p>
            <a:pPr marL="0" indent="0">
              <a:buNone/>
            </a:pPr>
            <a:r>
              <a:rPr lang="en-US" i="1" dirty="0" smtClean="0"/>
              <a:t>Habits </a:t>
            </a:r>
            <a:r>
              <a:rPr lang="en-US" i="1" dirty="0"/>
              <a:t>of Mind</a:t>
            </a:r>
            <a:r>
              <a:rPr lang="en-US" dirty="0"/>
              <a:t> are dispositions that are skillfully and mindfully employed by characteristically </a:t>
            </a:r>
            <a:r>
              <a:rPr lang="en-US" dirty="0" smtClean="0"/>
              <a:t>successful </a:t>
            </a:r>
            <a:r>
              <a:rPr lang="en-US" dirty="0"/>
              <a:t>people when they are confronted with </a:t>
            </a:r>
            <a:r>
              <a:rPr lang="en-US" dirty="0" smtClean="0"/>
              <a:t>problems</a:t>
            </a:r>
            <a:r>
              <a:rPr lang="en-US" dirty="0"/>
              <a:t> </a:t>
            </a:r>
            <a:r>
              <a:rPr lang="en-US" dirty="0" smtClean="0"/>
              <a:t>they do not readily know the solution for.</a:t>
            </a:r>
          </a:p>
          <a:p>
            <a:pPr marL="0" indent="0">
              <a:buNone/>
            </a:pPr>
            <a:endParaRPr lang="en-US" dirty="0" smtClean="0"/>
          </a:p>
          <a:p>
            <a:pPr marL="0" indent="0">
              <a:buNone/>
            </a:pPr>
            <a:r>
              <a:rPr lang="en-US" dirty="0" smtClean="0"/>
              <a:t>Reflect:  </a:t>
            </a:r>
          </a:p>
          <a:p>
            <a:pPr marL="0" indent="0">
              <a:buNone/>
            </a:pPr>
            <a:r>
              <a:rPr lang="en-US" dirty="0" smtClean="0"/>
              <a:t>Which of these habits of mind are strengths for you?  Habits you are working on?  </a:t>
            </a:r>
          </a:p>
          <a:p>
            <a:pPr marL="0" indent="0">
              <a:buNone/>
            </a:pPr>
            <a:r>
              <a:rPr lang="en-US" dirty="0" smtClean="0"/>
              <a:t>Which habits are necessary for designing the personalized learning called for in Kentucky Rising and Future Ready?</a:t>
            </a:r>
          </a:p>
        </p:txBody>
      </p:sp>
    </p:spTree>
    <p:extLst>
      <p:ext uri="{BB962C8B-B14F-4D97-AF65-F5344CB8AC3E}">
        <p14:creationId xmlns:p14="http://schemas.microsoft.com/office/powerpoint/2010/main" val="31041052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533400" y="990600"/>
            <a:ext cx="4572000" cy="5135563"/>
          </a:xfrm>
        </p:spPr>
        <p:txBody>
          <a:bodyPr>
            <a:normAutofit fontScale="85000" lnSpcReduction="20000"/>
          </a:bodyPr>
          <a:lstStyle/>
          <a:p>
            <a:pPr marL="0" indent="0">
              <a:buNone/>
            </a:pPr>
            <a:r>
              <a:rPr lang="en-US" dirty="0"/>
              <a:t>In your table groups, create an “</a:t>
            </a:r>
            <a:r>
              <a:rPr lang="en-US" dirty="0" err="1"/>
              <a:t>infographic</a:t>
            </a:r>
            <a:r>
              <a:rPr lang="en-US" dirty="0"/>
              <a:t>” for The Profile of a Modern STUDENT.</a:t>
            </a:r>
            <a:r>
              <a:rPr lang="en-US" dirty="0" smtClean="0"/>
              <a:t>”</a:t>
            </a:r>
          </a:p>
          <a:p>
            <a:pPr marL="0" indent="0">
              <a:buNone/>
            </a:pPr>
            <a:endParaRPr lang="en-US" dirty="0" smtClean="0"/>
          </a:p>
          <a:p>
            <a:pPr marL="0" indent="0">
              <a:buNone/>
            </a:pPr>
            <a:r>
              <a:rPr lang="en-US" dirty="0" smtClean="0"/>
              <a:t>What are the habits of mind students need when solutions to a problem are not readily available? When they are engaged in rigorous, relevant, and personalized learning?</a:t>
            </a:r>
            <a:endParaRPr lang="en-US" dirty="0"/>
          </a:p>
          <a:p>
            <a:pPr marL="0" indent="0">
              <a:buNone/>
            </a:pPr>
            <a:endParaRPr lang="en-US" dirty="0"/>
          </a:p>
          <a:p>
            <a:pPr marL="0" indent="0">
              <a:buNone/>
            </a:pPr>
            <a:r>
              <a:rPr lang="en-US" dirty="0"/>
              <a:t>Display around room and ID someone to share your </a:t>
            </a:r>
            <a:r>
              <a:rPr lang="en-US" dirty="0" err="1"/>
              <a:t>infographic</a:t>
            </a:r>
            <a:r>
              <a:rPr lang="en-US" dirty="0"/>
              <a:t> with whole group.</a:t>
            </a:r>
          </a:p>
          <a:p>
            <a:endParaRPr lang="en-US" dirty="0"/>
          </a:p>
        </p:txBody>
      </p:sp>
      <p:pic>
        <p:nvPicPr>
          <p:cNvPr id="7" name="Content Placeholder 6" descr="pictogram-to-be-printed2-cropped.jpg"/>
          <p:cNvPicPr>
            <a:picLocks noGrp="1" noChangeAspect="1"/>
          </p:cNvPicPr>
          <p:nvPr>
            <p:ph sz="half" idx="4294967295"/>
          </p:nvPr>
        </p:nvPicPr>
        <p:blipFill>
          <a:blip r:embed="rId3">
            <a:extLst>
              <a:ext uri="{28A0092B-C50C-407E-A947-70E740481C1C}">
                <a14:useLocalDpi xmlns:a14="http://schemas.microsoft.com/office/drawing/2010/main" val="0"/>
              </a:ext>
            </a:extLst>
          </a:blip>
          <a:srcRect t="-9267" b="-9267"/>
          <a:stretch>
            <a:fillRect/>
          </a:stretch>
        </p:blipFill>
        <p:spPr>
          <a:xfrm>
            <a:off x="5105400" y="1600200"/>
            <a:ext cx="4038600" cy="4525963"/>
          </a:xfrm>
        </p:spPr>
      </p:pic>
    </p:spTree>
    <p:extLst>
      <p:ext uri="{BB962C8B-B14F-4D97-AF65-F5344CB8AC3E}">
        <p14:creationId xmlns:p14="http://schemas.microsoft.com/office/powerpoint/2010/main" val="2794152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5564</TotalTime>
  <Words>3254</Words>
  <Application>Microsoft Macintosh PowerPoint</Application>
  <PresentationFormat>On-screen Show (4:3)</PresentationFormat>
  <Paragraphs>453</Paragraphs>
  <Slides>42</Slides>
  <Notes>41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Social Studies  Teacher Leadership Network</vt:lpstr>
      <vt:lpstr>Facilitators </vt:lpstr>
      <vt:lpstr>Four Pillars of ISLN and TLN Meetings</vt:lpstr>
      <vt:lpstr>Targets</vt:lpstr>
      <vt:lpstr>PowerPoint Presentation</vt:lpstr>
      <vt:lpstr>Kentucky Rising</vt:lpstr>
      <vt:lpstr>Future Ready</vt:lpstr>
      <vt:lpstr>PowerPoint Presentation</vt:lpstr>
      <vt:lpstr>PowerPoint Presentation</vt:lpstr>
      <vt:lpstr>Importance of Teacher Leadership on District Leadership Team </vt:lpstr>
      <vt:lpstr>PowerPoint Presentation</vt:lpstr>
      <vt:lpstr>Read and Discuss   The Assigned Teacher Leaders Disposition Sheets </vt:lpstr>
      <vt:lpstr>Rolling up our sleeves and digging into the SS Standards…</vt:lpstr>
      <vt:lpstr> Revised Timeline for SS:  </vt:lpstr>
      <vt:lpstr>Recent updates:</vt:lpstr>
      <vt:lpstr>Target</vt:lpstr>
      <vt:lpstr>PowerPoint Presentation</vt:lpstr>
      <vt:lpstr>The Architecture </vt:lpstr>
      <vt:lpstr>PowerPoint Presentation</vt:lpstr>
      <vt:lpstr>PowerPoint Presentation</vt:lpstr>
      <vt:lpstr>PowerPoint Presentation</vt:lpstr>
      <vt:lpstr>A Protocol for Distilling Content from Standards </vt:lpstr>
      <vt:lpstr> (Looking at a grade level standard) K-Identify environmental characteristics including weather and climate and explain how they affect peoples’ lives in a place or region</vt:lpstr>
      <vt:lpstr>  </vt:lpstr>
      <vt:lpstr> (Looking at a grade level standard) K-Identify environmental characteristics including weather and climate and explain how they affect peoples’ lives in a place or region</vt:lpstr>
      <vt:lpstr>Possible questions </vt:lpstr>
      <vt:lpstr>Categorizing Questions:  Closed/Open</vt:lpstr>
      <vt:lpstr>A Protocol for Distilling Content from Standards </vt:lpstr>
      <vt:lpstr> Determine how society is impacted at local-to-global scales through the interactions of human and physical systems</vt:lpstr>
      <vt:lpstr>Share and post</vt:lpstr>
      <vt:lpstr>Debrief: How could this process:</vt:lpstr>
      <vt:lpstr>LUNCH/Topics for Lunchtime Discussion  </vt:lpstr>
      <vt:lpstr>GROUPS </vt:lpstr>
      <vt:lpstr>Critical Questions</vt:lpstr>
      <vt:lpstr>How to meet the  challenges ahead …TOGETHER </vt:lpstr>
      <vt:lpstr>TRIADS REFLECTION</vt:lpstr>
      <vt:lpstr>With your district SS team --- create a NEXT STEPS plan for your work</vt:lpstr>
      <vt:lpstr>PowerPoint Presentation</vt:lpstr>
      <vt:lpstr>PowerPoint Presentation</vt:lpstr>
      <vt:lpstr>PowerPoint Presentation</vt:lpstr>
      <vt:lpstr>PowerPoint Presentation</vt:lpstr>
      <vt:lpstr>PowerPoint Presentation</vt:lpstr>
    </vt:vector>
  </TitlesOfParts>
  <Company>Kentucky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Treece, Amy - Division of Program Standards</dc:creator>
  <cp:lastModifiedBy>Jennifer Carroll</cp:lastModifiedBy>
  <cp:revision>173</cp:revision>
  <cp:lastPrinted>2015-04-21T02:16:34Z</cp:lastPrinted>
  <dcterms:created xsi:type="dcterms:W3CDTF">2015-01-09T16:56:10Z</dcterms:created>
  <dcterms:modified xsi:type="dcterms:W3CDTF">2015-04-23T00:10:19Z</dcterms:modified>
</cp:coreProperties>
</file>