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6.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7.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8.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9.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1" r:id="rId2"/>
    <p:sldMasterId id="2147483697" r:id="rId3"/>
    <p:sldMasterId id="2147483713" r:id="rId4"/>
    <p:sldMasterId id="2147483729" r:id="rId5"/>
    <p:sldMasterId id="2147483745" r:id="rId6"/>
    <p:sldMasterId id="2147483761" r:id="rId7"/>
    <p:sldMasterId id="2147483777" r:id="rId8"/>
    <p:sldMasterId id="2147483809" r:id="rId9"/>
    <p:sldMasterId id="2147483825" r:id="rId10"/>
  </p:sldMasterIdLst>
  <p:notesMasterIdLst>
    <p:notesMasterId r:id="rId89"/>
  </p:notesMasterIdLst>
  <p:sldIdLst>
    <p:sldId id="257" r:id="rId11"/>
    <p:sldId id="448" r:id="rId12"/>
    <p:sldId id="328" r:id="rId13"/>
    <p:sldId id="450" r:id="rId14"/>
    <p:sldId id="402" r:id="rId15"/>
    <p:sldId id="455" r:id="rId16"/>
    <p:sldId id="403" r:id="rId17"/>
    <p:sldId id="259" r:id="rId18"/>
    <p:sldId id="260" r:id="rId19"/>
    <p:sldId id="458" r:id="rId20"/>
    <p:sldId id="429" r:id="rId21"/>
    <p:sldId id="262" r:id="rId22"/>
    <p:sldId id="362" r:id="rId23"/>
    <p:sldId id="271" r:id="rId24"/>
    <p:sldId id="272" r:id="rId25"/>
    <p:sldId id="404" r:id="rId26"/>
    <p:sldId id="273" r:id="rId27"/>
    <p:sldId id="274" r:id="rId28"/>
    <p:sldId id="275" r:id="rId29"/>
    <p:sldId id="276" r:id="rId30"/>
    <p:sldId id="277" r:id="rId31"/>
    <p:sldId id="280" r:id="rId32"/>
    <p:sldId id="281" r:id="rId33"/>
    <p:sldId id="283" r:id="rId34"/>
    <p:sldId id="278" r:id="rId35"/>
    <p:sldId id="284" r:id="rId36"/>
    <p:sldId id="285" r:id="rId37"/>
    <p:sldId id="408" r:id="rId38"/>
    <p:sldId id="398" r:id="rId39"/>
    <p:sldId id="400" r:id="rId40"/>
    <p:sldId id="405" r:id="rId41"/>
    <p:sldId id="406" r:id="rId42"/>
    <p:sldId id="407" r:id="rId43"/>
    <p:sldId id="365" r:id="rId44"/>
    <p:sldId id="451" r:id="rId45"/>
    <p:sldId id="293" r:id="rId46"/>
    <p:sldId id="333" r:id="rId47"/>
    <p:sldId id="334" r:id="rId48"/>
    <p:sldId id="335" r:id="rId49"/>
    <p:sldId id="347" r:id="rId50"/>
    <p:sldId id="348" r:id="rId51"/>
    <p:sldId id="349" r:id="rId52"/>
    <p:sldId id="409" r:id="rId53"/>
    <p:sldId id="330" r:id="rId54"/>
    <p:sldId id="331" r:id="rId55"/>
    <p:sldId id="440" r:id="rId56"/>
    <p:sldId id="439" r:id="rId57"/>
    <p:sldId id="392" r:id="rId58"/>
    <p:sldId id="430" r:id="rId59"/>
    <p:sldId id="431" r:id="rId60"/>
    <p:sldId id="432" r:id="rId61"/>
    <p:sldId id="433" r:id="rId62"/>
    <p:sldId id="434" r:id="rId63"/>
    <p:sldId id="436" r:id="rId64"/>
    <p:sldId id="412" r:id="rId65"/>
    <p:sldId id="413" r:id="rId66"/>
    <p:sldId id="414" r:id="rId67"/>
    <p:sldId id="415" r:id="rId68"/>
    <p:sldId id="435" r:id="rId69"/>
    <p:sldId id="416" r:id="rId70"/>
    <p:sldId id="418" r:id="rId71"/>
    <p:sldId id="425" r:id="rId72"/>
    <p:sldId id="453" r:id="rId73"/>
    <p:sldId id="444" r:id="rId74"/>
    <p:sldId id="421" r:id="rId75"/>
    <p:sldId id="456" r:id="rId76"/>
    <p:sldId id="422" r:id="rId77"/>
    <p:sldId id="423" r:id="rId78"/>
    <p:sldId id="426" r:id="rId79"/>
    <p:sldId id="263" r:id="rId80"/>
    <p:sldId id="410" r:id="rId81"/>
    <p:sldId id="267" r:id="rId82"/>
    <p:sldId id="428" r:id="rId83"/>
    <p:sldId id="457" r:id="rId84"/>
    <p:sldId id="452" r:id="rId85"/>
    <p:sldId id="322" r:id="rId86"/>
    <p:sldId id="454" r:id="rId87"/>
    <p:sldId id="447" r:id="rId8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die Kane" initials="CK"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669900"/>
    <a:srgbClr val="009900"/>
    <a:srgbClr val="99CC00"/>
    <a:srgbClr val="3173AC"/>
    <a:srgbClr val="990033"/>
    <a:srgbClr val="347FBE"/>
    <a:srgbClr val="66FF33"/>
    <a:srgbClr val="FFFF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77213" autoAdjust="0"/>
  </p:normalViewPr>
  <p:slideViewPr>
    <p:cSldViewPr snapToGrid="0" snapToObjects="1">
      <p:cViewPr varScale="1">
        <p:scale>
          <a:sx n="38" d="100"/>
          <a:sy n="38" d="100"/>
        </p:scale>
        <p:origin x="-882" y="-102"/>
      </p:cViewPr>
      <p:guideLst>
        <p:guide orient="horz" pos="2160"/>
        <p:guide pos="2880"/>
      </p:guideLst>
    </p:cSldViewPr>
  </p:slideViewPr>
  <p:outlineViewPr>
    <p:cViewPr>
      <p:scale>
        <a:sx n="33" d="100"/>
        <a:sy n="33" d="100"/>
      </p:scale>
      <p:origin x="0" y="-10086"/>
    </p:cViewPr>
  </p:outlineViewPr>
  <p:notesTextViewPr>
    <p:cViewPr>
      <p:scale>
        <a:sx n="100" d="100"/>
        <a:sy n="100" d="100"/>
      </p:scale>
      <p:origin x="0" y="0"/>
    </p:cViewPr>
  </p:notesTextViewPr>
  <p:sorterViewPr>
    <p:cViewPr varScale="1">
      <p:scale>
        <a:sx n="1" d="1"/>
        <a:sy n="1" d="1"/>
      </p:scale>
      <p:origin x="0" y="-183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slide" Target="slides/slide74.xml"/><Relationship Id="rId89"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slide" Target="slides/slide77.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commentAuthors" Target="commentAuthor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39F71E-F703-4352-A40B-C2CC239E250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E4B1B739-E260-4ACC-AA23-93733ACB469E}">
      <dgm:prSet phldrT="[Text]"/>
      <dgm:spPr/>
      <dgm:t>
        <a:bodyPr/>
        <a:lstStyle/>
        <a:p>
          <a:endParaRPr lang="en-US" dirty="0"/>
        </a:p>
      </dgm:t>
    </dgm:pt>
    <dgm:pt modelId="{2944ADCE-2C2C-406F-B557-FF1F1C6D8D9E}" type="parTrans" cxnId="{26732C3C-659B-4031-BA12-A25BAAED09BB}">
      <dgm:prSet/>
      <dgm:spPr/>
      <dgm:t>
        <a:bodyPr/>
        <a:lstStyle/>
        <a:p>
          <a:endParaRPr lang="en-US"/>
        </a:p>
      </dgm:t>
    </dgm:pt>
    <dgm:pt modelId="{464CFE7E-401F-410A-8C6C-500BE809720C}" type="sibTrans" cxnId="{26732C3C-659B-4031-BA12-A25BAAED09BB}">
      <dgm:prSet/>
      <dgm:spPr/>
      <dgm:t>
        <a:bodyPr/>
        <a:lstStyle/>
        <a:p>
          <a:endParaRPr lang="en-US"/>
        </a:p>
      </dgm:t>
    </dgm:pt>
    <dgm:pt modelId="{3EF39327-94BE-4A24-8ED2-FFBA8D08D7BF}">
      <dgm:prSet phldrT="[Text]"/>
      <dgm:spPr/>
      <dgm:t>
        <a:bodyPr/>
        <a:lstStyle/>
        <a:p>
          <a:r>
            <a:rPr lang="en-US" b="1" dirty="0" smtClean="0"/>
            <a:t>Teachers ask</a:t>
          </a:r>
          <a:endParaRPr lang="en-US" b="1" dirty="0"/>
        </a:p>
      </dgm:t>
    </dgm:pt>
    <dgm:pt modelId="{7E788656-3F6B-411E-A65C-E4FF918D06E8}" type="parTrans" cxnId="{9A4032D2-8EAB-4351-88E3-18600F6BAA21}">
      <dgm:prSet/>
      <dgm:spPr/>
      <dgm:t>
        <a:bodyPr/>
        <a:lstStyle/>
        <a:p>
          <a:endParaRPr lang="en-US"/>
        </a:p>
      </dgm:t>
    </dgm:pt>
    <dgm:pt modelId="{8639F29C-F42A-4E22-A8B8-5C9168EE3637}" type="sibTrans" cxnId="{9A4032D2-8EAB-4351-88E3-18600F6BAA21}">
      <dgm:prSet/>
      <dgm:spPr/>
      <dgm:t>
        <a:bodyPr/>
        <a:lstStyle/>
        <a:p>
          <a:endParaRPr lang="en-US"/>
        </a:p>
      </dgm:t>
    </dgm:pt>
    <dgm:pt modelId="{D25394D4-7AF2-4475-85EE-713AD66D5A1E}">
      <dgm:prSet phldrT="[Text]"/>
      <dgm:spPr/>
      <dgm:t>
        <a:bodyPr/>
        <a:lstStyle/>
        <a:p>
          <a:r>
            <a:rPr lang="en-US" b="1" dirty="0" smtClean="0"/>
            <a:t>Students answer</a:t>
          </a:r>
          <a:endParaRPr lang="en-US" b="1" dirty="0"/>
        </a:p>
      </dgm:t>
    </dgm:pt>
    <dgm:pt modelId="{C91AA3B9-D721-464C-840F-FBD4FC42F8CA}" type="parTrans" cxnId="{531B9B84-EAC2-402A-9EF2-74F3400C1213}">
      <dgm:prSet/>
      <dgm:spPr/>
      <dgm:t>
        <a:bodyPr/>
        <a:lstStyle/>
        <a:p>
          <a:endParaRPr lang="en-US"/>
        </a:p>
      </dgm:t>
    </dgm:pt>
    <dgm:pt modelId="{507C8E73-98BF-404A-89EF-4FA6D044452B}" type="sibTrans" cxnId="{531B9B84-EAC2-402A-9EF2-74F3400C1213}">
      <dgm:prSet/>
      <dgm:spPr/>
      <dgm:t>
        <a:bodyPr/>
        <a:lstStyle/>
        <a:p>
          <a:endParaRPr lang="en-US"/>
        </a:p>
      </dgm:t>
    </dgm:pt>
    <dgm:pt modelId="{79951E51-90A6-4C90-A0AE-D30D45396086}">
      <dgm:prSet phldrT="[Text]"/>
      <dgm:spPr/>
      <dgm:t>
        <a:bodyPr/>
        <a:lstStyle/>
        <a:p>
          <a:endParaRPr lang="en-US" dirty="0"/>
        </a:p>
      </dgm:t>
    </dgm:pt>
    <dgm:pt modelId="{3F9F8994-404F-4B19-80B9-8BD5616E8F65}" type="parTrans" cxnId="{B0E6493D-D710-46D2-9D02-E60BC5EA471C}">
      <dgm:prSet/>
      <dgm:spPr/>
      <dgm:t>
        <a:bodyPr/>
        <a:lstStyle/>
        <a:p>
          <a:endParaRPr lang="en-US"/>
        </a:p>
      </dgm:t>
    </dgm:pt>
    <dgm:pt modelId="{B52E7C39-F751-4D6C-B16A-688100026669}" type="sibTrans" cxnId="{B0E6493D-D710-46D2-9D02-E60BC5EA471C}">
      <dgm:prSet/>
      <dgm:spPr/>
      <dgm:t>
        <a:bodyPr/>
        <a:lstStyle/>
        <a:p>
          <a:endParaRPr lang="en-US"/>
        </a:p>
      </dgm:t>
    </dgm:pt>
    <dgm:pt modelId="{80591832-5AC9-463A-B90E-964C8DE390F9}">
      <dgm:prSet phldrT="[Text]"/>
      <dgm:spPr/>
      <dgm:t>
        <a:bodyPr/>
        <a:lstStyle/>
        <a:p>
          <a:r>
            <a:rPr lang="en-US" b="1" dirty="0" smtClean="0"/>
            <a:t>Teachers explain</a:t>
          </a:r>
          <a:endParaRPr lang="en-US" b="1" dirty="0"/>
        </a:p>
      </dgm:t>
    </dgm:pt>
    <dgm:pt modelId="{EB89F56B-33E5-4145-9309-7347B3780DD0}" type="parTrans" cxnId="{BD64200F-7F7A-4A29-8DCC-FD6630A6E81F}">
      <dgm:prSet/>
      <dgm:spPr/>
      <dgm:t>
        <a:bodyPr/>
        <a:lstStyle/>
        <a:p>
          <a:endParaRPr lang="en-US"/>
        </a:p>
      </dgm:t>
    </dgm:pt>
    <dgm:pt modelId="{4EF81EEB-D259-45C8-9ECD-848A24CFC698}" type="sibTrans" cxnId="{BD64200F-7F7A-4A29-8DCC-FD6630A6E81F}">
      <dgm:prSet/>
      <dgm:spPr/>
      <dgm:t>
        <a:bodyPr/>
        <a:lstStyle/>
        <a:p>
          <a:endParaRPr lang="en-US"/>
        </a:p>
      </dgm:t>
    </dgm:pt>
    <dgm:pt modelId="{190A7359-B09C-4E86-816E-BA06009D4107}">
      <dgm:prSet phldrT="[Text]"/>
      <dgm:spPr/>
      <dgm:t>
        <a:bodyPr/>
        <a:lstStyle/>
        <a:p>
          <a:r>
            <a:rPr lang="en-US" b="1" dirty="0" smtClean="0"/>
            <a:t>Students take notes</a:t>
          </a:r>
          <a:endParaRPr lang="en-US" b="1" dirty="0"/>
        </a:p>
      </dgm:t>
    </dgm:pt>
    <dgm:pt modelId="{811569B4-DAB8-499D-9702-1956CE7BCB47}" type="parTrans" cxnId="{23C14452-7AE9-45FF-A23F-7F19F6502DA1}">
      <dgm:prSet/>
      <dgm:spPr/>
      <dgm:t>
        <a:bodyPr/>
        <a:lstStyle/>
        <a:p>
          <a:endParaRPr lang="en-US"/>
        </a:p>
      </dgm:t>
    </dgm:pt>
    <dgm:pt modelId="{85E78A32-522C-4EF5-B7CC-F3BE9E647356}" type="sibTrans" cxnId="{23C14452-7AE9-45FF-A23F-7F19F6502DA1}">
      <dgm:prSet/>
      <dgm:spPr/>
      <dgm:t>
        <a:bodyPr/>
        <a:lstStyle/>
        <a:p>
          <a:endParaRPr lang="en-US"/>
        </a:p>
      </dgm:t>
    </dgm:pt>
    <dgm:pt modelId="{44CE7FA3-B0A4-48E1-ACBE-FF5A55ACE499}">
      <dgm:prSet phldrT="[Text]"/>
      <dgm:spPr/>
      <dgm:t>
        <a:bodyPr/>
        <a:lstStyle/>
        <a:p>
          <a:endParaRPr lang="en-US" dirty="0"/>
        </a:p>
      </dgm:t>
    </dgm:pt>
    <dgm:pt modelId="{65E50646-C291-4BC4-884F-8C5A2887CEB6}" type="parTrans" cxnId="{11E07D64-A636-49D3-AE1B-3A5FC1A9AA6F}">
      <dgm:prSet/>
      <dgm:spPr/>
      <dgm:t>
        <a:bodyPr/>
        <a:lstStyle/>
        <a:p>
          <a:endParaRPr lang="en-US"/>
        </a:p>
      </dgm:t>
    </dgm:pt>
    <dgm:pt modelId="{C8FC93DC-1963-4903-A202-F150FE3A0DAB}" type="sibTrans" cxnId="{11E07D64-A636-49D3-AE1B-3A5FC1A9AA6F}">
      <dgm:prSet/>
      <dgm:spPr/>
      <dgm:t>
        <a:bodyPr/>
        <a:lstStyle/>
        <a:p>
          <a:endParaRPr lang="en-US"/>
        </a:p>
      </dgm:t>
    </dgm:pt>
    <dgm:pt modelId="{0C30E8B1-054A-487F-9EB3-46FE96C00277}">
      <dgm:prSet phldrT="[Text]"/>
      <dgm:spPr/>
      <dgm:t>
        <a:bodyPr/>
        <a:lstStyle/>
        <a:p>
          <a:r>
            <a:rPr lang="en-US" b="1" dirty="0" smtClean="0"/>
            <a:t>Teachers create</a:t>
          </a:r>
          <a:endParaRPr lang="en-US" b="1" dirty="0"/>
        </a:p>
      </dgm:t>
    </dgm:pt>
    <dgm:pt modelId="{7C63858A-228E-46E9-A4DA-062D69E33C59}" type="parTrans" cxnId="{22423DC0-23CA-49CD-8E89-898DE1FC6B7C}">
      <dgm:prSet/>
      <dgm:spPr/>
      <dgm:t>
        <a:bodyPr/>
        <a:lstStyle/>
        <a:p>
          <a:endParaRPr lang="en-US"/>
        </a:p>
      </dgm:t>
    </dgm:pt>
    <dgm:pt modelId="{6D38F113-F5EE-47DC-90E6-04FF8067A248}" type="sibTrans" cxnId="{22423DC0-23CA-49CD-8E89-898DE1FC6B7C}">
      <dgm:prSet/>
      <dgm:spPr/>
      <dgm:t>
        <a:bodyPr/>
        <a:lstStyle/>
        <a:p>
          <a:endParaRPr lang="en-US"/>
        </a:p>
      </dgm:t>
    </dgm:pt>
    <dgm:pt modelId="{5F9D1D81-7C1E-47E8-8A26-7D74DDDEB118}">
      <dgm:prSet phldrT="[Text]"/>
      <dgm:spPr/>
      <dgm:t>
        <a:bodyPr/>
        <a:lstStyle/>
        <a:p>
          <a:r>
            <a:rPr lang="en-US" b="1" dirty="0" smtClean="0"/>
            <a:t>Students complete</a:t>
          </a:r>
          <a:endParaRPr lang="en-US" b="1" dirty="0"/>
        </a:p>
      </dgm:t>
    </dgm:pt>
    <dgm:pt modelId="{FC43A1CE-DA0F-42E3-A28E-5BBDB22CD021}" type="parTrans" cxnId="{31DC691B-2A0B-4F02-9E31-F82CC8EFDE3A}">
      <dgm:prSet/>
      <dgm:spPr/>
      <dgm:t>
        <a:bodyPr/>
        <a:lstStyle/>
        <a:p>
          <a:endParaRPr lang="en-US"/>
        </a:p>
      </dgm:t>
    </dgm:pt>
    <dgm:pt modelId="{6DD49B39-CDFE-4BC3-8492-B10609F8AE93}" type="sibTrans" cxnId="{31DC691B-2A0B-4F02-9E31-F82CC8EFDE3A}">
      <dgm:prSet/>
      <dgm:spPr/>
      <dgm:t>
        <a:bodyPr/>
        <a:lstStyle/>
        <a:p>
          <a:endParaRPr lang="en-US"/>
        </a:p>
      </dgm:t>
    </dgm:pt>
    <dgm:pt modelId="{87F24EF5-5FA8-4D7B-A9D1-BAEDFA67B329}" type="pres">
      <dgm:prSet presAssocID="{6E39F71E-F703-4352-A40B-C2CC239E2507}" presName="linearFlow" presStyleCnt="0">
        <dgm:presLayoutVars>
          <dgm:dir/>
          <dgm:animLvl val="lvl"/>
          <dgm:resizeHandles val="exact"/>
        </dgm:presLayoutVars>
      </dgm:prSet>
      <dgm:spPr/>
      <dgm:t>
        <a:bodyPr/>
        <a:lstStyle/>
        <a:p>
          <a:endParaRPr lang="en-US"/>
        </a:p>
      </dgm:t>
    </dgm:pt>
    <dgm:pt modelId="{4E7D95C8-9ED1-4809-8526-0DB7820C78D9}" type="pres">
      <dgm:prSet presAssocID="{E4B1B739-E260-4ACC-AA23-93733ACB469E}" presName="composite" presStyleCnt="0"/>
      <dgm:spPr/>
    </dgm:pt>
    <dgm:pt modelId="{EAF852A8-F3F0-4D8D-999F-7202C7422AFB}" type="pres">
      <dgm:prSet presAssocID="{E4B1B739-E260-4ACC-AA23-93733ACB469E}" presName="parentText" presStyleLbl="alignNode1" presStyleIdx="0" presStyleCnt="3">
        <dgm:presLayoutVars>
          <dgm:chMax val="1"/>
          <dgm:bulletEnabled val="1"/>
        </dgm:presLayoutVars>
      </dgm:prSet>
      <dgm:spPr/>
      <dgm:t>
        <a:bodyPr/>
        <a:lstStyle/>
        <a:p>
          <a:endParaRPr lang="en-US"/>
        </a:p>
      </dgm:t>
    </dgm:pt>
    <dgm:pt modelId="{876C5331-72DE-40CB-BC6D-7BB30E360692}" type="pres">
      <dgm:prSet presAssocID="{E4B1B739-E260-4ACC-AA23-93733ACB469E}" presName="descendantText" presStyleLbl="alignAcc1" presStyleIdx="0" presStyleCnt="3">
        <dgm:presLayoutVars>
          <dgm:bulletEnabled val="1"/>
        </dgm:presLayoutVars>
      </dgm:prSet>
      <dgm:spPr/>
      <dgm:t>
        <a:bodyPr/>
        <a:lstStyle/>
        <a:p>
          <a:endParaRPr lang="en-US"/>
        </a:p>
      </dgm:t>
    </dgm:pt>
    <dgm:pt modelId="{59E7C615-1C74-417E-9911-71F1306D388C}" type="pres">
      <dgm:prSet presAssocID="{464CFE7E-401F-410A-8C6C-500BE809720C}" presName="sp" presStyleCnt="0"/>
      <dgm:spPr/>
    </dgm:pt>
    <dgm:pt modelId="{1B899A3C-1787-4451-AD5B-0B9E15B43645}" type="pres">
      <dgm:prSet presAssocID="{79951E51-90A6-4C90-A0AE-D30D45396086}" presName="composite" presStyleCnt="0"/>
      <dgm:spPr/>
    </dgm:pt>
    <dgm:pt modelId="{BFBE8B55-AACA-4FE8-A64B-6CA3013C7240}" type="pres">
      <dgm:prSet presAssocID="{79951E51-90A6-4C90-A0AE-D30D45396086}" presName="parentText" presStyleLbl="alignNode1" presStyleIdx="1" presStyleCnt="3">
        <dgm:presLayoutVars>
          <dgm:chMax val="1"/>
          <dgm:bulletEnabled val="1"/>
        </dgm:presLayoutVars>
      </dgm:prSet>
      <dgm:spPr/>
      <dgm:t>
        <a:bodyPr/>
        <a:lstStyle/>
        <a:p>
          <a:endParaRPr lang="en-US"/>
        </a:p>
      </dgm:t>
    </dgm:pt>
    <dgm:pt modelId="{8FC6D8F9-4E54-4514-A89D-BE3C44B02BC8}" type="pres">
      <dgm:prSet presAssocID="{79951E51-90A6-4C90-A0AE-D30D45396086}" presName="descendantText" presStyleLbl="alignAcc1" presStyleIdx="1" presStyleCnt="3">
        <dgm:presLayoutVars>
          <dgm:bulletEnabled val="1"/>
        </dgm:presLayoutVars>
      </dgm:prSet>
      <dgm:spPr/>
      <dgm:t>
        <a:bodyPr/>
        <a:lstStyle/>
        <a:p>
          <a:endParaRPr lang="en-US"/>
        </a:p>
      </dgm:t>
    </dgm:pt>
    <dgm:pt modelId="{B81781A6-9C20-497F-99D9-7B7F1B651599}" type="pres">
      <dgm:prSet presAssocID="{B52E7C39-F751-4D6C-B16A-688100026669}" presName="sp" presStyleCnt="0"/>
      <dgm:spPr/>
    </dgm:pt>
    <dgm:pt modelId="{5E114477-A439-487D-AB05-F40475BAB68D}" type="pres">
      <dgm:prSet presAssocID="{44CE7FA3-B0A4-48E1-ACBE-FF5A55ACE499}" presName="composite" presStyleCnt="0"/>
      <dgm:spPr/>
    </dgm:pt>
    <dgm:pt modelId="{C396A556-C276-48D0-9355-B1B6E17E0C66}" type="pres">
      <dgm:prSet presAssocID="{44CE7FA3-B0A4-48E1-ACBE-FF5A55ACE499}" presName="parentText" presStyleLbl="alignNode1" presStyleIdx="2" presStyleCnt="3">
        <dgm:presLayoutVars>
          <dgm:chMax val="1"/>
          <dgm:bulletEnabled val="1"/>
        </dgm:presLayoutVars>
      </dgm:prSet>
      <dgm:spPr/>
      <dgm:t>
        <a:bodyPr/>
        <a:lstStyle/>
        <a:p>
          <a:endParaRPr lang="en-US"/>
        </a:p>
      </dgm:t>
    </dgm:pt>
    <dgm:pt modelId="{A073D20D-7381-408B-8230-B747B4558872}" type="pres">
      <dgm:prSet presAssocID="{44CE7FA3-B0A4-48E1-ACBE-FF5A55ACE499}" presName="descendantText" presStyleLbl="alignAcc1" presStyleIdx="2" presStyleCnt="3">
        <dgm:presLayoutVars>
          <dgm:bulletEnabled val="1"/>
        </dgm:presLayoutVars>
      </dgm:prSet>
      <dgm:spPr/>
      <dgm:t>
        <a:bodyPr/>
        <a:lstStyle/>
        <a:p>
          <a:endParaRPr lang="en-US"/>
        </a:p>
      </dgm:t>
    </dgm:pt>
  </dgm:ptLst>
  <dgm:cxnLst>
    <dgm:cxn modelId="{BD64200F-7F7A-4A29-8DCC-FD6630A6E81F}" srcId="{79951E51-90A6-4C90-A0AE-D30D45396086}" destId="{80591832-5AC9-463A-B90E-964C8DE390F9}" srcOrd="0" destOrd="0" parTransId="{EB89F56B-33E5-4145-9309-7347B3780DD0}" sibTransId="{4EF81EEB-D259-45C8-9ECD-848A24CFC698}"/>
    <dgm:cxn modelId="{D0997D65-EE6D-4BBC-A7F4-41C34C5FA779}" type="presOf" srcId="{D25394D4-7AF2-4475-85EE-713AD66D5A1E}" destId="{876C5331-72DE-40CB-BC6D-7BB30E360692}" srcOrd="0" destOrd="1" presId="urn:microsoft.com/office/officeart/2005/8/layout/chevron2"/>
    <dgm:cxn modelId="{31DC691B-2A0B-4F02-9E31-F82CC8EFDE3A}" srcId="{44CE7FA3-B0A4-48E1-ACBE-FF5A55ACE499}" destId="{5F9D1D81-7C1E-47E8-8A26-7D74DDDEB118}" srcOrd="1" destOrd="0" parTransId="{FC43A1CE-DA0F-42E3-A28E-5BBDB22CD021}" sibTransId="{6DD49B39-CDFE-4BC3-8492-B10609F8AE93}"/>
    <dgm:cxn modelId="{234D46CC-6F0C-4548-8A6E-9B289A2708FF}" type="presOf" srcId="{3EF39327-94BE-4A24-8ED2-FFBA8D08D7BF}" destId="{876C5331-72DE-40CB-BC6D-7BB30E360692}" srcOrd="0" destOrd="0" presId="urn:microsoft.com/office/officeart/2005/8/layout/chevron2"/>
    <dgm:cxn modelId="{23C14452-7AE9-45FF-A23F-7F19F6502DA1}" srcId="{79951E51-90A6-4C90-A0AE-D30D45396086}" destId="{190A7359-B09C-4E86-816E-BA06009D4107}" srcOrd="1" destOrd="0" parTransId="{811569B4-DAB8-499D-9702-1956CE7BCB47}" sibTransId="{85E78A32-522C-4EF5-B7CC-F3BE9E647356}"/>
    <dgm:cxn modelId="{F9F0BB51-3745-49C7-B99D-800675ADF22E}" type="presOf" srcId="{6E39F71E-F703-4352-A40B-C2CC239E2507}" destId="{87F24EF5-5FA8-4D7B-A9D1-BAEDFA67B329}" srcOrd="0" destOrd="0" presId="urn:microsoft.com/office/officeart/2005/8/layout/chevron2"/>
    <dgm:cxn modelId="{11E07D64-A636-49D3-AE1B-3A5FC1A9AA6F}" srcId="{6E39F71E-F703-4352-A40B-C2CC239E2507}" destId="{44CE7FA3-B0A4-48E1-ACBE-FF5A55ACE499}" srcOrd="2" destOrd="0" parTransId="{65E50646-C291-4BC4-884F-8C5A2887CEB6}" sibTransId="{C8FC93DC-1963-4903-A202-F150FE3A0DAB}"/>
    <dgm:cxn modelId="{50E10596-1155-43ED-B9F9-70AF98BD29EE}" type="presOf" srcId="{5F9D1D81-7C1E-47E8-8A26-7D74DDDEB118}" destId="{A073D20D-7381-408B-8230-B747B4558872}" srcOrd="0" destOrd="1" presId="urn:microsoft.com/office/officeart/2005/8/layout/chevron2"/>
    <dgm:cxn modelId="{C80A2A43-5130-43CF-900C-588C439B251C}" type="presOf" srcId="{190A7359-B09C-4E86-816E-BA06009D4107}" destId="{8FC6D8F9-4E54-4514-A89D-BE3C44B02BC8}" srcOrd="0" destOrd="1" presId="urn:microsoft.com/office/officeart/2005/8/layout/chevron2"/>
    <dgm:cxn modelId="{22423DC0-23CA-49CD-8E89-898DE1FC6B7C}" srcId="{44CE7FA3-B0A4-48E1-ACBE-FF5A55ACE499}" destId="{0C30E8B1-054A-487F-9EB3-46FE96C00277}" srcOrd="0" destOrd="0" parTransId="{7C63858A-228E-46E9-A4DA-062D69E33C59}" sibTransId="{6D38F113-F5EE-47DC-90E6-04FF8067A248}"/>
    <dgm:cxn modelId="{B0E6493D-D710-46D2-9D02-E60BC5EA471C}" srcId="{6E39F71E-F703-4352-A40B-C2CC239E2507}" destId="{79951E51-90A6-4C90-A0AE-D30D45396086}" srcOrd="1" destOrd="0" parTransId="{3F9F8994-404F-4B19-80B9-8BD5616E8F65}" sibTransId="{B52E7C39-F751-4D6C-B16A-688100026669}"/>
    <dgm:cxn modelId="{0BEDC222-2643-4607-AD18-8FFBC19755C9}" type="presOf" srcId="{E4B1B739-E260-4ACC-AA23-93733ACB469E}" destId="{EAF852A8-F3F0-4D8D-999F-7202C7422AFB}" srcOrd="0" destOrd="0" presId="urn:microsoft.com/office/officeart/2005/8/layout/chevron2"/>
    <dgm:cxn modelId="{1AEBCA5C-F232-4BF5-B91E-4FEFC440BD06}" type="presOf" srcId="{0C30E8B1-054A-487F-9EB3-46FE96C00277}" destId="{A073D20D-7381-408B-8230-B747B4558872}" srcOrd="0" destOrd="0" presId="urn:microsoft.com/office/officeart/2005/8/layout/chevron2"/>
    <dgm:cxn modelId="{00554052-0C4E-4CEA-B003-1E1162ED5675}" type="presOf" srcId="{79951E51-90A6-4C90-A0AE-D30D45396086}" destId="{BFBE8B55-AACA-4FE8-A64B-6CA3013C7240}" srcOrd="0" destOrd="0" presId="urn:microsoft.com/office/officeart/2005/8/layout/chevron2"/>
    <dgm:cxn modelId="{9A4032D2-8EAB-4351-88E3-18600F6BAA21}" srcId="{E4B1B739-E260-4ACC-AA23-93733ACB469E}" destId="{3EF39327-94BE-4A24-8ED2-FFBA8D08D7BF}" srcOrd="0" destOrd="0" parTransId="{7E788656-3F6B-411E-A65C-E4FF918D06E8}" sibTransId="{8639F29C-F42A-4E22-A8B8-5C9168EE3637}"/>
    <dgm:cxn modelId="{26948262-799A-4EC2-8C4D-42581216A245}" type="presOf" srcId="{44CE7FA3-B0A4-48E1-ACBE-FF5A55ACE499}" destId="{C396A556-C276-48D0-9355-B1B6E17E0C66}" srcOrd="0" destOrd="0" presId="urn:microsoft.com/office/officeart/2005/8/layout/chevron2"/>
    <dgm:cxn modelId="{531B9B84-EAC2-402A-9EF2-74F3400C1213}" srcId="{E4B1B739-E260-4ACC-AA23-93733ACB469E}" destId="{D25394D4-7AF2-4475-85EE-713AD66D5A1E}" srcOrd="1" destOrd="0" parTransId="{C91AA3B9-D721-464C-840F-FBD4FC42F8CA}" sibTransId="{507C8E73-98BF-404A-89EF-4FA6D044452B}"/>
    <dgm:cxn modelId="{4EDABDD6-98C5-4C25-83C1-228F41D98BA4}" type="presOf" srcId="{80591832-5AC9-463A-B90E-964C8DE390F9}" destId="{8FC6D8F9-4E54-4514-A89D-BE3C44B02BC8}" srcOrd="0" destOrd="0" presId="urn:microsoft.com/office/officeart/2005/8/layout/chevron2"/>
    <dgm:cxn modelId="{26732C3C-659B-4031-BA12-A25BAAED09BB}" srcId="{6E39F71E-F703-4352-A40B-C2CC239E2507}" destId="{E4B1B739-E260-4ACC-AA23-93733ACB469E}" srcOrd="0" destOrd="0" parTransId="{2944ADCE-2C2C-406F-B557-FF1F1C6D8D9E}" sibTransId="{464CFE7E-401F-410A-8C6C-500BE809720C}"/>
    <dgm:cxn modelId="{DBD68A27-A34C-4440-B04C-877E9E6083B8}" type="presParOf" srcId="{87F24EF5-5FA8-4D7B-A9D1-BAEDFA67B329}" destId="{4E7D95C8-9ED1-4809-8526-0DB7820C78D9}" srcOrd="0" destOrd="0" presId="urn:microsoft.com/office/officeart/2005/8/layout/chevron2"/>
    <dgm:cxn modelId="{6E582610-A536-41DB-B93C-44FA3852A0DD}" type="presParOf" srcId="{4E7D95C8-9ED1-4809-8526-0DB7820C78D9}" destId="{EAF852A8-F3F0-4D8D-999F-7202C7422AFB}" srcOrd="0" destOrd="0" presId="urn:microsoft.com/office/officeart/2005/8/layout/chevron2"/>
    <dgm:cxn modelId="{FAB004E9-601B-4A97-9640-C813C2776C97}" type="presParOf" srcId="{4E7D95C8-9ED1-4809-8526-0DB7820C78D9}" destId="{876C5331-72DE-40CB-BC6D-7BB30E360692}" srcOrd="1" destOrd="0" presId="urn:microsoft.com/office/officeart/2005/8/layout/chevron2"/>
    <dgm:cxn modelId="{25940D0C-486B-4969-98B2-91541A396CAC}" type="presParOf" srcId="{87F24EF5-5FA8-4D7B-A9D1-BAEDFA67B329}" destId="{59E7C615-1C74-417E-9911-71F1306D388C}" srcOrd="1" destOrd="0" presId="urn:microsoft.com/office/officeart/2005/8/layout/chevron2"/>
    <dgm:cxn modelId="{F5C22F9C-C2E7-49D7-B5B3-D999355D6C53}" type="presParOf" srcId="{87F24EF5-5FA8-4D7B-A9D1-BAEDFA67B329}" destId="{1B899A3C-1787-4451-AD5B-0B9E15B43645}" srcOrd="2" destOrd="0" presId="urn:microsoft.com/office/officeart/2005/8/layout/chevron2"/>
    <dgm:cxn modelId="{CBD43A6E-CEAE-49E2-AB9A-7C03B91F9E1F}" type="presParOf" srcId="{1B899A3C-1787-4451-AD5B-0B9E15B43645}" destId="{BFBE8B55-AACA-4FE8-A64B-6CA3013C7240}" srcOrd="0" destOrd="0" presId="urn:microsoft.com/office/officeart/2005/8/layout/chevron2"/>
    <dgm:cxn modelId="{32053835-7E91-4D91-8AEB-C73330E7D0E8}" type="presParOf" srcId="{1B899A3C-1787-4451-AD5B-0B9E15B43645}" destId="{8FC6D8F9-4E54-4514-A89D-BE3C44B02BC8}" srcOrd="1" destOrd="0" presId="urn:microsoft.com/office/officeart/2005/8/layout/chevron2"/>
    <dgm:cxn modelId="{5F497293-205A-44E8-BD20-6AF9867B2C03}" type="presParOf" srcId="{87F24EF5-5FA8-4D7B-A9D1-BAEDFA67B329}" destId="{B81781A6-9C20-497F-99D9-7B7F1B651599}" srcOrd="3" destOrd="0" presId="urn:microsoft.com/office/officeart/2005/8/layout/chevron2"/>
    <dgm:cxn modelId="{C9F067EC-CBAD-4909-BDF9-4789EB78BDF0}" type="presParOf" srcId="{87F24EF5-5FA8-4D7B-A9D1-BAEDFA67B329}" destId="{5E114477-A439-487D-AB05-F40475BAB68D}" srcOrd="4" destOrd="0" presId="urn:microsoft.com/office/officeart/2005/8/layout/chevron2"/>
    <dgm:cxn modelId="{F67DAB64-0297-4FC6-9654-DD4CE1A0128D}" type="presParOf" srcId="{5E114477-A439-487D-AB05-F40475BAB68D}" destId="{C396A556-C276-48D0-9355-B1B6E17E0C66}" srcOrd="0" destOrd="0" presId="urn:microsoft.com/office/officeart/2005/8/layout/chevron2"/>
    <dgm:cxn modelId="{B6016299-9F1D-40AD-BFFC-44545492139F}" type="presParOf" srcId="{5E114477-A439-487D-AB05-F40475BAB68D}" destId="{A073D20D-7381-408B-8230-B747B455887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CFD83C-0C6B-BC4D-842F-129DEFFFCC83}"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FF1F7779-F48A-1F40-9E9D-420C87150ED4}">
      <dgm:prSet phldrT="[Text]">
        <dgm:style>
          <a:lnRef idx="2">
            <a:schemeClr val="accent2"/>
          </a:lnRef>
          <a:fillRef idx="1">
            <a:schemeClr val="lt1"/>
          </a:fillRef>
          <a:effectRef idx="0">
            <a:schemeClr val="accent2"/>
          </a:effectRef>
          <a:fontRef idx="minor">
            <a:schemeClr val="dk1"/>
          </a:fontRef>
        </dgm:style>
      </dgm:prSet>
      <dgm:spPr/>
      <dgm:t>
        <a:bodyPr/>
        <a:lstStyle/>
        <a:p>
          <a:r>
            <a:rPr lang="en-US" b="1" dirty="0" smtClean="0">
              <a:latin typeface="+mj-lt"/>
              <a:cs typeface="Gill Sans"/>
            </a:rPr>
            <a:t>Advantages</a:t>
          </a:r>
          <a:endParaRPr lang="en-US" b="1" dirty="0">
            <a:latin typeface="+mj-lt"/>
            <a:cs typeface="Gill Sans"/>
          </a:endParaRPr>
        </a:p>
      </dgm:t>
    </dgm:pt>
    <dgm:pt modelId="{A7F55382-F9EC-094C-8A11-74EE819CF30E}" type="parTrans" cxnId="{3745D2BA-C112-5847-8166-F9EC36687BD8}">
      <dgm:prSet/>
      <dgm:spPr/>
      <dgm:t>
        <a:bodyPr/>
        <a:lstStyle/>
        <a:p>
          <a:endParaRPr lang="en-US"/>
        </a:p>
      </dgm:t>
    </dgm:pt>
    <dgm:pt modelId="{410C3502-284E-4640-BE5B-2BBC03993EC6}" type="sibTrans" cxnId="{3745D2BA-C112-5847-8166-F9EC36687BD8}">
      <dgm:prSet/>
      <dgm:spPr/>
      <dgm:t>
        <a:bodyPr/>
        <a:lstStyle/>
        <a:p>
          <a:endParaRPr lang="en-US"/>
        </a:p>
      </dgm:t>
    </dgm:pt>
    <dgm:pt modelId="{F92606C1-1CD6-BF4E-9E77-D0275FDC37C2}">
      <dgm:prSet>
        <dgm:style>
          <a:lnRef idx="1">
            <a:schemeClr val="accent2"/>
          </a:lnRef>
          <a:fillRef idx="2">
            <a:schemeClr val="accent2"/>
          </a:fillRef>
          <a:effectRef idx="1">
            <a:schemeClr val="accent2"/>
          </a:effectRef>
          <a:fontRef idx="minor">
            <a:schemeClr val="dk1"/>
          </a:fontRef>
        </dgm:style>
      </dgm:prSet>
      <dgm:spPr/>
      <dgm:t>
        <a:bodyPr/>
        <a:lstStyle/>
        <a:p>
          <a:r>
            <a:rPr lang="en-US" b="1" dirty="0" smtClean="0">
              <a:latin typeface="+mj-lt"/>
              <a:cs typeface="Gill Sans"/>
            </a:rPr>
            <a:t>Disadvantages</a:t>
          </a:r>
          <a:r>
            <a:rPr lang="en-US" b="0" dirty="0" smtClean="0">
              <a:latin typeface="+mj-lt"/>
              <a:cs typeface="Gill Sans"/>
            </a:rPr>
            <a:t> </a:t>
          </a:r>
          <a:endParaRPr lang="en-US" b="0" dirty="0">
            <a:latin typeface="+mj-lt"/>
            <a:cs typeface="Gill Sans"/>
          </a:endParaRPr>
        </a:p>
      </dgm:t>
    </dgm:pt>
    <dgm:pt modelId="{0D1A1D27-FBA7-E34B-B644-B2808F3E68A8}" type="parTrans" cxnId="{2697C0FA-C691-2044-83EE-E06A69D1F024}">
      <dgm:prSet/>
      <dgm:spPr/>
      <dgm:t>
        <a:bodyPr/>
        <a:lstStyle/>
        <a:p>
          <a:endParaRPr lang="en-US"/>
        </a:p>
      </dgm:t>
    </dgm:pt>
    <dgm:pt modelId="{EEB51F93-8625-064F-84B3-754FC6A26CEF}" type="sibTrans" cxnId="{2697C0FA-C691-2044-83EE-E06A69D1F024}">
      <dgm:prSet/>
      <dgm:spPr/>
      <dgm:t>
        <a:bodyPr/>
        <a:lstStyle/>
        <a:p>
          <a:endParaRPr lang="en-US"/>
        </a:p>
      </dgm:t>
    </dgm:pt>
    <dgm:pt modelId="{6AD2A03A-FC77-0649-92E9-8E6E21736820}">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800" b="1" dirty="0" smtClean="0">
              <a:latin typeface="+mj-lt"/>
              <a:cs typeface="Gill Sans"/>
            </a:rPr>
            <a:t>Closed-ended Questions</a:t>
          </a:r>
          <a:endParaRPr lang="en-US" sz="2800" b="1" dirty="0">
            <a:latin typeface="+mj-lt"/>
            <a:cs typeface="Gill Sans"/>
          </a:endParaRPr>
        </a:p>
      </dgm:t>
    </dgm:pt>
    <dgm:pt modelId="{F0AF8130-90DD-6A40-BE69-CC06EEC1DDAF}" type="sibTrans" cxnId="{64026328-281F-4E4B-819B-6E7E2ECFD643}">
      <dgm:prSet/>
      <dgm:spPr/>
      <dgm:t>
        <a:bodyPr/>
        <a:lstStyle/>
        <a:p>
          <a:endParaRPr lang="en-US"/>
        </a:p>
      </dgm:t>
    </dgm:pt>
    <dgm:pt modelId="{80DB3469-4255-D440-BECB-3A0D4DCB7625}" type="parTrans" cxnId="{64026328-281F-4E4B-819B-6E7E2ECFD643}">
      <dgm:prSet/>
      <dgm:spPr/>
      <dgm:t>
        <a:bodyPr/>
        <a:lstStyle/>
        <a:p>
          <a:endParaRPr lang="en-US"/>
        </a:p>
      </dgm:t>
    </dgm:pt>
    <dgm:pt modelId="{91E99BCE-3CAA-CE4C-A763-4B42C659CC8B}" type="pres">
      <dgm:prSet presAssocID="{85CFD83C-0C6B-BC4D-842F-129DEFFFCC83}" presName="composite" presStyleCnt="0">
        <dgm:presLayoutVars>
          <dgm:chMax val="1"/>
          <dgm:dir/>
          <dgm:resizeHandles val="exact"/>
        </dgm:presLayoutVars>
      </dgm:prSet>
      <dgm:spPr/>
      <dgm:t>
        <a:bodyPr/>
        <a:lstStyle/>
        <a:p>
          <a:endParaRPr lang="en-US"/>
        </a:p>
      </dgm:t>
    </dgm:pt>
    <dgm:pt modelId="{F1305359-E89A-E248-BDAE-44B047EAF116}" type="pres">
      <dgm:prSet presAssocID="{6AD2A03A-FC77-0649-92E9-8E6E21736820}" presName="roof" presStyleLbl="dkBgShp" presStyleIdx="0" presStyleCnt="2" custLinFactNeighborX="-214"/>
      <dgm:spPr/>
      <dgm:t>
        <a:bodyPr/>
        <a:lstStyle/>
        <a:p>
          <a:endParaRPr lang="en-US"/>
        </a:p>
      </dgm:t>
    </dgm:pt>
    <dgm:pt modelId="{AD06BE05-311D-2242-844E-E6A710FEAEE4}" type="pres">
      <dgm:prSet presAssocID="{6AD2A03A-FC77-0649-92E9-8E6E21736820}" presName="pillars" presStyleCnt="0"/>
      <dgm:spPr/>
    </dgm:pt>
    <dgm:pt modelId="{250C4737-A841-8C48-A045-BF4D4D99D3A8}" type="pres">
      <dgm:prSet presAssocID="{6AD2A03A-FC77-0649-92E9-8E6E21736820}" presName="pillar1" presStyleLbl="node1" presStyleIdx="0" presStyleCnt="2">
        <dgm:presLayoutVars>
          <dgm:bulletEnabled val="1"/>
        </dgm:presLayoutVars>
      </dgm:prSet>
      <dgm:spPr/>
      <dgm:t>
        <a:bodyPr/>
        <a:lstStyle/>
        <a:p>
          <a:endParaRPr lang="en-US"/>
        </a:p>
      </dgm:t>
    </dgm:pt>
    <dgm:pt modelId="{24D3949D-55D7-9843-BBF0-4DC75BF720C6}" type="pres">
      <dgm:prSet presAssocID="{F92606C1-1CD6-BF4E-9E77-D0275FDC37C2}" presName="pillarX" presStyleLbl="node1" presStyleIdx="1" presStyleCnt="2">
        <dgm:presLayoutVars>
          <dgm:bulletEnabled val="1"/>
        </dgm:presLayoutVars>
      </dgm:prSet>
      <dgm:spPr/>
      <dgm:t>
        <a:bodyPr/>
        <a:lstStyle/>
        <a:p>
          <a:endParaRPr lang="en-US"/>
        </a:p>
      </dgm:t>
    </dgm:pt>
    <dgm:pt modelId="{30F57DEF-DA04-AE46-8A72-E185F1E3E46F}" type="pres">
      <dgm:prSet presAssocID="{6AD2A03A-FC77-0649-92E9-8E6E21736820}" presName="base" presStyleLbl="dkBgShp" presStyleIdx="1" presStyleCnt="2" custLinFactY="100000" custLinFactNeighborX="-2453" custLinFactNeighborY="119359">
        <dgm:style>
          <a:lnRef idx="2">
            <a:schemeClr val="accent1">
              <a:shade val="50000"/>
            </a:schemeClr>
          </a:lnRef>
          <a:fillRef idx="1">
            <a:schemeClr val="accent1"/>
          </a:fillRef>
          <a:effectRef idx="0">
            <a:schemeClr val="accent1"/>
          </a:effectRef>
          <a:fontRef idx="minor">
            <a:schemeClr val="lt1"/>
          </a:fontRef>
        </dgm:style>
      </dgm:prSet>
      <dgm:spPr/>
    </dgm:pt>
  </dgm:ptLst>
  <dgm:cxnLst>
    <dgm:cxn modelId="{64026328-281F-4E4B-819B-6E7E2ECFD643}" srcId="{85CFD83C-0C6B-BC4D-842F-129DEFFFCC83}" destId="{6AD2A03A-FC77-0649-92E9-8E6E21736820}" srcOrd="0" destOrd="0" parTransId="{80DB3469-4255-D440-BECB-3A0D4DCB7625}" sibTransId="{F0AF8130-90DD-6A40-BE69-CC06EEC1DDAF}"/>
    <dgm:cxn modelId="{75CCFC00-CDE2-F149-9396-9BCF501AC315}" type="presOf" srcId="{85CFD83C-0C6B-BC4D-842F-129DEFFFCC83}" destId="{91E99BCE-3CAA-CE4C-A763-4B42C659CC8B}" srcOrd="0" destOrd="0" presId="urn:microsoft.com/office/officeart/2005/8/layout/hList3"/>
    <dgm:cxn modelId="{44BECCC0-306C-DE44-AB22-334DEC96C345}" type="presOf" srcId="{FF1F7779-F48A-1F40-9E9D-420C87150ED4}" destId="{250C4737-A841-8C48-A045-BF4D4D99D3A8}" srcOrd="0" destOrd="0" presId="urn:microsoft.com/office/officeart/2005/8/layout/hList3"/>
    <dgm:cxn modelId="{CC5EE609-4C64-5145-B8F9-2F0769896E54}" type="presOf" srcId="{6AD2A03A-FC77-0649-92E9-8E6E21736820}" destId="{F1305359-E89A-E248-BDAE-44B047EAF116}" srcOrd="0" destOrd="0" presId="urn:microsoft.com/office/officeart/2005/8/layout/hList3"/>
    <dgm:cxn modelId="{5D8B6CB2-4B92-9145-ABC7-E65D23846341}" type="presOf" srcId="{F92606C1-1CD6-BF4E-9E77-D0275FDC37C2}" destId="{24D3949D-55D7-9843-BBF0-4DC75BF720C6}" srcOrd="0" destOrd="0" presId="urn:microsoft.com/office/officeart/2005/8/layout/hList3"/>
    <dgm:cxn modelId="{3745D2BA-C112-5847-8166-F9EC36687BD8}" srcId="{6AD2A03A-FC77-0649-92E9-8E6E21736820}" destId="{FF1F7779-F48A-1F40-9E9D-420C87150ED4}" srcOrd="0" destOrd="0" parTransId="{A7F55382-F9EC-094C-8A11-74EE819CF30E}" sibTransId="{410C3502-284E-4640-BE5B-2BBC03993EC6}"/>
    <dgm:cxn modelId="{2697C0FA-C691-2044-83EE-E06A69D1F024}" srcId="{6AD2A03A-FC77-0649-92E9-8E6E21736820}" destId="{F92606C1-1CD6-BF4E-9E77-D0275FDC37C2}" srcOrd="1" destOrd="0" parTransId="{0D1A1D27-FBA7-E34B-B644-B2808F3E68A8}" sibTransId="{EEB51F93-8625-064F-84B3-754FC6A26CEF}"/>
    <dgm:cxn modelId="{A6909528-D32F-B741-B2BB-C89AEFEEBCE0}" type="presParOf" srcId="{91E99BCE-3CAA-CE4C-A763-4B42C659CC8B}" destId="{F1305359-E89A-E248-BDAE-44B047EAF116}" srcOrd="0" destOrd="0" presId="urn:microsoft.com/office/officeart/2005/8/layout/hList3"/>
    <dgm:cxn modelId="{E472B5CF-8D4A-594E-BC41-5AD866769773}" type="presParOf" srcId="{91E99BCE-3CAA-CE4C-A763-4B42C659CC8B}" destId="{AD06BE05-311D-2242-844E-E6A710FEAEE4}" srcOrd="1" destOrd="0" presId="urn:microsoft.com/office/officeart/2005/8/layout/hList3"/>
    <dgm:cxn modelId="{29507D91-92C4-FB49-BDE6-92285A947A5A}" type="presParOf" srcId="{AD06BE05-311D-2242-844E-E6A710FEAEE4}" destId="{250C4737-A841-8C48-A045-BF4D4D99D3A8}" srcOrd="0" destOrd="0" presId="urn:microsoft.com/office/officeart/2005/8/layout/hList3"/>
    <dgm:cxn modelId="{76AB0446-BB40-C84A-B7BD-A8E9B8923DB8}" type="presParOf" srcId="{AD06BE05-311D-2242-844E-E6A710FEAEE4}" destId="{24D3949D-55D7-9843-BBF0-4DC75BF720C6}" srcOrd="1" destOrd="0" presId="urn:microsoft.com/office/officeart/2005/8/layout/hList3"/>
    <dgm:cxn modelId="{28B30365-A797-C043-A5AD-F409C403E2BE}" type="presParOf" srcId="{91E99BCE-3CAA-CE4C-A763-4B42C659CC8B}" destId="{30F57DEF-DA04-AE46-8A72-E185F1E3E46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852A8-F3F0-4D8D-999F-7202C7422AFB}">
      <dsp:nvSpPr>
        <dsp:cNvPr id="0" name=""/>
        <dsp:cNvSpPr/>
      </dsp:nvSpPr>
      <dsp:spPr>
        <a:xfrm rot="5400000">
          <a:off x="-222646" y="223826"/>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en-US" sz="3000" kern="1200" dirty="0"/>
        </a:p>
      </dsp:txBody>
      <dsp:txXfrm rot="-5400000">
        <a:off x="1" y="520688"/>
        <a:ext cx="1039018" cy="445294"/>
      </dsp:txXfrm>
    </dsp:sp>
    <dsp:sp modelId="{876C5331-72DE-40CB-BC6D-7BB30E360692}">
      <dsp:nvSpPr>
        <dsp:cNvPr id="0" name=""/>
        <dsp:cNvSpPr/>
      </dsp:nvSpPr>
      <dsp:spPr>
        <a:xfrm rot="5400000">
          <a:off x="2831107" y="-1790909"/>
          <a:ext cx="964803" cy="4548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t>Teachers ask</a:t>
          </a:r>
          <a:endParaRPr lang="en-US" sz="2800" b="1" kern="1200" dirty="0"/>
        </a:p>
        <a:p>
          <a:pPr marL="285750" lvl="1" indent="-285750" algn="l" defTabSz="1244600">
            <a:lnSpc>
              <a:spcPct val="90000"/>
            </a:lnSpc>
            <a:spcBef>
              <a:spcPct val="0"/>
            </a:spcBef>
            <a:spcAft>
              <a:spcPct val="15000"/>
            </a:spcAft>
            <a:buChar char="••"/>
          </a:pPr>
          <a:r>
            <a:rPr lang="en-US" sz="2800" b="1" kern="1200" dirty="0" smtClean="0"/>
            <a:t>Students answer</a:t>
          </a:r>
          <a:endParaRPr lang="en-US" sz="2800" b="1" kern="1200" dirty="0"/>
        </a:p>
      </dsp:txBody>
      <dsp:txXfrm rot="-5400000">
        <a:off x="1039018" y="48278"/>
        <a:ext cx="4501883" cy="870607"/>
      </dsp:txXfrm>
    </dsp:sp>
    <dsp:sp modelId="{BFBE8B55-AACA-4FE8-A64B-6CA3013C7240}">
      <dsp:nvSpPr>
        <dsp:cNvPr id="0" name=""/>
        <dsp:cNvSpPr/>
      </dsp:nvSpPr>
      <dsp:spPr>
        <a:xfrm rot="5400000">
          <a:off x="-222646" y="1512490"/>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en-US" sz="3000" kern="1200" dirty="0"/>
        </a:p>
      </dsp:txBody>
      <dsp:txXfrm rot="-5400000">
        <a:off x="1" y="1809352"/>
        <a:ext cx="1039018" cy="445294"/>
      </dsp:txXfrm>
    </dsp:sp>
    <dsp:sp modelId="{8FC6D8F9-4E54-4514-A89D-BE3C44B02BC8}">
      <dsp:nvSpPr>
        <dsp:cNvPr id="0" name=""/>
        <dsp:cNvSpPr/>
      </dsp:nvSpPr>
      <dsp:spPr>
        <a:xfrm rot="5400000">
          <a:off x="2831107" y="-502245"/>
          <a:ext cx="964803" cy="4548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t>Teachers explain</a:t>
          </a:r>
          <a:endParaRPr lang="en-US" sz="2800" b="1" kern="1200" dirty="0"/>
        </a:p>
        <a:p>
          <a:pPr marL="285750" lvl="1" indent="-285750" algn="l" defTabSz="1244600">
            <a:lnSpc>
              <a:spcPct val="90000"/>
            </a:lnSpc>
            <a:spcBef>
              <a:spcPct val="0"/>
            </a:spcBef>
            <a:spcAft>
              <a:spcPct val="15000"/>
            </a:spcAft>
            <a:buChar char="••"/>
          </a:pPr>
          <a:r>
            <a:rPr lang="en-US" sz="2800" b="1" kern="1200" dirty="0" smtClean="0"/>
            <a:t>Students take notes</a:t>
          </a:r>
          <a:endParaRPr lang="en-US" sz="2800" b="1" kern="1200" dirty="0"/>
        </a:p>
      </dsp:txBody>
      <dsp:txXfrm rot="-5400000">
        <a:off x="1039018" y="1336942"/>
        <a:ext cx="4501883" cy="870607"/>
      </dsp:txXfrm>
    </dsp:sp>
    <dsp:sp modelId="{C396A556-C276-48D0-9355-B1B6E17E0C66}">
      <dsp:nvSpPr>
        <dsp:cNvPr id="0" name=""/>
        <dsp:cNvSpPr/>
      </dsp:nvSpPr>
      <dsp:spPr>
        <a:xfrm rot="5400000">
          <a:off x="-222646" y="2801154"/>
          <a:ext cx="1484312" cy="103901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en-US" sz="3000" kern="1200" dirty="0"/>
        </a:p>
      </dsp:txBody>
      <dsp:txXfrm rot="-5400000">
        <a:off x="1" y="3098016"/>
        <a:ext cx="1039018" cy="445294"/>
      </dsp:txXfrm>
    </dsp:sp>
    <dsp:sp modelId="{A073D20D-7381-408B-8230-B747B4558872}">
      <dsp:nvSpPr>
        <dsp:cNvPr id="0" name=""/>
        <dsp:cNvSpPr/>
      </dsp:nvSpPr>
      <dsp:spPr>
        <a:xfrm rot="5400000">
          <a:off x="2831107" y="786418"/>
          <a:ext cx="964803" cy="454898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t>Teachers create</a:t>
          </a:r>
          <a:endParaRPr lang="en-US" sz="2800" b="1" kern="1200" dirty="0"/>
        </a:p>
        <a:p>
          <a:pPr marL="285750" lvl="1" indent="-285750" algn="l" defTabSz="1244600">
            <a:lnSpc>
              <a:spcPct val="90000"/>
            </a:lnSpc>
            <a:spcBef>
              <a:spcPct val="0"/>
            </a:spcBef>
            <a:spcAft>
              <a:spcPct val="15000"/>
            </a:spcAft>
            <a:buChar char="••"/>
          </a:pPr>
          <a:r>
            <a:rPr lang="en-US" sz="2800" b="1" kern="1200" dirty="0" smtClean="0"/>
            <a:t>Students complete</a:t>
          </a:r>
          <a:endParaRPr lang="en-US" sz="2800" b="1" kern="1200" dirty="0"/>
        </a:p>
      </dsp:txBody>
      <dsp:txXfrm rot="-5400000">
        <a:off x="1039018" y="2625605"/>
        <a:ext cx="4501883" cy="8706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05359-E89A-E248-BDAE-44B047EAF116}">
      <dsp:nvSpPr>
        <dsp:cNvPr id="0" name=""/>
        <dsp:cNvSpPr/>
      </dsp:nvSpPr>
      <dsp:spPr>
        <a:xfrm>
          <a:off x="0" y="0"/>
          <a:ext cx="4875454" cy="600243"/>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latin typeface="+mj-lt"/>
              <a:cs typeface="Gill Sans"/>
            </a:rPr>
            <a:t>Closed-ended Questions</a:t>
          </a:r>
          <a:endParaRPr lang="en-US" sz="2800" b="1" kern="1200" dirty="0">
            <a:latin typeface="+mj-lt"/>
            <a:cs typeface="Gill Sans"/>
          </a:endParaRPr>
        </a:p>
      </dsp:txBody>
      <dsp:txXfrm>
        <a:off x="0" y="0"/>
        <a:ext cx="4875454" cy="600243"/>
      </dsp:txXfrm>
    </dsp:sp>
    <dsp:sp modelId="{250C4737-A841-8C48-A045-BF4D4D99D3A8}">
      <dsp:nvSpPr>
        <dsp:cNvPr id="0" name=""/>
        <dsp:cNvSpPr/>
      </dsp:nvSpPr>
      <dsp:spPr>
        <a:xfrm>
          <a:off x="0" y="600243"/>
          <a:ext cx="2437727" cy="1260512"/>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latin typeface="+mj-lt"/>
              <a:cs typeface="Gill Sans"/>
            </a:rPr>
            <a:t>Advantages</a:t>
          </a:r>
          <a:endParaRPr lang="en-US" sz="2400" b="1" kern="1200" dirty="0">
            <a:latin typeface="+mj-lt"/>
            <a:cs typeface="Gill Sans"/>
          </a:endParaRPr>
        </a:p>
      </dsp:txBody>
      <dsp:txXfrm>
        <a:off x="0" y="600243"/>
        <a:ext cx="2437727" cy="1260512"/>
      </dsp:txXfrm>
    </dsp:sp>
    <dsp:sp modelId="{24D3949D-55D7-9843-BBF0-4DC75BF720C6}">
      <dsp:nvSpPr>
        <dsp:cNvPr id="0" name=""/>
        <dsp:cNvSpPr/>
      </dsp:nvSpPr>
      <dsp:spPr>
        <a:xfrm>
          <a:off x="2437727" y="600243"/>
          <a:ext cx="2437727" cy="1260512"/>
        </a:xfrm>
        <a:prstGeom prst="rect">
          <a:avLst/>
        </a:prstGeom>
        <a:gradFill rotWithShape="1">
          <a:gsLst>
            <a:gs pos="0">
              <a:schemeClr val="accent2">
                <a:tint val="100000"/>
                <a:shade val="40000"/>
                <a:alpha val="100000"/>
                <a:satMod val="150000"/>
                <a:lumMod val="100000"/>
              </a:schemeClr>
            </a:gs>
            <a:gs pos="100000">
              <a:schemeClr val="accent2">
                <a:tint val="70000"/>
                <a:shade val="100000"/>
                <a:alpha val="100000"/>
                <a:satMod val="200000"/>
                <a:lumMod val="100000"/>
              </a:schemeClr>
            </a:gs>
          </a:gsLst>
          <a:lin ang="6000000" scaled="1"/>
        </a:gradFill>
        <a:ln w="12700" cap="flat" cmpd="sng" algn="ctr">
          <a:solidFill>
            <a:schemeClr val="accent2">
              <a:shade val="95000"/>
              <a:satMod val="105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latin typeface="+mj-lt"/>
              <a:cs typeface="Gill Sans"/>
            </a:rPr>
            <a:t>Disadvantages</a:t>
          </a:r>
          <a:r>
            <a:rPr lang="en-US" sz="2400" b="0" kern="1200" dirty="0" smtClean="0">
              <a:latin typeface="+mj-lt"/>
              <a:cs typeface="Gill Sans"/>
            </a:rPr>
            <a:t> </a:t>
          </a:r>
          <a:endParaRPr lang="en-US" sz="2400" b="0" kern="1200" dirty="0">
            <a:latin typeface="+mj-lt"/>
            <a:cs typeface="Gill Sans"/>
          </a:endParaRPr>
        </a:p>
      </dsp:txBody>
      <dsp:txXfrm>
        <a:off x="2437727" y="600243"/>
        <a:ext cx="2437727" cy="1260512"/>
      </dsp:txXfrm>
    </dsp:sp>
    <dsp:sp modelId="{30F57DEF-DA04-AE46-8A72-E185F1E3E46F}">
      <dsp:nvSpPr>
        <dsp:cNvPr id="0" name=""/>
        <dsp:cNvSpPr/>
      </dsp:nvSpPr>
      <dsp:spPr>
        <a:xfrm>
          <a:off x="0" y="1860756"/>
          <a:ext cx="4875454" cy="140056"/>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FF95EDB-84E3-EF4F-AD32-4927AA9DB26C}" type="datetimeFigureOut">
              <a:rPr lang="en-US" smtClean="0"/>
              <a:t>8/25/2016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FBB0F1B-8F74-664D-AD6A-6EB566490FD9}" type="slidenum">
              <a:rPr lang="en-US" smtClean="0"/>
              <a:t>‹#›</a:t>
            </a:fld>
            <a:endParaRPr lang="en-US"/>
          </a:p>
        </p:txBody>
      </p:sp>
    </p:spTree>
    <p:extLst>
      <p:ext uri="{BB962C8B-B14F-4D97-AF65-F5344CB8AC3E}">
        <p14:creationId xmlns:p14="http://schemas.microsoft.com/office/powerpoint/2010/main" val="29692583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rightquestion.org/educators/faq#whatisqft"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rightquestion.org/educat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latin typeface="Calibri" charset="0"/>
              </a:rPr>
              <a:t>Carole</a:t>
            </a:r>
          </a:p>
          <a:p>
            <a:r>
              <a:rPr lang="en-US" b="1" dirty="0" smtClean="0">
                <a:latin typeface="Calibri" charset="0"/>
              </a:rPr>
              <a:t>Introductions</a:t>
            </a:r>
            <a:endParaRPr lang="en-US" b="1" dirty="0">
              <a:latin typeface="Calibri" charset="0"/>
            </a:endParaRPr>
          </a:p>
        </p:txBody>
      </p:sp>
      <p:sp>
        <p:nvSpPr>
          <p:cNvPr id="4" name="Slide Number Placeholder 3"/>
          <p:cNvSpPr>
            <a:spLocks noGrp="1"/>
          </p:cNvSpPr>
          <p:nvPr>
            <p:ph type="sldNum" sz="quarter" idx="5"/>
          </p:nvPr>
        </p:nvSpPr>
        <p:spPr/>
        <p:txBody>
          <a:bodyPr/>
          <a:lstStyle/>
          <a:p>
            <a:pPr>
              <a:defRPr/>
            </a:pPr>
            <a:fld id="{2AADFAB8-9702-0A48-ABFF-B0A4348B25AC}" type="slidenum">
              <a:rPr lang="en-US" smtClean="0"/>
              <a:pPr>
                <a:defRPr/>
              </a:pPr>
              <a:t>1</a:t>
            </a:fld>
            <a:endParaRPr lang="en-US" dirty="0"/>
          </a:p>
        </p:txBody>
      </p:sp>
    </p:spTree>
    <p:extLst>
      <p:ext uri="{BB962C8B-B14F-4D97-AF65-F5344CB8AC3E}">
        <p14:creationId xmlns:p14="http://schemas.microsoft.com/office/powerpoint/2010/main" val="2277774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Kim: Quick overview of “definition” of QFT</a:t>
            </a:r>
          </a:p>
          <a:p>
            <a:endParaRPr lang="en-US" b="1" dirty="0" smtClean="0"/>
          </a:p>
          <a:p>
            <a:pPr marL="174708" indent="-174708" defTabSz="465887">
              <a:buFont typeface="Arial" panose="020B0604020202020204" pitchFamily="34" charset="0"/>
              <a:buChar char="•"/>
              <a:defRPr/>
            </a:pPr>
            <a:r>
              <a:rPr lang="en-US" b="1" dirty="0"/>
              <a:t>Using the QFT requires that students ask all the questions.  </a:t>
            </a:r>
          </a:p>
          <a:p>
            <a:pPr defTabSz="465887">
              <a:defRPr/>
            </a:pPr>
            <a:endParaRPr lang="en-US" b="1" dirty="0"/>
          </a:p>
          <a:p>
            <a:pPr marL="174708" indent="-174708" defTabSz="465887">
              <a:buFont typeface="Arial" panose="020B0604020202020204" pitchFamily="34" charset="0"/>
              <a:buChar char="•"/>
              <a:defRPr/>
            </a:pPr>
            <a:r>
              <a:rPr lang="en-US" b="1" dirty="0"/>
              <a:t>QFT can be used to introduce students to a new unit, to assess students’ knowledge to see what they need to understand better, and even to conclude a unit to see how students can, with new knowledge, set a fresh learning agenda for themselves.  The technique can be used for all ages.</a:t>
            </a:r>
          </a:p>
          <a:p>
            <a:pPr defTabSz="465887">
              <a:defRPr/>
            </a:pPr>
            <a:endParaRPr lang="en-US" b="1" dirty="0"/>
          </a:p>
          <a:p>
            <a:pPr marL="174708" indent="-174708" defTabSz="465887">
              <a:buFont typeface="Arial" panose="020B0604020202020204" pitchFamily="34" charset="0"/>
              <a:buChar char="•"/>
              <a:defRPr/>
            </a:pPr>
            <a:r>
              <a:rPr lang="en-US" b="1" dirty="0"/>
              <a:t>Teachers tell us that using the QFT consistently:</a:t>
            </a:r>
          </a:p>
          <a:p>
            <a:pPr marL="640594" lvl="1" indent="-174708" defTabSz="465887">
              <a:buFont typeface="Arial" panose="020B0604020202020204" pitchFamily="34" charset="0"/>
              <a:buChar char="•"/>
              <a:defRPr/>
            </a:pPr>
            <a:r>
              <a:rPr lang="en-US" b="1" dirty="0"/>
              <a:t>increases participation in group and peer learning processes </a:t>
            </a:r>
          </a:p>
          <a:p>
            <a:pPr marL="640594" lvl="1" indent="-174708" defTabSz="465887">
              <a:buFont typeface="Arial" panose="020B0604020202020204" pitchFamily="34" charset="0"/>
              <a:buChar char="•"/>
              <a:defRPr/>
            </a:pPr>
            <a:r>
              <a:rPr lang="en-US" b="1" dirty="0"/>
              <a:t>improves classroom management</a:t>
            </a:r>
          </a:p>
          <a:p>
            <a:pPr marL="640594" lvl="1" indent="-174708" defTabSz="465887">
              <a:buFont typeface="Arial" panose="020B0604020202020204" pitchFamily="34" charset="0"/>
              <a:buChar char="•"/>
              <a:defRPr/>
            </a:pPr>
            <a:r>
              <a:rPr lang="en-US" b="1" dirty="0"/>
              <a:t>enhances their efforts to address inequities in education </a:t>
            </a:r>
          </a:p>
          <a:p>
            <a:endParaRPr lang="en-US" b="1" dirty="0">
              <a:solidFill>
                <a:schemeClr val="tx1"/>
              </a:solidFill>
            </a:endParaRPr>
          </a:p>
        </p:txBody>
      </p:sp>
      <p:sp>
        <p:nvSpPr>
          <p:cNvPr id="4" name="Slide Number Placeholder 3"/>
          <p:cNvSpPr>
            <a:spLocks noGrp="1"/>
          </p:cNvSpPr>
          <p:nvPr>
            <p:ph type="sldNum" sz="quarter" idx="10"/>
          </p:nvPr>
        </p:nvSpPr>
        <p:spPr/>
        <p:txBody>
          <a:bodyPr/>
          <a:lstStyle/>
          <a:p>
            <a:fld id="{6FBB0F1B-8F74-664D-AD6A-6EB566490FD9}" type="slidenum">
              <a:rPr lang="en-US" smtClean="0"/>
              <a:t>11</a:t>
            </a:fld>
            <a:endParaRPr lang="en-US"/>
          </a:p>
        </p:txBody>
      </p:sp>
    </p:spTree>
    <p:extLst>
      <p:ext uri="{BB962C8B-B14F-4D97-AF65-F5344CB8AC3E}">
        <p14:creationId xmlns:p14="http://schemas.microsoft.com/office/powerpoint/2010/main" val="2138785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Kim</a:t>
            </a:r>
          </a:p>
          <a:p>
            <a:endParaRPr lang="en-US" b="1" dirty="0" smtClean="0"/>
          </a:p>
          <a:p>
            <a:r>
              <a:rPr lang="en-US" b="1" dirty="0" smtClean="0"/>
              <a:t>Each</a:t>
            </a:r>
            <a:r>
              <a:rPr lang="en-US" b="1" baseline="0" dirty="0" smtClean="0"/>
              <a:t> of you will receive a copy of this resource later in the day</a:t>
            </a:r>
            <a:endParaRPr lang="en-US" b="1" dirty="0"/>
          </a:p>
        </p:txBody>
      </p:sp>
      <p:sp>
        <p:nvSpPr>
          <p:cNvPr id="4" name="Slide Number Placeholder 3"/>
          <p:cNvSpPr>
            <a:spLocks noGrp="1"/>
          </p:cNvSpPr>
          <p:nvPr>
            <p:ph type="sldNum" sz="quarter" idx="10"/>
          </p:nvPr>
        </p:nvSpPr>
        <p:spPr/>
        <p:txBody>
          <a:bodyPr/>
          <a:lstStyle/>
          <a:p>
            <a:fld id="{6FBB0F1B-8F74-664D-AD6A-6EB566490FD9}" type="slidenum">
              <a:rPr lang="en-US" smtClean="0"/>
              <a:t>12</a:t>
            </a:fld>
            <a:endParaRPr lang="en-US"/>
          </a:p>
        </p:txBody>
      </p:sp>
    </p:spTree>
    <p:extLst>
      <p:ext uri="{BB962C8B-B14F-4D97-AF65-F5344CB8AC3E}">
        <p14:creationId xmlns:p14="http://schemas.microsoft.com/office/powerpoint/2010/main" val="2413210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Kim</a:t>
            </a:r>
          </a:p>
          <a:p>
            <a:endParaRPr lang="en-US" b="1" baseline="0" dirty="0" smtClean="0"/>
          </a:p>
          <a:p>
            <a:r>
              <a:rPr lang="en-US" b="1" baseline="0" dirty="0" smtClean="0"/>
              <a:t>MAKE JUST ONE CHANGE: How can YOU make this change happen?</a:t>
            </a:r>
            <a:endParaRPr lang="en-US" b="1" dirty="0"/>
          </a:p>
        </p:txBody>
      </p:sp>
      <p:sp>
        <p:nvSpPr>
          <p:cNvPr id="4" name="Slide Number Placeholder 3"/>
          <p:cNvSpPr>
            <a:spLocks noGrp="1"/>
          </p:cNvSpPr>
          <p:nvPr>
            <p:ph type="sldNum" sz="quarter" idx="10"/>
          </p:nvPr>
        </p:nvSpPr>
        <p:spPr/>
        <p:txBody>
          <a:bodyPr/>
          <a:lstStyle/>
          <a:p>
            <a:fld id="{6FBB0F1B-8F74-664D-AD6A-6EB566490FD9}" type="slidenum">
              <a:rPr lang="en-US" smtClean="0"/>
              <a:t>13</a:t>
            </a:fld>
            <a:endParaRPr lang="en-US"/>
          </a:p>
        </p:txBody>
      </p:sp>
    </p:spTree>
    <p:extLst>
      <p:ext uri="{BB962C8B-B14F-4D97-AF65-F5344CB8AC3E}">
        <p14:creationId xmlns:p14="http://schemas.microsoft.com/office/powerpoint/2010/main" val="2961969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KIM </a:t>
            </a:r>
          </a:p>
          <a:p>
            <a:r>
              <a:rPr lang="en-US" b="1" baseline="0" dirty="0" smtClean="0"/>
              <a:t>QFT 101 HANDOUT</a:t>
            </a:r>
          </a:p>
          <a:p>
            <a:endParaRPr lang="en-US" b="1" baseline="0" dirty="0" smtClean="0"/>
          </a:p>
          <a:p>
            <a:r>
              <a:rPr lang="en-US" b="1" baseline="0" dirty="0" smtClean="0"/>
              <a:t>Increases rigor in both teaching and learning</a:t>
            </a:r>
          </a:p>
          <a:p>
            <a:endParaRPr lang="en-US" b="1" baseline="0" dirty="0" smtClean="0"/>
          </a:p>
          <a:p>
            <a:r>
              <a:rPr lang="en-US" b="1" baseline="0" dirty="0" smtClean="0"/>
              <a:t>Also addresses KY requirements in standards and the framework… Carole will address this more specifically later in the day.</a:t>
            </a:r>
            <a:endParaRPr lang="en-US" b="1" dirty="0"/>
          </a:p>
        </p:txBody>
      </p:sp>
      <p:sp>
        <p:nvSpPr>
          <p:cNvPr id="4" name="Slide Number Placeholder 3"/>
          <p:cNvSpPr>
            <a:spLocks noGrp="1"/>
          </p:cNvSpPr>
          <p:nvPr>
            <p:ph type="sldNum" sz="quarter" idx="10"/>
          </p:nvPr>
        </p:nvSpPr>
        <p:spPr/>
        <p:txBody>
          <a:bodyPr/>
          <a:lstStyle/>
          <a:p>
            <a:fld id="{6FBB0F1B-8F74-664D-AD6A-6EB566490FD9}" type="slidenum">
              <a:rPr lang="en-US" smtClean="0"/>
              <a:t>14</a:t>
            </a:fld>
            <a:endParaRPr lang="en-US"/>
          </a:p>
        </p:txBody>
      </p:sp>
    </p:spTree>
    <p:extLst>
      <p:ext uri="{BB962C8B-B14F-4D97-AF65-F5344CB8AC3E}">
        <p14:creationId xmlns:p14="http://schemas.microsoft.com/office/powerpoint/2010/main" val="3894513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Kim</a:t>
            </a:r>
            <a:endParaRPr lang="en-US" b="1" dirty="0"/>
          </a:p>
        </p:txBody>
      </p:sp>
      <p:sp>
        <p:nvSpPr>
          <p:cNvPr id="4" name="Slide Number Placeholder 3"/>
          <p:cNvSpPr>
            <a:spLocks noGrp="1"/>
          </p:cNvSpPr>
          <p:nvPr>
            <p:ph type="sldNum" sz="quarter" idx="10"/>
          </p:nvPr>
        </p:nvSpPr>
        <p:spPr/>
        <p:txBody>
          <a:bodyPr/>
          <a:lstStyle/>
          <a:p>
            <a:fld id="{6FBB0F1B-8F74-664D-AD6A-6EB566490FD9}" type="slidenum">
              <a:rPr lang="en-US" smtClean="0"/>
              <a:t>15</a:t>
            </a:fld>
            <a:endParaRPr lang="en-US"/>
          </a:p>
        </p:txBody>
      </p:sp>
    </p:spTree>
    <p:extLst>
      <p:ext uri="{BB962C8B-B14F-4D97-AF65-F5344CB8AC3E}">
        <p14:creationId xmlns:p14="http://schemas.microsoft.com/office/powerpoint/2010/main" val="3054727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Kim</a:t>
            </a:r>
          </a:p>
          <a:p>
            <a:endParaRPr lang="en-US" b="1" dirty="0" smtClean="0"/>
          </a:p>
          <a:p>
            <a:r>
              <a:rPr lang="en-US" b="1" dirty="0" smtClean="0"/>
              <a:t>Emphasize AGAIN before</a:t>
            </a:r>
            <a:r>
              <a:rPr lang="en-US" b="1" baseline="0" dirty="0" smtClean="0"/>
              <a:t> experiencing the QFT…</a:t>
            </a:r>
            <a:endParaRPr lang="en-US" b="1" dirty="0" smtClean="0"/>
          </a:p>
        </p:txBody>
      </p:sp>
      <p:sp>
        <p:nvSpPr>
          <p:cNvPr id="4" name="Slide Number Placeholder 3"/>
          <p:cNvSpPr>
            <a:spLocks noGrp="1"/>
          </p:cNvSpPr>
          <p:nvPr>
            <p:ph type="sldNum" sz="quarter" idx="10"/>
          </p:nvPr>
        </p:nvSpPr>
        <p:spPr/>
        <p:txBody>
          <a:bodyPr/>
          <a:lstStyle/>
          <a:p>
            <a:fld id="{88A92FB4-6023-9248-8723-2F8590492864}" type="slidenum">
              <a:rPr lang="en-US" smtClean="0"/>
              <a:t>16</a:t>
            </a:fld>
            <a:endParaRPr lang="en-US"/>
          </a:p>
        </p:txBody>
      </p:sp>
    </p:spTree>
    <p:extLst>
      <p:ext uri="{BB962C8B-B14F-4D97-AF65-F5344CB8AC3E}">
        <p14:creationId xmlns:p14="http://schemas.microsoft.com/office/powerpoint/2010/main" val="2828869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Kim</a:t>
            </a:r>
            <a:endParaRPr lang="en-US" b="1" dirty="0"/>
          </a:p>
        </p:txBody>
      </p:sp>
      <p:sp>
        <p:nvSpPr>
          <p:cNvPr id="4" name="Slide Number Placeholder 3"/>
          <p:cNvSpPr>
            <a:spLocks noGrp="1"/>
          </p:cNvSpPr>
          <p:nvPr>
            <p:ph type="sldNum" sz="quarter" idx="10"/>
          </p:nvPr>
        </p:nvSpPr>
        <p:spPr/>
        <p:txBody>
          <a:bodyPr/>
          <a:lstStyle/>
          <a:p>
            <a:fld id="{6FBB0F1B-8F74-664D-AD6A-6EB566490FD9}" type="slidenum">
              <a:rPr lang="en-US" smtClean="0"/>
              <a:t>17</a:t>
            </a:fld>
            <a:endParaRPr lang="en-US"/>
          </a:p>
        </p:txBody>
      </p:sp>
    </p:spTree>
    <p:extLst>
      <p:ext uri="{BB962C8B-B14F-4D97-AF65-F5344CB8AC3E}">
        <p14:creationId xmlns:p14="http://schemas.microsoft.com/office/powerpoint/2010/main" val="4039116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Kim  HANDOUT</a:t>
            </a:r>
          </a:p>
          <a:p>
            <a:endParaRPr lang="en-US" b="1" dirty="0" smtClean="0"/>
          </a:p>
          <a:p>
            <a:r>
              <a:rPr lang="en-US" b="1" dirty="0" smtClean="0"/>
              <a:t>Table Tents </a:t>
            </a:r>
            <a:endParaRPr lang="en-US" b="1" dirty="0"/>
          </a:p>
        </p:txBody>
      </p:sp>
      <p:sp>
        <p:nvSpPr>
          <p:cNvPr id="4" name="Slide Number Placeholder 3"/>
          <p:cNvSpPr>
            <a:spLocks noGrp="1"/>
          </p:cNvSpPr>
          <p:nvPr>
            <p:ph type="sldNum" sz="quarter" idx="10"/>
          </p:nvPr>
        </p:nvSpPr>
        <p:spPr/>
        <p:txBody>
          <a:bodyPr/>
          <a:lstStyle/>
          <a:p>
            <a:fld id="{6FBB0F1B-8F74-664D-AD6A-6EB566490FD9}" type="slidenum">
              <a:rPr lang="en-US" smtClean="0"/>
              <a:t>18</a:t>
            </a:fld>
            <a:endParaRPr lang="en-US"/>
          </a:p>
        </p:txBody>
      </p:sp>
    </p:spTree>
    <p:extLst>
      <p:ext uri="{BB962C8B-B14F-4D97-AF65-F5344CB8AC3E}">
        <p14:creationId xmlns:p14="http://schemas.microsoft.com/office/powerpoint/2010/main" val="4290385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b="1" dirty="0" smtClean="0">
                <a:latin typeface="Calibri" charset="0"/>
              </a:rPr>
              <a:t>Kim  (Table Tents)</a:t>
            </a:r>
          </a:p>
          <a:p>
            <a:endParaRPr lang="en-US" b="1" dirty="0" smtClean="0">
              <a:latin typeface="Calibri" charset="0"/>
            </a:endParaRPr>
          </a:p>
          <a:p>
            <a:r>
              <a:rPr lang="en-US" b="1" dirty="0" smtClean="0">
                <a:latin typeface="Calibri" charset="0"/>
              </a:rPr>
              <a:t>Q-focus </a:t>
            </a:r>
            <a:endParaRPr lang="en-US" b="1" dirty="0">
              <a:latin typeface="Calibri" charset="0"/>
            </a:endParaRPr>
          </a:p>
        </p:txBody>
      </p:sp>
      <p:sp>
        <p:nvSpPr>
          <p:cNvPr id="4" name="Slide Number Placeholder 3"/>
          <p:cNvSpPr>
            <a:spLocks noGrp="1"/>
          </p:cNvSpPr>
          <p:nvPr>
            <p:ph type="sldNum" sz="quarter" idx="5"/>
          </p:nvPr>
        </p:nvSpPr>
        <p:spPr/>
        <p:txBody>
          <a:bodyPr/>
          <a:lstStyle/>
          <a:p>
            <a:pPr>
              <a:defRPr/>
            </a:pPr>
            <a:fld id="{8BED53A5-08D6-5047-A4A7-0FBA6865295E}" type="slidenum">
              <a:rPr lang="en-US" smtClean="0"/>
              <a:pPr>
                <a:defRPr/>
              </a:pPr>
              <a:t>19</a:t>
            </a:fld>
            <a:endParaRPr lang="en-US" dirty="0"/>
          </a:p>
        </p:txBody>
      </p:sp>
    </p:spTree>
    <p:extLst>
      <p:ext uri="{BB962C8B-B14F-4D97-AF65-F5344CB8AC3E}">
        <p14:creationId xmlns:p14="http://schemas.microsoft.com/office/powerpoint/2010/main" val="3500963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b="1" dirty="0" smtClean="0">
                <a:latin typeface="Calibri" charset="0"/>
              </a:rPr>
              <a:t>Kim:</a:t>
            </a:r>
            <a:r>
              <a:rPr lang="en-US" b="1" baseline="0" dirty="0" smtClean="0">
                <a:latin typeface="Calibri" charset="0"/>
              </a:rPr>
              <a:t>  WHOLE GROUP</a:t>
            </a:r>
            <a:endParaRPr lang="en-US" b="1" dirty="0" smtClean="0">
              <a:latin typeface="Calibri" charset="0"/>
            </a:endParaRPr>
          </a:p>
          <a:p>
            <a:endParaRPr lang="en-US" b="1" dirty="0" smtClean="0">
              <a:latin typeface="Calibri" charset="0"/>
            </a:endParaRPr>
          </a:p>
          <a:p>
            <a:pPr marL="174708" indent="-174708">
              <a:buFont typeface="Arial" panose="020B0604020202020204" pitchFamily="34" charset="0"/>
              <a:buChar char="•"/>
            </a:pPr>
            <a:endParaRPr lang="en-US" b="1" dirty="0" smtClean="0">
              <a:latin typeface="Calibri" charset="0"/>
            </a:endParaRPr>
          </a:p>
          <a:p>
            <a:pPr marL="174708" indent="-174708">
              <a:buFont typeface="Arial" panose="020B0604020202020204" pitchFamily="34" charset="0"/>
              <a:buChar char="•"/>
            </a:pPr>
            <a:r>
              <a:rPr lang="en-US" b="1" dirty="0" smtClean="0">
                <a:latin typeface="Calibri" charset="0"/>
              </a:rPr>
              <a:t>Group Recorder will write down questions on a piece of paper</a:t>
            </a:r>
          </a:p>
          <a:p>
            <a:pPr marL="174708" indent="-174708">
              <a:buFont typeface="Arial" panose="020B0604020202020204" pitchFamily="34" charset="0"/>
              <a:buChar char="•"/>
            </a:pPr>
            <a:r>
              <a:rPr lang="en-US" b="1" dirty="0" smtClean="0">
                <a:latin typeface="Calibri" charset="0"/>
              </a:rPr>
              <a:t>Table</a:t>
            </a:r>
            <a:r>
              <a:rPr lang="en-US" b="1" baseline="0" dirty="0" smtClean="0">
                <a:latin typeface="Calibri" charset="0"/>
              </a:rPr>
              <a:t> Tents with rules</a:t>
            </a:r>
          </a:p>
          <a:p>
            <a:endParaRPr lang="en-US" b="1" dirty="0" smtClean="0">
              <a:latin typeface="Calibri" charset="0"/>
            </a:endParaRPr>
          </a:p>
          <a:p>
            <a:endParaRPr lang="en-US" b="1" dirty="0" smtClean="0">
              <a:latin typeface="Calibri" charset="0"/>
            </a:endParaRPr>
          </a:p>
          <a:p>
            <a:r>
              <a:rPr lang="en-US" b="1" dirty="0" smtClean="0">
                <a:latin typeface="Calibri" charset="0"/>
              </a:rPr>
              <a:t>Producing</a:t>
            </a:r>
            <a:r>
              <a:rPr lang="en-US" b="1" baseline="0" dirty="0" smtClean="0">
                <a:latin typeface="Calibri" charset="0"/>
              </a:rPr>
              <a:t> Questions around the Q-focus</a:t>
            </a:r>
          </a:p>
          <a:p>
            <a:endParaRPr lang="en-US" b="1" baseline="0" dirty="0" smtClean="0">
              <a:latin typeface="Calibri" charset="0"/>
            </a:endParaRPr>
          </a:p>
          <a:p>
            <a:endParaRPr lang="en-US" b="1" dirty="0">
              <a:latin typeface="Calibri" charset="0"/>
            </a:endParaRPr>
          </a:p>
        </p:txBody>
      </p:sp>
      <p:sp>
        <p:nvSpPr>
          <p:cNvPr id="4" name="Slide Number Placeholder 3"/>
          <p:cNvSpPr>
            <a:spLocks noGrp="1"/>
          </p:cNvSpPr>
          <p:nvPr>
            <p:ph type="sldNum" sz="quarter" idx="5"/>
          </p:nvPr>
        </p:nvSpPr>
        <p:spPr/>
        <p:txBody>
          <a:bodyPr/>
          <a:lstStyle/>
          <a:p>
            <a:pPr>
              <a:defRPr/>
            </a:pPr>
            <a:fld id="{5A56A12A-A1AA-7040-8EAD-5DB2162E99DE}" type="slidenum">
              <a:rPr lang="en-US" smtClean="0"/>
              <a:pPr>
                <a:defRPr/>
              </a:pPr>
              <a:t>20</a:t>
            </a:fld>
            <a:endParaRPr lang="en-US" dirty="0"/>
          </a:p>
        </p:txBody>
      </p:sp>
    </p:spTree>
    <p:extLst>
      <p:ext uri="{BB962C8B-B14F-4D97-AF65-F5344CB8AC3E}">
        <p14:creationId xmlns:p14="http://schemas.microsoft.com/office/powerpoint/2010/main" val="4252207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endParaRPr lang="en-US" b="1" dirty="0"/>
          </a:p>
        </p:txBody>
      </p:sp>
      <p:sp>
        <p:nvSpPr>
          <p:cNvPr id="4" name="Slide Number Placeholder 3"/>
          <p:cNvSpPr>
            <a:spLocks noGrp="1"/>
          </p:cNvSpPr>
          <p:nvPr>
            <p:ph type="sldNum" sz="quarter" idx="10"/>
          </p:nvPr>
        </p:nvSpPr>
        <p:spPr/>
        <p:txBody>
          <a:bodyPr/>
          <a:lstStyle/>
          <a:p>
            <a:fld id="{6FBB0F1B-8F74-664D-AD6A-6EB566490FD9}" type="slidenum">
              <a:rPr lang="en-US" smtClean="0"/>
              <a:t>2</a:t>
            </a:fld>
            <a:endParaRPr lang="en-US"/>
          </a:p>
        </p:txBody>
      </p:sp>
    </p:spTree>
    <p:extLst>
      <p:ext uri="{BB962C8B-B14F-4D97-AF65-F5344CB8AC3E}">
        <p14:creationId xmlns:p14="http://schemas.microsoft.com/office/powerpoint/2010/main" val="2597077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Kim</a:t>
            </a:r>
            <a:r>
              <a:rPr lang="en-US" b="1" baseline="0" dirty="0" smtClean="0"/>
              <a:t>: Follow directions on slide</a:t>
            </a:r>
            <a:endParaRPr lang="en-US" b="1" dirty="0" smtClean="0"/>
          </a:p>
        </p:txBody>
      </p:sp>
      <p:sp>
        <p:nvSpPr>
          <p:cNvPr id="4" name="Slide Number Placeholder 3"/>
          <p:cNvSpPr>
            <a:spLocks noGrp="1"/>
          </p:cNvSpPr>
          <p:nvPr>
            <p:ph type="sldNum" sz="quarter" idx="10"/>
          </p:nvPr>
        </p:nvSpPr>
        <p:spPr/>
        <p:txBody>
          <a:bodyPr/>
          <a:lstStyle/>
          <a:p>
            <a:fld id="{6FBB0F1B-8F74-664D-AD6A-6EB566490FD9}" type="slidenum">
              <a:rPr lang="en-US" smtClean="0"/>
              <a:t>21</a:t>
            </a:fld>
            <a:endParaRPr lang="en-US"/>
          </a:p>
        </p:txBody>
      </p:sp>
    </p:spTree>
    <p:extLst>
      <p:ext uri="{BB962C8B-B14F-4D97-AF65-F5344CB8AC3E}">
        <p14:creationId xmlns:p14="http://schemas.microsoft.com/office/powerpoint/2010/main" val="1039683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latin typeface="Lucida Grande" charset="0"/>
                <a:sym typeface="Lucida Grande" charset="0"/>
              </a:rPr>
              <a:t>Kim</a:t>
            </a:r>
          </a:p>
          <a:p>
            <a:pPr>
              <a:spcBef>
                <a:spcPct val="0"/>
              </a:spcBef>
            </a:pPr>
            <a:endParaRPr lang="en-US" b="1" dirty="0" smtClean="0">
              <a:latin typeface="Calibri" charset="0"/>
            </a:endParaRPr>
          </a:p>
          <a:p>
            <a:pPr>
              <a:spcBef>
                <a:spcPct val="0"/>
              </a:spcBef>
            </a:pPr>
            <a:r>
              <a:rPr lang="en-US" b="1" dirty="0" smtClean="0">
                <a:latin typeface="Calibri" charset="0"/>
              </a:rPr>
              <a:t>Ask </a:t>
            </a:r>
            <a:r>
              <a:rPr lang="en-US" b="1" dirty="0">
                <a:latin typeface="Calibri" charset="0"/>
              </a:rPr>
              <a:t>participants to change questions from one type to another. </a:t>
            </a:r>
          </a:p>
          <a:p>
            <a:pPr>
              <a:spcBef>
                <a:spcPct val="0"/>
              </a:spcBef>
            </a:pPr>
            <a:endParaRPr lang="en-US" b="1" dirty="0">
              <a:latin typeface="Calibri" charset="0"/>
            </a:endParaRPr>
          </a:p>
          <a:p>
            <a:endParaRPr lang="en-US" b="1" dirty="0">
              <a:latin typeface="Calibri" charset="0"/>
            </a:endParaRPr>
          </a:p>
        </p:txBody>
      </p:sp>
      <p:sp>
        <p:nvSpPr>
          <p:cNvPr id="4" name="Slide Number Placeholder 3"/>
          <p:cNvSpPr>
            <a:spLocks noGrp="1"/>
          </p:cNvSpPr>
          <p:nvPr>
            <p:ph type="sldNum" sz="quarter" idx="5"/>
          </p:nvPr>
        </p:nvSpPr>
        <p:spPr/>
        <p:txBody>
          <a:bodyPr/>
          <a:lstStyle/>
          <a:p>
            <a:pPr>
              <a:defRPr/>
            </a:pPr>
            <a:fld id="{24E88EB6-1691-B943-A16A-773D5F2ABD8A}" type="slidenum">
              <a:rPr lang="en-US" smtClean="0"/>
              <a:pPr>
                <a:defRPr/>
              </a:pPr>
              <a:t>22</a:t>
            </a:fld>
            <a:endParaRPr lang="en-US" dirty="0"/>
          </a:p>
        </p:txBody>
      </p:sp>
    </p:spTree>
    <p:extLst>
      <p:ext uri="{BB962C8B-B14F-4D97-AF65-F5344CB8AC3E}">
        <p14:creationId xmlns:p14="http://schemas.microsoft.com/office/powerpoint/2010/main" val="969160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Kim</a:t>
            </a:r>
          </a:p>
          <a:p>
            <a:endParaRPr lang="en-US" b="1" dirty="0" smtClean="0"/>
          </a:p>
          <a:p>
            <a:r>
              <a:rPr lang="en-US" b="1" dirty="0" smtClean="0"/>
              <a:t>DISTRIBUTE</a:t>
            </a:r>
            <a:r>
              <a:rPr lang="en-US" b="1" baseline="0" dirty="0" smtClean="0"/>
              <a:t> CHART PAPER AND MARKERS</a:t>
            </a:r>
          </a:p>
          <a:p>
            <a:endParaRPr lang="en-US" b="1" baseline="0" dirty="0" smtClean="0"/>
          </a:p>
          <a:p>
            <a:r>
              <a:rPr lang="en-US" b="1" baseline="0" dirty="0" smtClean="0"/>
              <a:t>AFTER PRIORITIZING IS COMPLETE: Write your 3 priority questions on chart paper </a:t>
            </a:r>
          </a:p>
          <a:p>
            <a:endParaRPr lang="en-US" b="1" baseline="0" dirty="0" smtClean="0"/>
          </a:p>
          <a:p>
            <a:r>
              <a:rPr lang="en-US" b="1" baseline="0" dirty="0" smtClean="0"/>
              <a:t>K-5: Best questions usually occur towards the end of their list. The more questions students ask, the better they get!</a:t>
            </a:r>
          </a:p>
          <a:p>
            <a:endParaRPr lang="en-US" b="1" baseline="0" dirty="0" smtClean="0"/>
          </a:p>
          <a:p>
            <a:r>
              <a:rPr lang="en-US" b="1" baseline="0" dirty="0" smtClean="0"/>
              <a:t>6-12: Best questions will happen anywhere! It depends on the individual students.</a:t>
            </a:r>
            <a:endParaRPr lang="en-US" b="1" dirty="0"/>
          </a:p>
        </p:txBody>
      </p:sp>
      <p:sp>
        <p:nvSpPr>
          <p:cNvPr id="4" name="Slide Number Placeholder 3"/>
          <p:cNvSpPr>
            <a:spLocks noGrp="1"/>
          </p:cNvSpPr>
          <p:nvPr>
            <p:ph type="sldNum" sz="quarter" idx="10"/>
          </p:nvPr>
        </p:nvSpPr>
        <p:spPr/>
        <p:txBody>
          <a:bodyPr/>
          <a:lstStyle/>
          <a:p>
            <a:fld id="{6FBB0F1B-8F74-664D-AD6A-6EB566490FD9}" type="slidenum">
              <a:rPr lang="en-US" smtClean="0"/>
              <a:t>23</a:t>
            </a:fld>
            <a:endParaRPr lang="en-US"/>
          </a:p>
        </p:txBody>
      </p:sp>
    </p:spTree>
    <p:extLst>
      <p:ext uri="{BB962C8B-B14F-4D97-AF65-F5344CB8AC3E}">
        <p14:creationId xmlns:p14="http://schemas.microsoft.com/office/powerpoint/2010/main" val="27585281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b="1" dirty="0" smtClean="0">
                <a:latin typeface="Calibri" charset="0"/>
              </a:rPr>
              <a:t>Kim</a:t>
            </a:r>
            <a:endParaRPr lang="en-US" b="1" dirty="0">
              <a:latin typeface="Calibri" charset="0"/>
            </a:endParaRPr>
          </a:p>
        </p:txBody>
      </p:sp>
      <p:sp>
        <p:nvSpPr>
          <p:cNvPr id="4" name="Slide Number Placeholder 3"/>
          <p:cNvSpPr>
            <a:spLocks noGrp="1"/>
          </p:cNvSpPr>
          <p:nvPr>
            <p:ph type="sldNum" sz="quarter" idx="5"/>
          </p:nvPr>
        </p:nvSpPr>
        <p:spPr/>
        <p:txBody>
          <a:bodyPr/>
          <a:lstStyle/>
          <a:p>
            <a:pPr>
              <a:defRPr/>
            </a:pPr>
            <a:fld id="{16C54D8F-04C1-EB4C-9FFB-CB7B18558AF8}" type="slidenum">
              <a:rPr lang="en-US" smtClean="0"/>
              <a:pPr>
                <a:defRPr/>
              </a:pPr>
              <a:t>24</a:t>
            </a:fld>
            <a:endParaRPr lang="en-US" dirty="0"/>
          </a:p>
        </p:txBody>
      </p:sp>
    </p:spTree>
    <p:extLst>
      <p:ext uri="{BB962C8B-B14F-4D97-AF65-F5344CB8AC3E}">
        <p14:creationId xmlns:p14="http://schemas.microsoft.com/office/powerpoint/2010/main" val="4137444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dirty="0" smtClean="0">
                <a:latin typeface="Calibri" charset="0"/>
              </a:rPr>
              <a:t>Kim  (GROUP HANDOUT)</a:t>
            </a:r>
          </a:p>
          <a:p>
            <a:pPr defTabSz="465887">
              <a:defRPr/>
            </a:pPr>
            <a:endParaRPr lang="en-US" b="1" dirty="0" smtClean="0">
              <a:latin typeface="Calibri" charset="0"/>
            </a:endParaRPr>
          </a:p>
          <a:p>
            <a:pPr defTabSz="465887">
              <a:defRPr/>
            </a:pPr>
            <a:r>
              <a:rPr lang="en-US" b="1" dirty="0" smtClean="0">
                <a:latin typeface="Calibri" charset="0"/>
              </a:rPr>
              <a:t>WHOLE</a:t>
            </a:r>
            <a:r>
              <a:rPr lang="en-US" b="1" baseline="0" dirty="0" smtClean="0">
                <a:latin typeface="Calibri" charset="0"/>
              </a:rPr>
              <a:t> GROUP DISCUSSION AND CHARTING ACTIVITY</a:t>
            </a:r>
            <a:endParaRPr lang="en-US" b="1" dirty="0" smtClean="0">
              <a:latin typeface="Calibri" charset="0"/>
            </a:endParaRPr>
          </a:p>
          <a:p>
            <a:endParaRPr lang="en-US" dirty="0"/>
          </a:p>
        </p:txBody>
      </p:sp>
      <p:sp>
        <p:nvSpPr>
          <p:cNvPr id="4" name="Slide Number Placeholder 3"/>
          <p:cNvSpPr>
            <a:spLocks noGrp="1"/>
          </p:cNvSpPr>
          <p:nvPr>
            <p:ph type="sldNum" sz="quarter" idx="10"/>
          </p:nvPr>
        </p:nvSpPr>
        <p:spPr/>
        <p:txBody>
          <a:bodyPr/>
          <a:lstStyle/>
          <a:p>
            <a:fld id="{6FBB0F1B-8F74-664D-AD6A-6EB566490FD9}" type="slidenum">
              <a:rPr lang="en-US" smtClean="0"/>
              <a:t>25</a:t>
            </a:fld>
            <a:endParaRPr lang="en-US"/>
          </a:p>
        </p:txBody>
      </p:sp>
    </p:spTree>
    <p:extLst>
      <p:ext uri="{BB962C8B-B14F-4D97-AF65-F5344CB8AC3E}">
        <p14:creationId xmlns:p14="http://schemas.microsoft.com/office/powerpoint/2010/main" val="2357448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Kim</a:t>
            </a:r>
            <a:endParaRPr lang="en-US" b="1" dirty="0"/>
          </a:p>
        </p:txBody>
      </p:sp>
      <p:sp>
        <p:nvSpPr>
          <p:cNvPr id="4" name="Slide Number Placeholder 3"/>
          <p:cNvSpPr>
            <a:spLocks noGrp="1"/>
          </p:cNvSpPr>
          <p:nvPr>
            <p:ph type="sldNum" sz="quarter" idx="10"/>
          </p:nvPr>
        </p:nvSpPr>
        <p:spPr/>
        <p:txBody>
          <a:bodyPr/>
          <a:lstStyle/>
          <a:p>
            <a:fld id="{6FBB0F1B-8F74-664D-AD6A-6EB566490FD9}" type="slidenum">
              <a:rPr lang="en-US" smtClean="0"/>
              <a:t>26</a:t>
            </a:fld>
            <a:endParaRPr lang="en-US"/>
          </a:p>
        </p:txBody>
      </p:sp>
    </p:spTree>
    <p:extLst>
      <p:ext uri="{BB962C8B-B14F-4D97-AF65-F5344CB8AC3E}">
        <p14:creationId xmlns:p14="http://schemas.microsoft.com/office/powerpoint/2010/main" val="13156848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dirty="0">
                <a:solidFill>
                  <a:prstClr val="black"/>
                </a:solidFill>
              </a:rPr>
              <a:t>Carole</a:t>
            </a:r>
          </a:p>
          <a:p>
            <a:endParaRPr lang="en-US" dirty="0" smtClean="0"/>
          </a:p>
          <a:p>
            <a:r>
              <a:rPr lang="en-US" b="1" dirty="0" smtClean="0"/>
              <a:t>I’m going to begin this portion of the training by</a:t>
            </a:r>
            <a:r>
              <a:rPr lang="en-US" b="1" baseline="0" dirty="0" smtClean="0"/>
              <a:t> identifying the important skills required in our standards and KY </a:t>
            </a:r>
            <a:r>
              <a:rPr lang="en-US" b="1" baseline="0" dirty="0" err="1" smtClean="0"/>
              <a:t>FfT</a:t>
            </a:r>
            <a:r>
              <a:rPr lang="en-US" b="1" baseline="0" dirty="0" smtClean="0"/>
              <a:t> that QFT addresses…</a:t>
            </a:r>
            <a:endParaRPr lang="en-US" b="1" dirty="0"/>
          </a:p>
        </p:txBody>
      </p:sp>
      <p:sp>
        <p:nvSpPr>
          <p:cNvPr id="4" name="Slide Number Placeholder 3"/>
          <p:cNvSpPr>
            <a:spLocks noGrp="1"/>
          </p:cNvSpPr>
          <p:nvPr>
            <p:ph type="sldNum" sz="quarter" idx="10"/>
          </p:nvPr>
        </p:nvSpPr>
        <p:spPr/>
        <p:txBody>
          <a:bodyPr/>
          <a:lstStyle/>
          <a:p>
            <a:fld id="{6FBB0F1B-8F74-664D-AD6A-6EB566490FD9}" type="slidenum">
              <a:rPr lang="en-US" smtClean="0"/>
              <a:t>27</a:t>
            </a:fld>
            <a:endParaRPr lang="en-US"/>
          </a:p>
        </p:txBody>
      </p:sp>
    </p:spTree>
    <p:extLst>
      <p:ext uri="{BB962C8B-B14F-4D97-AF65-F5344CB8AC3E}">
        <p14:creationId xmlns:p14="http://schemas.microsoft.com/office/powerpoint/2010/main" val="581681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739">
              <a:defRPr/>
            </a:pPr>
            <a:r>
              <a:rPr lang="en-US" b="1" dirty="0" smtClean="0"/>
              <a:t>Carole</a:t>
            </a:r>
          </a:p>
          <a:p>
            <a:pPr defTabSz="474739">
              <a:defRPr/>
            </a:pPr>
            <a:endParaRPr lang="en-US" b="1" dirty="0" smtClean="0"/>
          </a:p>
          <a:p>
            <a:endParaRPr lang="en-US" dirty="0"/>
          </a:p>
        </p:txBody>
      </p:sp>
      <p:sp>
        <p:nvSpPr>
          <p:cNvPr id="4" name="Slide Number Placeholder 3"/>
          <p:cNvSpPr>
            <a:spLocks noGrp="1"/>
          </p:cNvSpPr>
          <p:nvPr>
            <p:ph type="sldNum" sz="quarter" idx="10"/>
          </p:nvPr>
        </p:nvSpPr>
        <p:spPr/>
        <p:txBody>
          <a:bodyPr/>
          <a:lstStyle/>
          <a:p>
            <a:fld id="{88A92FB4-6023-9248-8723-2F8590492864}" type="slidenum">
              <a:rPr lang="en-US" smtClean="0"/>
              <a:t>28</a:t>
            </a:fld>
            <a:endParaRPr lang="en-US"/>
          </a:p>
        </p:txBody>
      </p:sp>
    </p:spTree>
    <p:extLst>
      <p:ext uri="{BB962C8B-B14F-4D97-AF65-F5344CB8AC3E}">
        <p14:creationId xmlns:p14="http://schemas.microsoft.com/office/powerpoint/2010/main" val="29762369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r>
              <a:rPr lang="en-US" b="1" baseline="0" dirty="0" smtClean="0"/>
              <a:t> </a:t>
            </a:r>
            <a:r>
              <a:rPr lang="en-US" b="1" dirty="0" smtClean="0"/>
              <a:t>Framework 3b: </a:t>
            </a:r>
            <a:r>
              <a:rPr lang="en-US" b="1" baseline="0" dirty="0" smtClean="0"/>
              <a:t>HANDOUT</a:t>
            </a:r>
          </a:p>
          <a:p>
            <a:endParaRPr lang="en-US" b="1" baseline="0" dirty="0" smtClean="0"/>
          </a:p>
          <a:p>
            <a:r>
              <a:rPr lang="en-US" b="1" baseline="0" dirty="0" smtClean="0"/>
              <a:t>Let’s begin by looking at the KY </a:t>
            </a:r>
            <a:r>
              <a:rPr lang="en-US" b="1" baseline="0" dirty="0" err="1" smtClean="0"/>
              <a:t>FfT</a:t>
            </a:r>
            <a:r>
              <a:rPr lang="en-US" b="1" baseline="0" dirty="0" smtClean="0"/>
              <a:t>… We will focus on the summary and descriptors</a:t>
            </a:r>
          </a:p>
          <a:p>
            <a:endParaRPr lang="en-US" b="1" baseline="0" dirty="0" smtClean="0"/>
          </a:p>
          <a:p>
            <a:r>
              <a:rPr lang="en-US" b="1" baseline="0" dirty="0" smtClean="0"/>
              <a:t>Instructions:</a:t>
            </a:r>
          </a:p>
          <a:p>
            <a:pPr marL="174708" indent="-174708">
              <a:buFont typeface="Arial" panose="020B0604020202020204" pitchFamily="34" charset="0"/>
              <a:buChar char="•"/>
            </a:pPr>
            <a:r>
              <a:rPr lang="en-US" b="1" baseline="0" dirty="0" smtClean="0"/>
              <a:t>4 minutes to read the identified sections and locate information related to rigor!</a:t>
            </a:r>
            <a:endParaRPr lang="en-US" b="1"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CBE980C2-40E1-4F50-88B7-25F33EEF69E9}" type="slidenum">
              <a:rPr lang="en-US" smtClean="0">
                <a:solidFill>
                  <a:prstClr val="black"/>
                </a:solidFill>
                <a:latin typeface="Calibri"/>
              </a:rPr>
              <a:pPr/>
              <a:t>29</a:t>
            </a:fld>
            <a:endParaRPr lang="en-US">
              <a:solidFill>
                <a:prstClr val="black"/>
              </a:solidFill>
              <a:latin typeface="Calibri"/>
            </a:endParaRPr>
          </a:p>
        </p:txBody>
      </p:sp>
    </p:spTree>
    <p:extLst>
      <p:ext uri="{BB962C8B-B14F-4D97-AF65-F5344CB8AC3E}">
        <p14:creationId xmlns:p14="http://schemas.microsoft.com/office/powerpoint/2010/main" val="33468415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endParaRPr lang="en-US" b="1" dirty="0"/>
          </a:p>
          <a:p>
            <a:pPr defTabSz="465887">
              <a:defRPr/>
            </a:pPr>
            <a:endParaRPr lang="en-US" b="1" dirty="0" smtClean="0"/>
          </a:p>
          <a:p>
            <a:pPr defTabSz="465887">
              <a:defRPr/>
            </a:pPr>
            <a:r>
              <a:rPr lang="en-US" b="1" dirty="0" smtClean="0"/>
              <a:t>Look</a:t>
            </a:r>
            <a:r>
              <a:rPr lang="en-US" b="1" baseline="0" dirty="0" smtClean="0"/>
              <a:t> at the critical attributes on the back side of 3b. These are the distinguishing characteristics among the 4 categories. </a:t>
            </a:r>
            <a:endParaRPr lang="en-US" b="1" dirty="0" smtClean="0"/>
          </a:p>
          <a:p>
            <a:endParaRPr lang="en-US" b="1" dirty="0"/>
          </a:p>
          <a:p>
            <a:r>
              <a:rPr lang="en-US" b="1" u="none" dirty="0" smtClean="0"/>
              <a:t>Accomplished</a:t>
            </a:r>
            <a:r>
              <a:rPr lang="en-US" b="1" u="none" baseline="0" dirty="0" smtClean="0"/>
              <a:t> and Exemplary: </a:t>
            </a:r>
            <a:r>
              <a:rPr lang="en-US" b="1" u="sng" dirty="0" smtClean="0"/>
              <a:t>Clearly </a:t>
            </a:r>
            <a:r>
              <a:rPr lang="en-US" b="1" u="sng" dirty="0"/>
              <a:t>critical attributes of best practice have students initiating and leading the classroom</a:t>
            </a:r>
            <a:r>
              <a:rPr lang="en-US" b="1" dirty="0"/>
              <a:t>. </a:t>
            </a:r>
          </a:p>
          <a:p>
            <a:endParaRPr lang="en-US" b="1" dirty="0"/>
          </a:p>
          <a:p>
            <a:r>
              <a:rPr lang="en-US" b="1" dirty="0"/>
              <a:t>High-quality questions encourage students to make connections among concepts or events previously believed to be unrelated, and arrive at new understandings of complex material. Effective teachers also pose questions for which they do not know the answers. Even when a question has limited number of correct responses, the question, being non-formulaic, is likely to promote thinking by students. Class discussions are animated, engaging all students in important issues and in using their own language to deepen and extend their understanding. These discussions may be based on questions formulated by the students themselves. </a:t>
            </a:r>
          </a:p>
          <a:p>
            <a:endParaRPr lang="en-US" b="1" dirty="0"/>
          </a:p>
          <a:p>
            <a:r>
              <a:rPr lang="en-US" b="1" dirty="0" smtClean="0"/>
              <a:t>(Not </a:t>
            </a:r>
            <a:r>
              <a:rPr lang="en-US" b="1" dirty="0"/>
              <a:t>all questions must be at high cognitive level in order for a teacher’s performance to be rated at a high level; that is, when exploring a topic, a teacher might begin with a series of questions of low cognitive challenge to provide a review, or to ensure that everyone in the class is “on board.” Furthermore, if the questions are at a high level, but only a few students participate in the discussion, the teacher’s performance on the component cannot be judged to be at a high level. In addition, in lessons involving student in small-group work, the quality of the student’s questions and discussion in their small groups may be considered part of this component</a:t>
            </a:r>
            <a:r>
              <a:rPr lang="en-US" b="1" dirty="0" smtClean="0"/>
              <a:t>.)</a:t>
            </a:r>
            <a:endParaRPr lang="en-US" b="1" dirty="0"/>
          </a:p>
          <a:p>
            <a:endParaRPr lang="en-US" b="1" dirty="0" smtClean="0"/>
          </a:p>
          <a:p>
            <a:r>
              <a:rPr lang="en-US" b="1" dirty="0" smtClean="0"/>
              <a:t>IN ORDER FOR STUDENTS TO FORMULATE HIGH-LEVEL QUESTIONS, THEY MUST HAVE LEARNED HOW TO DO SO. THEREFORE, HIGH-LEVEL QUESTIONS FROM STUDENTS, EITHER IN THE FULL CLASS, OR IN SMALL GROUP DISCUSSIONS, PROVIDE EVIDENCE THAT THESE SKILLS HAVE BEEN TAUGHT.</a:t>
            </a:r>
          </a:p>
          <a:p>
            <a:endParaRPr lang="en-US" b="1" dirty="0" smtClean="0"/>
          </a:p>
          <a:p>
            <a:r>
              <a:rPr lang="en-US" b="1" dirty="0" smtClean="0"/>
              <a:t>POSSIBLE EXAMPLES SECTION, TOO.</a:t>
            </a:r>
            <a:endParaRPr lang="en-US" b="1" dirty="0"/>
          </a:p>
        </p:txBody>
      </p:sp>
      <p:sp>
        <p:nvSpPr>
          <p:cNvPr id="4" name="Slide Number Placeholder 3"/>
          <p:cNvSpPr>
            <a:spLocks noGrp="1"/>
          </p:cNvSpPr>
          <p:nvPr>
            <p:ph type="sldNum" sz="quarter" idx="10"/>
          </p:nvPr>
        </p:nvSpPr>
        <p:spPr/>
        <p:txBody>
          <a:bodyPr/>
          <a:lstStyle/>
          <a:p>
            <a:fld id="{CBE980C2-40E1-4F50-88B7-25F33EEF69E9}" type="slidenum">
              <a:rPr lang="en-US" smtClean="0">
                <a:solidFill>
                  <a:prstClr val="black"/>
                </a:solidFill>
                <a:latin typeface="Calibri"/>
              </a:rPr>
              <a:pPr/>
              <a:t>30</a:t>
            </a:fld>
            <a:endParaRPr lang="en-US">
              <a:solidFill>
                <a:prstClr val="black"/>
              </a:solidFill>
              <a:latin typeface="Calibri"/>
            </a:endParaRPr>
          </a:p>
        </p:txBody>
      </p:sp>
    </p:spTree>
    <p:extLst>
      <p:ext uri="{BB962C8B-B14F-4D97-AF65-F5344CB8AC3E}">
        <p14:creationId xmlns:p14="http://schemas.microsoft.com/office/powerpoint/2010/main" val="2085800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endParaRPr lang="en-US" b="1" dirty="0"/>
          </a:p>
        </p:txBody>
      </p:sp>
      <p:sp>
        <p:nvSpPr>
          <p:cNvPr id="4" name="Slide Number Placeholder 3"/>
          <p:cNvSpPr>
            <a:spLocks noGrp="1"/>
          </p:cNvSpPr>
          <p:nvPr>
            <p:ph type="sldNum" sz="quarter" idx="10"/>
          </p:nvPr>
        </p:nvSpPr>
        <p:spPr/>
        <p:txBody>
          <a:bodyPr/>
          <a:lstStyle/>
          <a:p>
            <a:fld id="{6FBB0F1B-8F74-664D-AD6A-6EB566490FD9}" type="slidenum">
              <a:rPr lang="en-US" smtClean="0"/>
              <a:t>3</a:t>
            </a:fld>
            <a:endParaRPr lang="en-US"/>
          </a:p>
        </p:txBody>
      </p:sp>
    </p:spTree>
    <p:extLst>
      <p:ext uri="{BB962C8B-B14F-4D97-AF65-F5344CB8AC3E}">
        <p14:creationId xmlns:p14="http://schemas.microsoft.com/office/powerpoint/2010/main" val="39011470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defTabSz="465887">
              <a:defRPr/>
            </a:pPr>
            <a:r>
              <a:rPr lang="en-US" b="1" dirty="0" smtClean="0"/>
              <a:t>Kim</a:t>
            </a:r>
          </a:p>
          <a:p>
            <a:pPr defTabSz="465887">
              <a:defRPr/>
            </a:pPr>
            <a:endParaRPr lang="en-US" b="1" dirty="0" smtClean="0"/>
          </a:p>
          <a:p>
            <a:pPr defTabSz="465887">
              <a:defRPr/>
            </a:pPr>
            <a:r>
              <a:rPr lang="en-US" b="1" dirty="0" smtClean="0"/>
              <a:t>Visuals</a:t>
            </a:r>
            <a:r>
              <a:rPr lang="en-US" b="1" baseline="0" dirty="0" smtClean="0"/>
              <a:t> to help further understand </a:t>
            </a:r>
            <a:endParaRPr lang="en-US" b="1" dirty="0" smtClean="0"/>
          </a:p>
          <a:p>
            <a:endParaRPr lang="en-US" b="1" dirty="0" smtClean="0"/>
          </a:p>
        </p:txBody>
      </p:sp>
      <p:sp>
        <p:nvSpPr>
          <p:cNvPr id="4" name="Slide Number Placeholder 3"/>
          <p:cNvSpPr>
            <a:spLocks noGrp="1"/>
          </p:cNvSpPr>
          <p:nvPr>
            <p:ph type="sldNum" sz="quarter" idx="5"/>
          </p:nvPr>
        </p:nvSpPr>
        <p:spPr/>
        <p:txBody>
          <a:bodyPr/>
          <a:lstStyle/>
          <a:p>
            <a:pPr>
              <a:defRPr/>
            </a:pPr>
            <a:fld id="{260D9733-0020-384A-80BA-8ECCBCE6157F}" type="slidenum">
              <a:rPr lang="en-US" smtClean="0"/>
              <a:pPr>
                <a:defRPr/>
              </a:pPr>
              <a:t>31</a:t>
            </a:fld>
            <a:endParaRPr lang="en-US" dirty="0"/>
          </a:p>
        </p:txBody>
      </p:sp>
    </p:spTree>
    <p:extLst>
      <p:ext uri="{BB962C8B-B14F-4D97-AF65-F5344CB8AC3E}">
        <p14:creationId xmlns:p14="http://schemas.microsoft.com/office/powerpoint/2010/main" val="22100032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739">
              <a:defRPr/>
            </a:pPr>
            <a:r>
              <a:rPr lang="en-US" b="1" dirty="0" smtClean="0"/>
              <a:t>Kim</a:t>
            </a:r>
            <a:r>
              <a:rPr lang="en-US" b="1" baseline="0" dirty="0" smtClean="0"/>
              <a:t> </a:t>
            </a:r>
            <a:endParaRPr lang="en-US" b="1" dirty="0" smtClean="0"/>
          </a:p>
          <a:p>
            <a:endParaRPr lang="en-US" dirty="0" smtClean="0"/>
          </a:p>
          <a:p>
            <a:r>
              <a:rPr lang="en-US" b="1" dirty="0" smtClean="0"/>
              <a:t>This</a:t>
            </a:r>
            <a:r>
              <a:rPr lang="en-US" b="1" baseline="0" dirty="0" smtClean="0"/>
              <a:t> type of question is NOT dummying down the content!!!!</a:t>
            </a:r>
            <a:endParaRPr lang="en-US" b="1" dirty="0"/>
          </a:p>
        </p:txBody>
      </p:sp>
      <p:sp>
        <p:nvSpPr>
          <p:cNvPr id="4" name="Slide Number Placeholder 3"/>
          <p:cNvSpPr>
            <a:spLocks noGrp="1"/>
          </p:cNvSpPr>
          <p:nvPr>
            <p:ph type="sldNum" sz="quarter" idx="10"/>
          </p:nvPr>
        </p:nvSpPr>
        <p:spPr/>
        <p:txBody>
          <a:bodyPr/>
          <a:lstStyle/>
          <a:p>
            <a:fld id="{88A92FB4-6023-9248-8723-2F8590492864}" type="slidenum">
              <a:rPr lang="en-US" smtClean="0"/>
              <a:t>32</a:t>
            </a:fld>
            <a:endParaRPr lang="en-US"/>
          </a:p>
        </p:txBody>
      </p:sp>
    </p:spTree>
    <p:extLst>
      <p:ext uri="{BB962C8B-B14F-4D97-AF65-F5344CB8AC3E}">
        <p14:creationId xmlns:p14="http://schemas.microsoft.com/office/powerpoint/2010/main" val="4543197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739">
              <a:defRPr/>
            </a:pPr>
            <a:r>
              <a:rPr lang="en-US" b="1" dirty="0" smtClean="0"/>
              <a:t>Kim</a:t>
            </a:r>
          </a:p>
          <a:p>
            <a:pPr defTabSz="474739">
              <a:defRPr/>
            </a:pPr>
            <a:endParaRPr lang="en-US" b="1" dirty="0" smtClean="0"/>
          </a:p>
          <a:p>
            <a:endParaRPr lang="en-US" dirty="0"/>
          </a:p>
        </p:txBody>
      </p:sp>
      <p:sp>
        <p:nvSpPr>
          <p:cNvPr id="4" name="Slide Number Placeholder 3"/>
          <p:cNvSpPr>
            <a:spLocks noGrp="1"/>
          </p:cNvSpPr>
          <p:nvPr>
            <p:ph type="sldNum" sz="quarter" idx="10"/>
          </p:nvPr>
        </p:nvSpPr>
        <p:spPr/>
        <p:txBody>
          <a:bodyPr/>
          <a:lstStyle/>
          <a:p>
            <a:fld id="{88A92FB4-6023-9248-8723-2F8590492864}" type="slidenum">
              <a:rPr lang="en-US" smtClean="0"/>
              <a:t>33</a:t>
            </a:fld>
            <a:endParaRPr lang="en-US"/>
          </a:p>
        </p:txBody>
      </p:sp>
    </p:spTree>
    <p:extLst>
      <p:ext uri="{BB962C8B-B14F-4D97-AF65-F5344CB8AC3E}">
        <p14:creationId xmlns:p14="http://schemas.microsoft.com/office/powerpoint/2010/main" val="32081579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dirty="0" smtClean="0"/>
              <a:t>Kim</a:t>
            </a:r>
          </a:p>
          <a:p>
            <a:pPr defTabSz="465887">
              <a:defRPr/>
            </a:pPr>
            <a:endParaRPr lang="en-US" b="1" dirty="0" smtClean="0"/>
          </a:p>
          <a:p>
            <a:pPr defTabSz="465887">
              <a:defRPr/>
            </a:pPr>
            <a:r>
              <a:rPr lang="en-US" b="1" dirty="0" smtClean="0"/>
              <a:t>Once the three thinking abilities of divergent, convergent</a:t>
            </a:r>
            <a:r>
              <a:rPr lang="en-US" b="1" baseline="0" dirty="0" smtClean="0"/>
              <a:t> and metacognition </a:t>
            </a:r>
            <a:r>
              <a:rPr lang="en-US" b="1" dirty="0" smtClean="0"/>
              <a:t>are activated</a:t>
            </a:r>
            <a:r>
              <a:rPr lang="en-US" b="1" baseline="0" dirty="0" smtClean="0"/>
              <a:t> GREAT things/changes begin to happen!!</a:t>
            </a:r>
            <a:endParaRPr lang="en-US" b="1" dirty="0" smtClean="0"/>
          </a:p>
          <a:p>
            <a:pPr indent="-232943">
              <a:buClr>
                <a:srgbClr val="76C5EF"/>
              </a:buClr>
              <a:defRPr/>
            </a:pPr>
            <a:endParaRPr lang="en-US" sz="3300" b="1" dirty="0"/>
          </a:p>
          <a:p>
            <a:pPr indent="-232943">
              <a:buClr>
                <a:srgbClr val="76C5EF"/>
              </a:buClr>
              <a:defRPr/>
            </a:pPr>
            <a:r>
              <a:rPr lang="en-US" sz="3300" b="1" dirty="0"/>
              <a:t>Curiosity </a:t>
            </a:r>
          </a:p>
          <a:p>
            <a:pPr indent="-232943">
              <a:buClr>
                <a:srgbClr val="76C5EF"/>
              </a:buClr>
              <a:defRPr/>
            </a:pPr>
            <a:endParaRPr lang="en-US" sz="3300" b="1" dirty="0"/>
          </a:p>
          <a:p>
            <a:pPr indent="-232943">
              <a:buClr>
                <a:srgbClr val="76C5EF"/>
              </a:buClr>
              <a:defRPr/>
            </a:pPr>
            <a:r>
              <a:rPr lang="en-US" sz="3300" b="1" dirty="0"/>
              <a:t>Engagement</a:t>
            </a:r>
          </a:p>
          <a:p>
            <a:pPr indent="-232943">
              <a:buClr>
                <a:srgbClr val="76C5EF"/>
              </a:buClr>
              <a:defRPr/>
            </a:pPr>
            <a:endParaRPr lang="en-US" sz="3300" b="1" dirty="0"/>
          </a:p>
          <a:p>
            <a:pPr indent="-232943">
              <a:buClr>
                <a:srgbClr val="76C5EF"/>
              </a:buClr>
              <a:defRPr/>
            </a:pPr>
            <a:r>
              <a:rPr lang="en-US" sz="3300" b="1" dirty="0"/>
              <a:t>Ownership</a:t>
            </a:r>
          </a:p>
          <a:p>
            <a:pPr indent="-232943">
              <a:buClr>
                <a:srgbClr val="76C5EF"/>
              </a:buClr>
              <a:defRPr/>
            </a:pPr>
            <a:endParaRPr lang="en-US" sz="3300" b="1" dirty="0"/>
          </a:p>
          <a:p>
            <a:pPr indent="-232943">
              <a:buClr>
                <a:srgbClr val="76C5EF"/>
              </a:buClr>
              <a:defRPr/>
            </a:pPr>
            <a:r>
              <a:rPr lang="en-US" sz="3300" b="1" dirty="0"/>
              <a:t>Deeper learning </a:t>
            </a:r>
          </a:p>
          <a:p>
            <a:endParaRPr lang="en-US" dirty="0"/>
          </a:p>
        </p:txBody>
      </p:sp>
      <p:sp>
        <p:nvSpPr>
          <p:cNvPr id="4" name="Slide Number Placeholder 3"/>
          <p:cNvSpPr>
            <a:spLocks noGrp="1"/>
          </p:cNvSpPr>
          <p:nvPr>
            <p:ph type="sldNum" sz="quarter" idx="10"/>
          </p:nvPr>
        </p:nvSpPr>
        <p:spPr/>
        <p:txBody>
          <a:bodyPr/>
          <a:lstStyle/>
          <a:p>
            <a:fld id="{6FBB0F1B-8F74-664D-AD6A-6EB566490FD9}" type="slidenum">
              <a:rPr lang="en-US" smtClean="0"/>
              <a:t>34</a:t>
            </a:fld>
            <a:endParaRPr lang="en-US"/>
          </a:p>
        </p:txBody>
      </p:sp>
    </p:spTree>
    <p:extLst>
      <p:ext uri="{BB962C8B-B14F-4D97-AF65-F5344CB8AC3E}">
        <p14:creationId xmlns:p14="http://schemas.microsoft.com/office/powerpoint/2010/main" val="22903498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10:40-50</a:t>
            </a:r>
            <a:endParaRPr lang="en-US" dirty="0"/>
          </a:p>
        </p:txBody>
      </p:sp>
      <p:sp>
        <p:nvSpPr>
          <p:cNvPr id="4" name="Slide Number Placeholder 3"/>
          <p:cNvSpPr>
            <a:spLocks noGrp="1"/>
          </p:cNvSpPr>
          <p:nvPr>
            <p:ph type="sldNum" sz="quarter" idx="10"/>
          </p:nvPr>
        </p:nvSpPr>
        <p:spPr/>
        <p:txBody>
          <a:bodyPr/>
          <a:lstStyle/>
          <a:p>
            <a:fld id="{6FBB0F1B-8F74-664D-AD6A-6EB566490FD9}" type="slidenum">
              <a:rPr lang="en-US" smtClean="0"/>
              <a:t>35</a:t>
            </a:fld>
            <a:endParaRPr lang="en-US"/>
          </a:p>
        </p:txBody>
      </p:sp>
    </p:spTree>
    <p:extLst>
      <p:ext uri="{BB962C8B-B14F-4D97-AF65-F5344CB8AC3E}">
        <p14:creationId xmlns:p14="http://schemas.microsoft.com/office/powerpoint/2010/main" val="37934415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Kim</a:t>
            </a:r>
            <a:r>
              <a:rPr lang="en-US" b="1" baseline="0" dirty="0" smtClean="0"/>
              <a:t> </a:t>
            </a:r>
            <a:endParaRPr lang="en-US" b="1" dirty="0"/>
          </a:p>
        </p:txBody>
      </p:sp>
      <p:sp>
        <p:nvSpPr>
          <p:cNvPr id="4" name="Slide Number Placeholder 3"/>
          <p:cNvSpPr>
            <a:spLocks noGrp="1"/>
          </p:cNvSpPr>
          <p:nvPr>
            <p:ph type="sldNum" sz="quarter" idx="10"/>
          </p:nvPr>
        </p:nvSpPr>
        <p:spPr/>
        <p:txBody>
          <a:bodyPr/>
          <a:lstStyle/>
          <a:p>
            <a:fld id="{6FBB0F1B-8F74-664D-AD6A-6EB566490FD9}" type="slidenum">
              <a:rPr lang="en-US" smtClean="0"/>
              <a:t>36</a:t>
            </a:fld>
            <a:endParaRPr lang="en-US"/>
          </a:p>
        </p:txBody>
      </p:sp>
    </p:spTree>
    <p:extLst>
      <p:ext uri="{BB962C8B-B14F-4D97-AF65-F5344CB8AC3E}">
        <p14:creationId xmlns:p14="http://schemas.microsoft.com/office/powerpoint/2010/main" val="14867668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Kim</a:t>
            </a:r>
            <a:endParaRPr lang="en-US" b="1" dirty="0"/>
          </a:p>
        </p:txBody>
      </p:sp>
      <p:sp>
        <p:nvSpPr>
          <p:cNvPr id="4" name="Slide Number Placeholder 3"/>
          <p:cNvSpPr>
            <a:spLocks noGrp="1"/>
          </p:cNvSpPr>
          <p:nvPr>
            <p:ph type="sldNum" sz="quarter" idx="10"/>
          </p:nvPr>
        </p:nvSpPr>
        <p:spPr/>
        <p:txBody>
          <a:bodyPr/>
          <a:lstStyle/>
          <a:p>
            <a:fld id="{6FBB0F1B-8F74-664D-AD6A-6EB566490FD9}" type="slidenum">
              <a:rPr lang="en-US" smtClean="0"/>
              <a:t>37</a:t>
            </a:fld>
            <a:endParaRPr lang="en-US"/>
          </a:p>
        </p:txBody>
      </p:sp>
    </p:spTree>
    <p:extLst>
      <p:ext uri="{BB962C8B-B14F-4D97-AF65-F5344CB8AC3E}">
        <p14:creationId xmlns:p14="http://schemas.microsoft.com/office/powerpoint/2010/main" val="24095800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Kim</a:t>
            </a:r>
          </a:p>
          <a:p>
            <a:endParaRPr lang="en-US" b="1" i="0" dirty="0" smtClean="0"/>
          </a:p>
          <a:p>
            <a:r>
              <a:rPr lang="en-US" b="1" i="0" dirty="0" smtClean="0"/>
              <a:t>Carole: Chart</a:t>
            </a:r>
            <a:r>
              <a:rPr lang="en-US" b="1" i="0" baseline="0" dirty="0" smtClean="0"/>
              <a:t> Teacher Questions</a:t>
            </a:r>
            <a:endParaRPr lang="en-US" b="1" i="0" dirty="0"/>
          </a:p>
        </p:txBody>
      </p:sp>
      <p:sp>
        <p:nvSpPr>
          <p:cNvPr id="4" name="Slide Number Placeholder 3"/>
          <p:cNvSpPr>
            <a:spLocks noGrp="1"/>
          </p:cNvSpPr>
          <p:nvPr>
            <p:ph type="sldNum" sz="quarter" idx="10"/>
          </p:nvPr>
        </p:nvSpPr>
        <p:spPr/>
        <p:txBody>
          <a:bodyPr/>
          <a:lstStyle/>
          <a:p>
            <a:fld id="{6FBB0F1B-8F74-664D-AD6A-6EB566490FD9}" type="slidenum">
              <a:rPr lang="en-US" smtClean="0"/>
              <a:t>38</a:t>
            </a:fld>
            <a:endParaRPr lang="en-US"/>
          </a:p>
        </p:txBody>
      </p:sp>
    </p:spTree>
    <p:extLst>
      <p:ext uri="{BB962C8B-B14F-4D97-AF65-F5344CB8AC3E}">
        <p14:creationId xmlns:p14="http://schemas.microsoft.com/office/powerpoint/2010/main" val="8516053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Kim</a:t>
            </a:r>
            <a:endParaRPr lang="en-US" b="1" dirty="0"/>
          </a:p>
        </p:txBody>
      </p:sp>
      <p:sp>
        <p:nvSpPr>
          <p:cNvPr id="4" name="Slide Number Placeholder 3"/>
          <p:cNvSpPr>
            <a:spLocks noGrp="1"/>
          </p:cNvSpPr>
          <p:nvPr>
            <p:ph type="sldNum" sz="quarter" idx="10"/>
          </p:nvPr>
        </p:nvSpPr>
        <p:spPr/>
        <p:txBody>
          <a:bodyPr/>
          <a:lstStyle/>
          <a:p>
            <a:fld id="{6FBB0F1B-8F74-664D-AD6A-6EB566490FD9}" type="slidenum">
              <a:rPr lang="en-US" smtClean="0"/>
              <a:t>39</a:t>
            </a:fld>
            <a:endParaRPr lang="en-US"/>
          </a:p>
        </p:txBody>
      </p:sp>
    </p:spTree>
    <p:extLst>
      <p:ext uri="{BB962C8B-B14F-4D97-AF65-F5344CB8AC3E}">
        <p14:creationId xmlns:p14="http://schemas.microsoft.com/office/powerpoint/2010/main" val="14174127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Kim</a:t>
            </a:r>
          </a:p>
          <a:p>
            <a:endParaRPr lang="en-US" b="1" dirty="0" smtClean="0"/>
          </a:p>
          <a:p>
            <a:r>
              <a:rPr lang="en-US" b="1" dirty="0" smtClean="0"/>
              <a:t>Carole: Distribute</a:t>
            </a:r>
            <a:r>
              <a:rPr lang="en-US" b="1" baseline="0" dirty="0" smtClean="0"/>
              <a:t> index cards </a:t>
            </a:r>
          </a:p>
          <a:p>
            <a:endParaRPr lang="en-US" b="1" baseline="0" dirty="0" smtClean="0"/>
          </a:p>
        </p:txBody>
      </p:sp>
      <p:sp>
        <p:nvSpPr>
          <p:cNvPr id="4" name="Slide Number Placeholder 3"/>
          <p:cNvSpPr>
            <a:spLocks noGrp="1"/>
          </p:cNvSpPr>
          <p:nvPr>
            <p:ph type="sldNum" sz="quarter" idx="10"/>
          </p:nvPr>
        </p:nvSpPr>
        <p:spPr/>
        <p:txBody>
          <a:bodyPr/>
          <a:lstStyle/>
          <a:p>
            <a:fld id="{6FBB0F1B-8F74-664D-AD6A-6EB566490FD9}" type="slidenum">
              <a:rPr lang="en-US" smtClean="0"/>
              <a:t>40</a:t>
            </a:fld>
            <a:endParaRPr lang="en-US"/>
          </a:p>
        </p:txBody>
      </p:sp>
    </p:spTree>
    <p:extLst>
      <p:ext uri="{BB962C8B-B14F-4D97-AF65-F5344CB8AC3E}">
        <p14:creationId xmlns:p14="http://schemas.microsoft.com/office/powerpoint/2010/main" val="3801188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Kim and Carole</a:t>
            </a:r>
          </a:p>
          <a:p>
            <a:r>
              <a:rPr lang="en-US" b="1" baseline="0" dirty="0" smtClean="0"/>
              <a:t>We want some instant feedback on your current knowledge about QFT…</a:t>
            </a:r>
          </a:p>
          <a:p>
            <a:endParaRPr lang="en-US" b="1" baseline="0" dirty="0" smtClean="0"/>
          </a:p>
          <a:p>
            <a:r>
              <a:rPr lang="en-US" b="1" dirty="0" err="1"/>
              <a:t>Plickers</a:t>
            </a:r>
            <a:r>
              <a:rPr lang="en-US" b="1" dirty="0"/>
              <a:t> is a new classroom polling system which can display results in real time. The only materials you'll need to get started are paper, a printer, and a smartphone or tablet.</a:t>
            </a:r>
            <a:endParaRPr lang="en-US" b="1" baseline="0" dirty="0" smtClean="0"/>
          </a:p>
          <a:p>
            <a:pPr defTabSz="465887">
              <a:defRPr/>
            </a:pPr>
            <a:endParaRPr lang="en-US" b="1" dirty="0">
              <a:solidFill>
                <a:prstClr val="black"/>
              </a:solidFill>
            </a:endParaRPr>
          </a:p>
          <a:p>
            <a:pPr defTabSz="465887">
              <a:defRPr/>
            </a:pPr>
            <a:r>
              <a:rPr lang="en-US" b="1" dirty="0" err="1">
                <a:solidFill>
                  <a:prstClr val="black"/>
                </a:solidFill>
              </a:rPr>
              <a:t>Plickers</a:t>
            </a:r>
            <a:r>
              <a:rPr lang="en-US" b="1" dirty="0">
                <a:solidFill>
                  <a:prstClr val="black"/>
                </a:solidFill>
              </a:rPr>
              <a:t> allows teachers to </a:t>
            </a:r>
            <a:r>
              <a:rPr lang="en-US" b="1" u="sng" dirty="0">
                <a:solidFill>
                  <a:prstClr val="black"/>
                </a:solidFill>
              </a:rPr>
              <a:t>tailor instruction with instant feedback  </a:t>
            </a:r>
          </a:p>
          <a:p>
            <a:pPr marL="174708" indent="-174708" defTabSz="465887">
              <a:buFont typeface="Arial" panose="020B0604020202020204" pitchFamily="34" charset="0"/>
              <a:buChar char="•"/>
              <a:defRPr/>
            </a:pPr>
            <a:endParaRPr lang="en-US" b="1" u="sng" baseline="0" dirty="0" smtClean="0"/>
          </a:p>
          <a:p>
            <a:pPr marL="174708" indent="-174708">
              <a:buFont typeface="Arial" panose="020B0604020202020204" pitchFamily="34" charset="0"/>
              <a:buChar char="•"/>
            </a:pPr>
            <a:r>
              <a:rPr lang="en-US" b="1" dirty="0" err="1" smtClean="0"/>
              <a:t>Plickers</a:t>
            </a:r>
            <a:r>
              <a:rPr lang="en-US" b="1" dirty="0" smtClean="0"/>
              <a:t> is a powerfully simple tool that lets teachers collect real-time formative assessment data without the need for student devices</a:t>
            </a:r>
          </a:p>
          <a:p>
            <a:endParaRPr lang="en-US" b="1" dirty="0" smtClean="0"/>
          </a:p>
          <a:p>
            <a:pPr marL="174708" indent="-174708" defTabSz="465887">
              <a:buFont typeface="Arial" panose="020B0604020202020204" pitchFamily="34" charset="0"/>
              <a:buChar char="•"/>
              <a:defRPr/>
            </a:pPr>
            <a:r>
              <a:rPr lang="en-US" b="1" dirty="0" smtClean="0"/>
              <a:t>Engage ALL students in critical thinking</a:t>
            </a:r>
          </a:p>
          <a:p>
            <a:pPr defTabSz="465887">
              <a:defRPr/>
            </a:pPr>
            <a:endParaRPr lang="en-US" b="1" dirty="0" smtClean="0"/>
          </a:p>
          <a:p>
            <a:pPr marL="174708" indent="-174708" defTabSz="465887">
              <a:buFont typeface="Arial" panose="020B0604020202020204" pitchFamily="34" charset="0"/>
              <a:buChar char="•"/>
              <a:defRPr/>
            </a:pPr>
            <a:r>
              <a:rPr lang="en-US" b="1" dirty="0">
                <a:solidFill>
                  <a:prstClr val="black"/>
                </a:solidFill>
              </a:rPr>
              <a:t>Gives all students the chance to participate and engage in learning without feeling self-conscious.</a:t>
            </a:r>
          </a:p>
          <a:p>
            <a:pPr marL="174708" indent="-174708">
              <a:buFont typeface="Arial" panose="020B0604020202020204" pitchFamily="34" charset="0"/>
              <a:buChar char="•"/>
            </a:pPr>
            <a:endParaRPr lang="en-US" b="1" dirty="0" smtClean="0"/>
          </a:p>
          <a:p>
            <a:pPr marL="174708" indent="-174708">
              <a:buFont typeface="Arial" panose="020B0604020202020204" pitchFamily="34" charset="0"/>
              <a:buChar char="•"/>
            </a:pPr>
            <a:r>
              <a:rPr lang="en-US" b="1" dirty="0" smtClean="0"/>
              <a:t>Use </a:t>
            </a:r>
            <a:r>
              <a:rPr lang="en-US" b="1" dirty="0" err="1" smtClean="0"/>
              <a:t>Plickers</a:t>
            </a:r>
            <a:r>
              <a:rPr lang="en-US" b="1" dirty="0" smtClean="0"/>
              <a:t> for quick checks for understanding to know whether your students are understanding big concepts and mastering key skills</a:t>
            </a:r>
          </a:p>
          <a:p>
            <a:endParaRPr lang="en-US" b="1" dirty="0"/>
          </a:p>
        </p:txBody>
      </p:sp>
      <p:sp>
        <p:nvSpPr>
          <p:cNvPr id="4" name="Slide Number Placeholder 3"/>
          <p:cNvSpPr>
            <a:spLocks noGrp="1"/>
          </p:cNvSpPr>
          <p:nvPr>
            <p:ph type="sldNum" sz="quarter" idx="10"/>
          </p:nvPr>
        </p:nvSpPr>
        <p:spPr/>
        <p:txBody>
          <a:bodyPr/>
          <a:lstStyle/>
          <a:p>
            <a:fld id="{6FBB0F1B-8F74-664D-AD6A-6EB566490FD9}" type="slidenum">
              <a:rPr lang="en-US" smtClean="0"/>
              <a:t>4</a:t>
            </a:fld>
            <a:endParaRPr lang="en-US"/>
          </a:p>
        </p:txBody>
      </p:sp>
    </p:spTree>
    <p:extLst>
      <p:ext uri="{BB962C8B-B14F-4D97-AF65-F5344CB8AC3E}">
        <p14:creationId xmlns:p14="http://schemas.microsoft.com/office/powerpoint/2010/main" val="35626959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Kim</a:t>
            </a:r>
          </a:p>
          <a:p>
            <a:endParaRPr lang="en-US" b="1"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1" baseline="0" dirty="0" smtClean="0"/>
              <a:t>Index Card Prioritization  Activity </a:t>
            </a:r>
            <a:endParaRPr lang="en-US" b="1" dirty="0" smtClean="0"/>
          </a:p>
          <a:p>
            <a:endParaRPr lang="en-US" b="1" dirty="0"/>
          </a:p>
        </p:txBody>
      </p:sp>
      <p:sp>
        <p:nvSpPr>
          <p:cNvPr id="4" name="Slide Number Placeholder 3"/>
          <p:cNvSpPr>
            <a:spLocks noGrp="1"/>
          </p:cNvSpPr>
          <p:nvPr>
            <p:ph type="sldNum" sz="quarter" idx="10"/>
          </p:nvPr>
        </p:nvSpPr>
        <p:spPr/>
        <p:txBody>
          <a:bodyPr/>
          <a:lstStyle/>
          <a:p>
            <a:fld id="{6FBB0F1B-8F74-664D-AD6A-6EB566490FD9}" type="slidenum">
              <a:rPr lang="en-US" smtClean="0"/>
              <a:t>41</a:t>
            </a:fld>
            <a:endParaRPr lang="en-US"/>
          </a:p>
        </p:txBody>
      </p:sp>
    </p:spTree>
    <p:extLst>
      <p:ext uri="{BB962C8B-B14F-4D97-AF65-F5344CB8AC3E}">
        <p14:creationId xmlns:p14="http://schemas.microsoft.com/office/powerpoint/2010/main" val="39058168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Kim</a:t>
            </a:r>
            <a:endParaRPr lang="en-US" b="1" dirty="0"/>
          </a:p>
        </p:txBody>
      </p:sp>
      <p:sp>
        <p:nvSpPr>
          <p:cNvPr id="4" name="Slide Number Placeholder 3"/>
          <p:cNvSpPr>
            <a:spLocks noGrp="1"/>
          </p:cNvSpPr>
          <p:nvPr>
            <p:ph type="sldNum" sz="quarter" idx="10"/>
          </p:nvPr>
        </p:nvSpPr>
        <p:spPr/>
        <p:txBody>
          <a:bodyPr/>
          <a:lstStyle/>
          <a:p>
            <a:fld id="{6FBB0F1B-8F74-664D-AD6A-6EB566490FD9}" type="slidenum">
              <a:rPr lang="en-US" smtClean="0"/>
              <a:t>42</a:t>
            </a:fld>
            <a:endParaRPr lang="en-US"/>
          </a:p>
        </p:txBody>
      </p:sp>
    </p:spTree>
    <p:extLst>
      <p:ext uri="{BB962C8B-B14F-4D97-AF65-F5344CB8AC3E}">
        <p14:creationId xmlns:p14="http://schemas.microsoft.com/office/powerpoint/2010/main" val="14785886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739">
              <a:defRPr/>
            </a:pPr>
            <a:r>
              <a:rPr lang="en-US" b="1" dirty="0" smtClean="0"/>
              <a:t>Kim</a:t>
            </a:r>
          </a:p>
          <a:p>
            <a:endParaRPr lang="en-US" dirty="0"/>
          </a:p>
        </p:txBody>
      </p:sp>
      <p:sp>
        <p:nvSpPr>
          <p:cNvPr id="4" name="Slide Number Placeholder 3"/>
          <p:cNvSpPr>
            <a:spLocks noGrp="1"/>
          </p:cNvSpPr>
          <p:nvPr>
            <p:ph type="sldNum" sz="quarter" idx="10"/>
          </p:nvPr>
        </p:nvSpPr>
        <p:spPr/>
        <p:txBody>
          <a:bodyPr/>
          <a:lstStyle/>
          <a:p>
            <a:fld id="{88A92FB4-6023-9248-8723-2F8590492864}" type="slidenum">
              <a:rPr lang="en-US" smtClean="0"/>
              <a:t>43</a:t>
            </a:fld>
            <a:endParaRPr lang="en-US"/>
          </a:p>
        </p:txBody>
      </p:sp>
    </p:spTree>
    <p:extLst>
      <p:ext uri="{BB962C8B-B14F-4D97-AF65-F5344CB8AC3E}">
        <p14:creationId xmlns:p14="http://schemas.microsoft.com/office/powerpoint/2010/main" val="15977427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Kim</a:t>
            </a:r>
          </a:p>
          <a:p>
            <a:endParaRPr lang="en-US" b="1" dirty="0" smtClean="0"/>
          </a:p>
          <a:p>
            <a:pPr marL="171450" lvl="0" indent="-171450">
              <a:buFont typeface="Arial" panose="020B0604020202020204" pitchFamily="34" charset="0"/>
              <a:buChar char="•"/>
            </a:pPr>
            <a:r>
              <a:rPr lang="en-US" b="1" dirty="0" smtClean="0"/>
              <a:t>2-3 minutes individually produce questions</a:t>
            </a:r>
          </a:p>
          <a:p>
            <a:pPr marL="0" lvl="0" indent="0">
              <a:buFont typeface="Arial" panose="020B0604020202020204" pitchFamily="34" charset="0"/>
              <a:buNone/>
            </a:pPr>
            <a:endParaRPr lang="en-US" b="1" dirty="0" smtClean="0"/>
          </a:p>
          <a:p>
            <a:pPr marL="171450" lvl="0" indent="-171450">
              <a:buFont typeface="Arial" panose="020B0604020202020204" pitchFamily="34" charset="0"/>
              <a:buChar char="•"/>
            </a:pPr>
            <a:r>
              <a:rPr lang="en-US" b="1" dirty="0" smtClean="0"/>
              <a:t>1-2</a:t>
            </a:r>
            <a:r>
              <a:rPr lang="en-US" b="1" baseline="0" dirty="0" smtClean="0"/>
              <a:t> minute individual prioritization</a:t>
            </a:r>
          </a:p>
          <a:p>
            <a:pPr marL="0" lvl="0" indent="0">
              <a:buFont typeface="Arial" panose="020B0604020202020204" pitchFamily="34" charset="0"/>
              <a:buNone/>
            </a:pPr>
            <a:endParaRPr lang="en-US" b="1" baseline="0" dirty="0" smtClean="0"/>
          </a:p>
          <a:p>
            <a:pPr marL="171450" lvl="0" indent="-171450">
              <a:buFont typeface="Arial" panose="020B0604020202020204" pitchFamily="34" charset="0"/>
              <a:buChar char="•"/>
            </a:pPr>
            <a:r>
              <a:rPr lang="en-US" b="1" baseline="0" dirty="0" smtClean="0"/>
              <a:t>2-3 minute table prioritization</a:t>
            </a:r>
          </a:p>
          <a:p>
            <a:endParaRPr lang="en-US" b="1" baseline="0" dirty="0" smtClean="0"/>
          </a:p>
          <a:p>
            <a:endParaRPr lang="en-US" b="1"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6FBB0F1B-8F74-664D-AD6A-6EB566490FD9}" type="slidenum">
              <a:rPr lang="en-US" smtClean="0"/>
              <a:t>44</a:t>
            </a:fld>
            <a:endParaRPr lang="en-US"/>
          </a:p>
        </p:txBody>
      </p:sp>
    </p:spTree>
    <p:extLst>
      <p:ext uri="{BB962C8B-B14F-4D97-AF65-F5344CB8AC3E}">
        <p14:creationId xmlns:p14="http://schemas.microsoft.com/office/powerpoint/2010/main" val="40929314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Kim</a:t>
            </a:r>
          </a:p>
          <a:p>
            <a:endParaRPr lang="en-US" b="1" dirty="0" smtClean="0"/>
          </a:p>
          <a:p>
            <a:r>
              <a:rPr lang="en-US" b="1" dirty="0" smtClean="0"/>
              <a:t>Review</a:t>
            </a:r>
            <a:r>
              <a:rPr lang="en-US" b="1" baseline="0" dirty="0" smtClean="0"/>
              <a:t> of sample student responses</a:t>
            </a:r>
            <a:endParaRPr lang="en-US" b="1" dirty="0"/>
          </a:p>
        </p:txBody>
      </p:sp>
      <p:sp>
        <p:nvSpPr>
          <p:cNvPr id="4" name="Slide Number Placeholder 3"/>
          <p:cNvSpPr>
            <a:spLocks noGrp="1"/>
          </p:cNvSpPr>
          <p:nvPr>
            <p:ph type="sldNum" sz="quarter" idx="10"/>
          </p:nvPr>
        </p:nvSpPr>
        <p:spPr/>
        <p:txBody>
          <a:bodyPr/>
          <a:lstStyle/>
          <a:p>
            <a:fld id="{6FBB0F1B-8F74-664D-AD6A-6EB566490FD9}" type="slidenum">
              <a:rPr lang="en-US" smtClean="0"/>
              <a:t>45</a:t>
            </a:fld>
            <a:endParaRPr lang="en-US"/>
          </a:p>
        </p:txBody>
      </p:sp>
    </p:spTree>
    <p:extLst>
      <p:ext uri="{BB962C8B-B14F-4D97-AF65-F5344CB8AC3E}">
        <p14:creationId xmlns:p14="http://schemas.microsoft.com/office/powerpoint/2010/main" val="7319279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Kim:</a:t>
            </a:r>
            <a:r>
              <a:rPr lang="en-US" b="1" baseline="0" dirty="0" smtClean="0"/>
              <a:t> Give Instructions and Lead Activity</a:t>
            </a:r>
            <a:endParaRPr lang="en-US" b="1" dirty="0" smtClean="0"/>
          </a:p>
          <a:p>
            <a:pPr marL="174708" indent="-174708">
              <a:buFont typeface="Arial" panose="020B0604020202020204" pitchFamily="34" charset="0"/>
              <a:buChar char="•"/>
            </a:pPr>
            <a:r>
              <a:rPr lang="en-US" b="1" dirty="0" smtClean="0"/>
              <a:t>Distribute</a:t>
            </a:r>
            <a:r>
              <a:rPr lang="en-US" b="1" baseline="0" dirty="0" smtClean="0"/>
              <a:t> Reader’s Theatre Cards and provide instructions</a:t>
            </a:r>
          </a:p>
          <a:p>
            <a:pPr marL="174708" indent="-174708">
              <a:buFont typeface="Arial" panose="020B0604020202020204" pitchFamily="34" charset="0"/>
              <a:buChar char="•"/>
            </a:pPr>
            <a:endParaRPr lang="en-US" b="1" baseline="0" dirty="0" smtClean="0"/>
          </a:p>
          <a:p>
            <a:r>
              <a:rPr lang="en-US" b="1" baseline="0" dirty="0" smtClean="0"/>
              <a:t>Carole: </a:t>
            </a:r>
            <a:r>
              <a:rPr lang="en-US" b="1" baseline="0" smtClean="0"/>
              <a:t>Handle </a:t>
            </a:r>
            <a:endParaRPr lang="en-US" b="1" baseline="0" dirty="0" smtClean="0"/>
          </a:p>
          <a:p>
            <a:pPr marL="174708" indent="-174708">
              <a:buFont typeface="Arial" panose="020B0604020202020204" pitchFamily="34" charset="0"/>
              <a:buChar char="•"/>
            </a:pPr>
            <a:r>
              <a:rPr lang="en-US" b="1" baseline="0" dirty="0" smtClean="0"/>
              <a:t>Change to Pearl Harbor PPT</a:t>
            </a:r>
          </a:p>
          <a:p>
            <a:pPr marL="174708" indent="-174708">
              <a:buFont typeface="Arial" panose="020B0604020202020204" pitchFamily="34" charset="0"/>
              <a:buChar char="•"/>
            </a:pPr>
            <a:r>
              <a:rPr lang="en-US" b="1" baseline="0" dirty="0" smtClean="0"/>
              <a:t>Use “Sad War Songs” audio and “FDR Day of Infamy” speech</a:t>
            </a:r>
          </a:p>
          <a:p>
            <a:endParaRPr lang="en-US" b="1" dirty="0"/>
          </a:p>
        </p:txBody>
      </p:sp>
      <p:sp>
        <p:nvSpPr>
          <p:cNvPr id="4" name="Slide Number Placeholder 3"/>
          <p:cNvSpPr>
            <a:spLocks noGrp="1"/>
          </p:cNvSpPr>
          <p:nvPr>
            <p:ph type="sldNum" sz="quarter" idx="10"/>
          </p:nvPr>
        </p:nvSpPr>
        <p:spPr/>
        <p:txBody>
          <a:bodyPr/>
          <a:lstStyle/>
          <a:p>
            <a:fld id="{88A92FB4-6023-9248-8723-2F8590492864}"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42780540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b="1" dirty="0" smtClean="0"/>
          </a:p>
          <a:p>
            <a:r>
              <a:rPr lang="en-US" b="1" baseline="0" smtClean="0"/>
              <a:t>Give </a:t>
            </a:r>
            <a:r>
              <a:rPr lang="en-US" b="1" baseline="0" dirty="0" smtClean="0"/>
              <a:t>MAKE JUST ONE CHANGE book.  Read Chapter 9 first!</a:t>
            </a:r>
            <a:endParaRPr lang="en-US" b="1" dirty="0"/>
          </a:p>
        </p:txBody>
      </p:sp>
      <p:sp>
        <p:nvSpPr>
          <p:cNvPr id="4" name="Slide Number Placeholder 3"/>
          <p:cNvSpPr>
            <a:spLocks noGrp="1"/>
          </p:cNvSpPr>
          <p:nvPr>
            <p:ph type="sldNum" sz="quarter" idx="10"/>
          </p:nvPr>
        </p:nvSpPr>
        <p:spPr/>
        <p:txBody>
          <a:bodyPr/>
          <a:lstStyle/>
          <a:p>
            <a:fld id="{6FBB0F1B-8F74-664D-AD6A-6EB566490FD9}" type="slidenum">
              <a:rPr lang="en-US" smtClean="0"/>
              <a:t>47</a:t>
            </a:fld>
            <a:endParaRPr lang="en-US"/>
          </a:p>
        </p:txBody>
      </p:sp>
    </p:spTree>
    <p:extLst>
      <p:ext uri="{BB962C8B-B14F-4D97-AF65-F5344CB8AC3E}">
        <p14:creationId xmlns:p14="http://schemas.microsoft.com/office/powerpoint/2010/main" val="3140054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KIM</a:t>
            </a:r>
            <a:endParaRPr lang="en-US" b="1" dirty="0"/>
          </a:p>
        </p:txBody>
      </p:sp>
      <p:sp>
        <p:nvSpPr>
          <p:cNvPr id="4" name="Slide Number Placeholder 3"/>
          <p:cNvSpPr>
            <a:spLocks noGrp="1"/>
          </p:cNvSpPr>
          <p:nvPr>
            <p:ph type="sldNum" sz="quarter" idx="10"/>
          </p:nvPr>
        </p:nvSpPr>
        <p:spPr/>
        <p:txBody>
          <a:bodyPr/>
          <a:lstStyle/>
          <a:p>
            <a:fld id="{6FBB0F1B-8F74-664D-AD6A-6EB566490FD9}" type="slidenum">
              <a:rPr lang="en-US" smtClean="0"/>
              <a:t>48</a:t>
            </a:fld>
            <a:endParaRPr lang="en-US"/>
          </a:p>
        </p:txBody>
      </p:sp>
    </p:spTree>
    <p:extLst>
      <p:ext uri="{BB962C8B-B14F-4D97-AF65-F5344CB8AC3E}">
        <p14:creationId xmlns:p14="http://schemas.microsoft.com/office/powerpoint/2010/main" val="12362187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dirty="0" smtClean="0"/>
              <a:t>Kim</a:t>
            </a:r>
          </a:p>
          <a:p>
            <a:endParaRPr lang="en-US" dirty="0"/>
          </a:p>
        </p:txBody>
      </p:sp>
      <p:sp>
        <p:nvSpPr>
          <p:cNvPr id="4" name="Slide Number Placeholder 3"/>
          <p:cNvSpPr>
            <a:spLocks noGrp="1"/>
          </p:cNvSpPr>
          <p:nvPr>
            <p:ph type="sldNum" sz="quarter" idx="10"/>
          </p:nvPr>
        </p:nvSpPr>
        <p:spPr/>
        <p:txBody>
          <a:bodyPr/>
          <a:lstStyle/>
          <a:p>
            <a:fld id="{6FBB0F1B-8F74-664D-AD6A-6EB566490FD9}" type="slidenum">
              <a:rPr lang="en-US" smtClean="0"/>
              <a:t>49</a:t>
            </a:fld>
            <a:endParaRPr lang="en-US"/>
          </a:p>
        </p:txBody>
      </p:sp>
    </p:spTree>
    <p:extLst>
      <p:ext uri="{BB962C8B-B14F-4D97-AF65-F5344CB8AC3E}">
        <p14:creationId xmlns:p14="http://schemas.microsoft.com/office/powerpoint/2010/main" val="3375610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dirty="0">
                <a:solidFill>
                  <a:prstClr val="black"/>
                </a:solidFill>
              </a:rPr>
              <a:t>Kim</a:t>
            </a:r>
          </a:p>
          <a:p>
            <a:endParaRPr lang="en-US" dirty="0"/>
          </a:p>
        </p:txBody>
      </p:sp>
      <p:sp>
        <p:nvSpPr>
          <p:cNvPr id="4" name="Slide Number Placeholder 3"/>
          <p:cNvSpPr>
            <a:spLocks noGrp="1"/>
          </p:cNvSpPr>
          <p:nvPr>
            <p:ph type="sldNum" sz="quarter" idx="10"/>
          </p:nvPr>
        </p:nvSpPr>
        <p:spPr/>
        <p:txBody>
          <a:bodyPr/>
          <a:lstStyle/>
          <a:p>
            <a:fld id="{6FBB0F1B-8F74-664D-AD6A-6EB566490FD9}" type="slidenum">
              <a:rPr lang="en-US" smtClean="0"/>
              <a:t>50</a:t>
            </a:fld>
            <a:endParaRPr lang="en-US"/>
          </a:p>
        </p:txBody>
      </p:sp>
    </p:spTree>
    <p:extLst>
      <p:ext uri="{BB962C8B-B14F-4D97-AF65-F5344CB8AC3E}">
        <p14:creationId xmlns:p14="http://schemas.microsoft.com/office/powerpoint/2010/main" val="2865342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r>
              <a:rPr lang="en-US" b="1" baseline="0" dirty="0" smtClean="0"/>
              <a:t> </a:t>
            </a:r>
            <a:r>
              <a:rPr lang="en-US" b="1" dirty="0" smtClean="0"/>
              <a:t>Setting </a:t>
            </a:r>
            <a:r>
              <a:rPr lang="en-US" b="1" dirty="0"/>
              <a:t>the Stage for today’s work…</a:t>
            </a:r>
          </a:p>
          <a:p>
            <a:endParaRPr lang="en-US" b="1" dirty="0"/>
          </a:p>
          <a:p>
            <a:r>
              <a:rPr lang="en-US" b="1" dirty="0"/>
              <a:t>Let’s begin by “reviewing” what currently happens in a traditional classroom, </a:t>
            </a:r>
          </a:p>
          <a:p>
            <a:pPr marL="174708" indent="-174708">
              <a:buFont typeface="Arial" panose="020B0604020202020204" pitchFamily="34" charset="0"/>
              <a:buChar char="•"/>
            </a:pPr>
            <a:r>
              <a:rPr lang="en-US" b="1" dirty="0"/>
              <a:t>the teacher is the center of attention, the owner of knowledge and information.</a:t>
            </a:r>
          </a:p>
          <a:p>
            <a:pPr marL="174708" indent="-174708">
              <a:buFont typeface="Arial" panose="020B0604020202020204" pitchFamily="34" charset="0"/>
              <a:buChar char="•"/>
            </a:pPr>
            <a:r>
              <a:rPr lang="en-US" b="1" dirty="0"/>
              <a:t>Teachers often ask questions of their students to gauge comprehension, but it’s a passive model that relies on students to absorb information they need to reproduce on tests</a:t>
            </a:r>
          </a:p>
          <a:p>
            <a:endParaRPr lang="en-US" b="1" dirty="0"/>
          </a:p>
          <a:p>
            <a:r>
              <a:rPr lang="en-US" b="1" dirty="0"/>
              <a:t>What do you think?  Is the basic flow of education? Discuss with a partner…</a:t>
            </a:r>
          </a:p>
          <a:p>
            <a:endParaRPr lang="en-US" b="1" dirty="0"/>
          </a:p>
          <a:p>
            <a:r>
              <a:rPr lang="en-US" b="1" dirty="0"/>
              <a:t>We need to strive for a more balanced questioning diet, one that welcomes more questions from students</a:t>
            </a:r>
            <a:r>
              <a:rPr lang="en-US" dirty="0"/>
              <a:t/>
            </a:r>
            <a:br>
              <a:rPr lang="en-US" dirty="0"/>
            </a:br>
            <a:endParaRPr lang="en-US" b="1" dirty="0"/>
          </a:p>
        </p:txBody>
      </p:sp>
      <p:sp>
        <p:nvSpPr>
          <p:cNvPr id="4" name="Slide Number Placeholder 3"/>
          <p:cNvSpPr>
            <a:spLocks noGrp="1"/>
          </p:cNvSpPr>
          <p:nvPr>
            <p:ph type="sldNum" sz="quarter" idx="10"/>
          </p:nvPr>
        </p:nvSpPr>
        <p:spPr/>
        <p:txBody>
          <a:bodyPr/>
          <a:lstStyle/>
          <a:p>
            <a:fld id="{88A92FB4-6023-9248-8723-2F8590492864}" type="slidenum">
              <a:rPr lang="en-US" smtClean="0"/>
              <a:t>5</a:t>
            </a:fld>
            <a:endParaRPr lang="en-US"/>
          </a:p>
        </p:txBody>
      </p:sp>
    </p:spTree>
    <p:extLst>
      <p:ext uri="{BB962C8B-B14F-4D97-AF65-F5344CB8AC3E}">
        <p14:creationId xmlns:p14="http://schemas.microsoft.com/office/powerpoint/2010/main" val="8091529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dirty="0">
                <a:solidFill>
                  <a:prstClr val="black"/>
                </a:solidFill>
              </a:rPr>
              <a:t>Kim</a:t>
            </a:r>
          </a:p>
          <a:p>
            <a:endParaRPr lang="en-US" dirty="0"/>
          </a:p>
        </p:txBody>
      </p:sp>
      <p:sp>
        <p:nvSpPr>
          <p:cNvPr id="4" name="Slide Number Placeholder 3"/>
          <p:cNvSpPr>
            <a:spLocks noGrp="1"/>
          </p:cNvSpPr>
          <p:nvPr>
            <p:ph type="sldNum" sz="quarter" idx="10"/>
          </p:nvPr>
        </p:nvSpPr>
        <p:spPr/>
        <p:txBody>
          <a:bodyPr/>
          <a:lstStyle/>
          <a:p>
            <a:fld id="{6FBB0F1B-8F74-664D-AD6A-6EB566490FD9}" type="slidenum">
              <a:rPr lang="en-US" smtClean="0"/>
              <a:t>51</a:t>
            </a:fld>
            <a:endParaRPr lang="en-US"/>
          </a:p>
        </p:txBody>
      </p:sp>
    </p:spTree>
    <p:extLst>
      <p:ext uri="{BB962C8B-B14F-4D97-AF65-F5344CB8AC3E}">
        <p14:creationId xmlns:p14="http://schemas.microsoft.com/office/powerpoint/2010/main" val="37177437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dirty="0">
                <a:solidFill>
                  <a:prstClr val="black"/>
                </a:solidFill>
              </a:rPr>
              <a:t>Kim</a:t>
            </a:r>
          </a:p>
          <a:p>
            <a:endParaRPr lang="en-US" dirty="0"/>
          </a:p>
        </p:txBody>
      </p:sp>
      <p:sp>
        <p:nvSpPr>
          <p:cNvPr id="4" name="Slide Number Placeholder 3"/>
          <p:cNvSpPr>
            <a:spLocks noGrp="1"/>
          </p:cNvSpPr>
          <p:nvPr>
            <p:ph type="sldNum" sz="quarter" idx="10"/>
          </p:nvPr>
        </p:nvSpPr>
        <p:spPr/>
        <p:txBody>
          <a:bodyPr/>
          <a:lstStyle/>
          <a:p>
            <a:fld id="{6FBB0F1B-8F74-664D-AD6A-6EB566490FD9}" type="slidenum">
              <a:rPr lang="en-US" smtClean="0"/>
              <a:t>52</a:t>
            </a:fld>
            <a:endParaRPr lang="en-US"/>
          </a:p>
        </p:txBody>
      </p:sp>
    </p:spTree>
    <p:extLst>
      <p:ext uri="{BB962C8B-B14F-4D97-AF65-F5344CB8AC3E}">
        <p14:creationId xmlns:p14="http://schemas.microsoft.com/office/powerpoint/2010/main" val="19200387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dirty="0">
                <a:solidFill>
                  <a:prstClr val="black"/>
                </a:solidFill>
              </a:rPr>
              <a:t>Kim</a:t>
            </a:r>
          </a:p>
          <a:p>
            <a:endParaRPr lang="en-US" dirty="0"/>
          </a:p>
        </p:txBody>
      </p:sp>
      <p:sp>
        <p:nvSpPr>
          <p:cNvPr id="4" name="Slide Number Placeholder 3"/>
          <p:cNvSpPr>
            <a:spLocks noGrp="1"/>
          </p:cNvSpPr>
          <p:nvPr>
            <p:ph type="sldNum" sz="quarter" idx="10"/>
          </p:nvPr>
        </p:nvSpPr>
        <p:spPr/>
        <p:txBody>
          <a:bodyPr/>
          <a:lstStyle/>
          <a:p>
            <a:fld id="{6FBB0F1B-8F74-664D-AD6A-6EB566490FD9}" type="slidenum">
              <a:rPr lang="en-US" smtClean="0"/>
              <a:t>53</a:t>
            </a:fld>
            <a:endParaRPr lang="en-US"/>
          </a:p>
        </p:txBody>
      </p:sp>
    </p:spTree>
    <p:extLst>
      <p:ext uri="{BB962C8B-B14F-4D97-AF65-F5344CB8AC3E}">
        <p14:creationId xmlns:p14="http://schemas.microsoft.com/office/powerpoint/2010/main" val="28926079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dirty="0">
                <a:solidFill>
                  <a:prstClr val="black"/>
                </a:solidFill>
              </a:rPr>
              <a:t>Kim</a:t>
            </a:r>
          </a:p>
          <a:p>
            <a:endParaRPr lang="en-US" dirty="0"/>
          </a:p>
        </p:txBody>
      </p:sp>
      <p:sp>
        <p:nvSpPr>
          <p:cNvPr id="4" name="Slide Number Placeholder 3"/>
          <p:cNvSpPr>
            <a:spLocks noGrp="1"/>
          </p:cNvSpPr>
          <p:nvPr>
            <p:ph type="sldNum" sz="quarter" idx="10"/>
          </p:nvPr>
        </p:nvSpPr>
        <p:spPr/>
        <p:txBody>
          <a:bodyPr/>
          <a:lstStyle/>
          <a:p>
            <a:fld id="{6FBB0F1B-8F74-664D-AD6A-6EB566490FD9}" type="slidenum">
              <a:rPr lang="en-US" smtClean="0"/>
              <a:t>54</a:t>
            </a:fld>
            <a:endParaRPr lang="en-US"/>
          </a:p>
        </p:txBody>
      </p:sp>
    </p:spTree>
    <p:extLst>
      <p:ext uri="{BB962C8B-B14F-4D97-AF65-F5344CB8AC3E}">
        <p14:creationId xmlns:p14="http://schemas.microsoft.com/office/powerpoint/2010/main" val="731217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Kim</a:t>
            </a:r>
            <a:endParaRPr lang="en-US" b="1" dirty="0"/>
          </a:p>
        </p:txBody>
      </p:sp>
      <p:sp>
        <p:nvSpPr>
          <p:cNvPr id="4" name="Slide Number Placeholder 3"/>
          <p:cNvSpPr>
            <a:spLocks noGrp="1"/>
          </p:cNvSpPr>
          <p:nvPr>
            <p:ph type="sldNum" sz="quarter" idx="10"/>
          </p:nvPr>
        </p:nvSpPr>
        <p:spPr/>
        <p:txBody>
          <a:bodyPr/>
          <a:lstStyle/>
          <a:p>
            <a:fld id="{6FBB0F1B-8F74-664D-AD6A-6EB566490FD9}" type="slidenum">
              <a:rPr lang="en-US" smtClean="0"/>
              <a:t>55</a:t>
            </a:fld>
            <a:endParaRPr lang="en-US"/>
          </a:p>
        </p:txBody>
      </p:sp>
    </p:spTree>
    <p:extLst>
      <p:ext uri="{BB962C8B-B14F-4D97-AF65-F5344CB8AC3E}">
        <p14:creationId xmlns:p14="http://schemas.microsoft.com/office/powerpoint/2010/main" val="10190858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dirty="0" smtClean="0"/>
              <a:t>Kim</a:t>
            </a:r>
          </a:p>
          <a:p>
            <a:endParaRPr lang="en-US" dirty="0"/>
          </a:p>
        </p:txBody>
      </p:sp>
      <p:sp>
        <p:nvSpPr>
          <p:cNvPr id="4" name="Slide Number Placeholder 3"/>
          <p:cNvSpPr>
            <a:spLocks noGrp="1"/>
          </p:cNvSpPr>
          <p:nvPr>
            <p:ph type="sldNum" sz="quarter" idx="10"/>
          </p:nvPr>
        </p:nvSpPr>
        <p:spPr/>
        <p:txBody>
          <a:bodyPr/>
          <a:lstStyle/>
          <a:p>
            <a:fld id="{6FBB0F1B-8F74-664D-AD6A-6EB566490FD9}" type="slidenum">
              <a:rPr lang="en-US" smtClean="0"/>
              <a:t>56</a:t>
            </a:fld>
            <a:endParaRPr lang="en-US"/>
          </a:p>
        </p:txBody>
      </p:sp>
    </p:spTree>
    <p:extLst>
      <p:ext uri="{BB962C8B-B14F-4D97-AF65-F5344CB8AC3E}">
        <p14:creationId xmlns:p14="http://schemas.microsoft.com/office/powerpoint/2010/main" val="23474140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dirty="0" smtClean="0"/>
              <a:t>Kim</a:t>
            </a:r>
          </a:p>
          <a:p>
            <a:endParaRPr lang="en-US" dirty="0"/>
          </a:p>
        </p:txBody>
      </p:sp>
      <p:sp>
        <p:nvSpPr>
          <p:cNvPr id="4" name="Slide Number Placeholder 3"/>
          <p:cNvSpPr>
            <a:spLocks noGrp="1"/>
          </p:cNvSpPr>
          <p:nvPr>
            <p:ph type="sldNum" sz="quarter" idx="10"/>
          </p:nvPr>
        </p:nvSpPr>
        <p:spPr/>
        <p:txBody>
          <a:bodyPr/>
          <a:lstStyle/>
          <a:p>
            <a:fld id="{6FBB0F1B-8F74-664D-AD6A-6EB566490FD9}" type="slidenum">
              <a:rPr lang="en-US" smtClean="0"/>
              <a:t>57</a:t>
            </a:fld>
            <a:endParaRPr lang="en-US"/>
          </a:p>
        </p:txBody>
      </p:sp>
    </p:spTree>
    <p:extLst>
      <p:ext uri="{BB962C8B-B14F-4D97-AF65-F5344CB8AC3E}">
        <p14:creationId xmlns:p14="http://schemas.microsoft.com/office/powerpoint/2010/main" val="26079366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latin typeface="Calibri" charset="0"/>
              </a:rPr>
              <a:t>Kim</a:t>
            </a:r>
          </a:p>
          <a:p>
            <a:r>
              <a:rPr lang="en-US" b="1" dirty="0" smtClean="0">
                <a:latin typeface="Calibri" charset="0"/>
              </a:rPr>
              <a:t>Introduction</a:t>
            </a:r>
            <a:r>
              <a:rPr lang="en-US" b="1" baseline="0" dirty="0" smtClean="0">
                <a:latin typeface="Calibri" charset="0"/>
              </a:rPr>
              <a:t> Slide to Brainstorming Activity explained on next slide…</a:t>
            </a:r>
            <a:endParaRPr lang="en-US" b="1" dirty="0">
              <a:latin typeface="Calibri" charset="0"/>
            </a:endParaRPr>
          </a:p>
          <a:p>
            <a:pPr marL="0" lvl="1"/>
            <a:endParaRPr lang="en-US" sz="3700" b="1" dirty="0">
              <a:latin typeface="Rockwell" charset="0"/>
              <a:cs typeface="ＭＳ Ｐゴシック" charset="0"/>
            </a:endParaRPr>
          </a:p>
        </p:txBody>
      </p:sp>
      <p:sp>
        <p:nvSpPr>
          <p:cNvPr id="4" name="Slide Number Placeholder 3"/>
          <p:cNvSpPr>
            <a:spLocks noGrp="1"/>
          </p:cNvSpPr>
          <p:nvPr>
            <p:ph type="sldNum" sz="quarter" idx="5"/>
          </p:nvPr>
        </p:nvSpPr>
        <p:spPr/>
        <p:txBody>
          <a:bodyPr/>
          <a:lstStyle/>
          <a:p>
            <a:pPr>
              <a:defRPr/>
            </a:pPr>
            <a:fld id="{775AA7DD-7A20-BB43-92B7-D5C310BFD8E3}" type="slidenum">
              <a:rPr lang="en-US" smtClean="0"/>
              <a:pPr>
                <a:defRPr/>
              </a:pPr>
              <a:t>58</a:t>
            </a:fld>
            <a:endParaRPr lang="en-US" dirty="0"/>
          </a:p>
        </p:txBody>
      </p:sp>
    </p:spTree>
    <p:extLst>
      <p:ext uri="{BB962C8B-B14F-4D97-AF65-F5344CB8AC3E}">
        <p14:creationId xmlns:p14="http://schemas.microsoft.com/office/powerpoint/2010/main" val="42693781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dirty="0">
                <a:solidFill>
                  <a:prstClr val="black"/>
                </a:solidFill>
              </a:rPr>
              <a:t>Kim</a:t>
            </a:r>
          </a:p>
          <a:p>
            <a:pPr defTabSz="465887">
              <a:defRPr/>
            </a:pPr>
            <a:endParaRPr lang="en-US" b="1" dirty="0">
              <a:solidFill>
                <a:prstClr val="black"/>
              </a:solidFill>
            </a:endParaRPr>
          </a:p>
          <a:p>
            <a:pPr defTabSz="465887">
              <a:defRPr/>
            </a:pPr>
            <a:r>
              <a:rPr lang="en-US" b="1" dirty="0">
                <a:solidFill>
                  <a:prstClr val="black"/>
                </a:solidFill>
              </a:rPr>
              <a:t>3 minute Table Brainstorming Instructions</a:t>
            </a:r>
          </a:p>
          <a:p>
            <a:endParaRPr lang="en-US" dirty="0"/>
          </a:p>
        </p:txBody>
      </p:sp>
      <p:sp>
        <p:nvSpPr>
          <p:cNvPr id="4" name="Slide Number Placeholder 3"/>
          <p:cNvSpPr>
            <a:spLocks noGrp="1"/>
          </p:cNvSpPr>
          <p:nvPr>
            <p:ph type="sldNum" sz="quarter" idx="10"/>
          </p:nvPr>
        </p:nvSpPr>
        <p:spPr/>
        <p:txBody>
          <a:bodyPr/>
          <a:lstStyle/>
          <a:p>
            <a:fld id="{6FBB0F1B-8F74-664D-AD6A-6EB566490FD9}" type="slidenum">
              <a:rPr lang="en-US" smtClean="0"/>
              <a:t>59</a:t>
            </a:fld>
            <a:endParaRPr lang="en-US"/>
          </a:p>
        </p:txBody>
      </p:sp>
    </p:spTree>
    <p:extLst>
      <p:ext uri="{BB962C8B-B14F-4D97-AF65-F5344CB8AC3E}">
        <p14:creationId xmlns:p14="http://schemas.microsoft.com/office/powerpoint/2010/main" val="9618699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Kim</a:t>
            </a:r>
          </a:p>
        </p:txBody>
      </p:sp>
      <p:sp>
        <p:nvSpPr>
          <p:cNvPr id="4" name="Slide Number Placeholder 3"/>
          <p:cNvSpPr>
            <a:spLocks noGrp="1"/>
          </p:cNvSpPr>
          <p:nvPr>
            <p:ph type="sldNum" sz="quarter" idx="10"/>
          </p:nvPr>
        </p:nvSpPr>
        <p:spPr/>
        <p:txBody>
          <a:bodyPr/>
          <a:lstStyle/>
          <a:p>
            <a:fld id="{6FBB0F1B-8F74-664D-AD6A-6EB566490FD9}" type="slidenum">
              <a:rPr lang="en-US" smtClean="0"/>
              <a:t>60</a:t>
            </a:fld>
            <a:endParaRPr lang="en-US"/>
          </a:p>
        </p:txBody>
      </p:sp>
    </p:spTree>
    <p:extLst>
      <p:ext uri="{BB962C8B-B14F-4D97-AF65-F5344CB8AC3E}">
        <p14:creationId xmlns:p14="http://schemas.microsoft.com/office/powerpoint/2010/main" val="2614844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Kim</a:t>
            </a:r>
          </a:p>
          <a:p>
            <a:r>
              <a:rPr lang="en-US" b="1" dirty="0" smtClean="0"/>
              <a:t>Ask participants to guess how often</a:t>
            </a:r>
            <a:r>
              <a:rPr lang="en-US" b="1" baseline="0" dirty="0" smtClean="0"/>
              <a:t> students ask questions. </a:t>
            </a:r>
            <a:endParaRPr lang="en-US" b="1" dirty="0"/>
          </a:p>
        </p:txBody>
      </p:sp>
      <p:sp>
        <p:nvSpPr>
          <p:cNvPr id="4" name="Slide Number Placeholder 3"/>
          <p:cNvSpPr>
            <a:spLocks noGrp="1"/>
          </p:cNvSpPr>
          <p:nvPr>
            <p:ph type="sldNum" sz="quarter" idx="10"/>
          </p:nvPr>
        </p:nvSpPr>
        <p:spPr/>
        <p:txBody>
          <a:bodyPr/>
          <a:lstStyle/>
          <a:p>
            <a:fld id="{CBE980C2-40E1-4F50-88B7-25F33EEF69E9}"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30529981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spcBef>
                <a:spcPts val="1427"/>
              </a:spcBef>
              <a:buClr>
                <a:srgbClr val="629DD1"/>
              </a:buClr>
              <a:buSzPct val="75000"/>
              <a:defRPr/>
            </a:pPr>
            <a:r>
              <a:rPr lang="en-US" b="1" dirty="0">
                <a:latin typeface="Gill Sans" charset="0"/>
                <a:cs typeface="Gill Sans" charset="0"/>
              </a:rPr>
              <a:t>Kim  </a:t>
            </a:r>
            <a:r>
              <a:rPr lang="en-US" b="1" dirty="0" smtClean="0">
                <a:latin typeface="Gill Sans" charset="0"/>
                <a:cs typeface="Gill Sans" charset="0"/>
              </a:rPr>
              <a:t>HANDOUTS: QFT</a:t>
            </a:r>
            <a:r>
              <a:rPr lang="en-US" b="1" baseline="0" dirty="0" smtClean="0">
                <a:latin typeface="Gill Sans" charset="0"/>
                <a:cs typeface="Gill Sans" charset="0"/>
              </a:rPr>
              <a:t> Planning Tool</a:t>
            </a:r>
            <a:r>
              <a:rPr lang="en-US" b="1" dirty="0" smtClean="0">
                <a:latin typeface="Gill Sans" charset="0"/>
                <a:cs typeface="Gill Sans" charset="0"/>
              </a:rPr>
              <a:t>  (YELLOW) and QFT</a:t>
            </a:r>
            <a:r>
              <a:rPr lang="en-US" b="1" baseline="0" dirty="0" smtClean="0">
                <a:latin typeface="Gill Sans" charset="0"/>
                <a:cs typeface="Gill Sans" charset="0"/>
              </a:rPr>
              <a:t> Cheat Sheet (WHITE)</a:t>
            </a:r>
            <a:endParaRPr lang="en-US" b="1" dirty="0">
              <a:latin typeface="Gill Sans" charset="0"/>
              <a:cs typeface="Gill Sans" charset="0"/>
            </a:endParaRPr>
          </a:p>
          <a:p>
            <a:pPr marL="174708" indent="-174708" defTabSz="931774">
              <a:spcBef>
                <a:spcPts val="1427"/>
              </a:spcBef>
              <a:buClr>
                <a:srgbClr val="629DD1"/>
              </a:buClr>
              <a:buSzPct val="75000"/>
              <a:buFont typeface="Arial" panose="020B0604020202020204" pitchFamily="34" charset="0"/>
              <a:buChar char="•"/>
              <a:defRPr/>
            </a:pPr>
            <a:endParaRPr lang="en-US" b="1" dirty="0">
              <a:latin typeface="Gill Sans" charset="0"/>
              <a:cs typeface="Gill Sans" charset="0"/>
            </a:endParaRPr>
          </a:p>
          <a:p>
            <a:pPr marL="174708" indent="-174708" defTabSz="931774">
              <a:spcBef>
                <a:spcPts val="1427"/>
              </a:spcBef>
              <a:buClr>
                <a:srgbClr val="629DD1"/>
              </a:buClr>
              <a:buSzPct val="75000"/>
              <a:buFont typeface="Arial" panose="020B0604020202020204" pitchFamily="34" charset="0"/>
              <a:buChar char="•"/>
              <a:defRPr/>
            </a:pPr>
            <a:r>
              <a:rPr lang="en-US" b="1" dirty="0">
                <a:latin typeface="Gill Sans" charset="0"/>
                <a:cs typeface="Gill Sans" charset="0"/>
              </a:rPr>
              <a:t>teaching goals</a:t>
            </a:r>
          </a:p>
          <a:p>
            <a:pPr marL="174708" indent="-174708" defTabSz="931774">
              <a:spcBef>
                <a:spcPts val="1427"/>
              </a:spcBef>
              <a:buClr>
                <a:srgbClr val="629DD1"/>
              </a:buClr>
              <a:buSzPct val="75000"/>
              <a:buFont typeface="Arial" panose="020B0604020202020204" pitchFamily="34" charset="0"/>
              <a:buChar char="•"/>
              <a:defRPr/>
            </a:pPr>
            <a:r>
              <a:rPr lang="en-US" b="1" dirty="0">
                <a:latin typeface="Gill Sans" charset="0"/>
                <a:cs typeface="Gill Sans" charset="0"/>
              </a:rPr>
              <a:t>Determine question use   (next steps)</a:t>
            </a:r>
          </a:p>
          <a:p>
            <a:pPr marL="174708" indent="-174708" defTabSz="931774">
              <a:spcBef>
                <a:spcPts val="1427"/>
              </a:spcBef>
              <a:buClr>
                <a:srgbClr val="629DD1"/>
              </a:buClr>
              <a:buSzPct val="75000"/>
              <a:buFont typeface="Arial" panose="020B0604020202020204" pitchFamily="34" charset="0"/>
              <a:buChar char="•"/>
              <a:defRPr/>
            </a:pPr>
            <a:r>
              <a:rPr lang="en-US" b="1" dirty="0">
                <a:latin typeface="Gill Sans" charset="0"/>
                <a:cs typeface="Gill Sans" charset="0"/>
              </a:rPr>
              <a:t>Design a </a:t>
            </a:r>
            <a:r>
              <a:rPr lang="en-US" b="1" dirty="0" err="1">
                <a:latin typeface="Gill Sans" charset="0"/>
                <a:cs typeface="Gill Sans" charset="0"/>
              </a:rPr>
              <a:t>QFocus</a:t>
            </a:r>
            <a:endParaRPr lang="en-US" b="1" dirty="0">
              <a:latin typeface="Gill Sans" charset="0"/>
              <a:cs typeface="Gill Sans" charset="0"/>
            </a:endParaRPr>
          </a:p>
          <a:p>
            <a:pPr marL="174708" indent="-174708" defTabSz="931774">
              <a:spcBef>
                <a:spcPts val="1427"/>
              </a:spcBef>
              <a:buClr>
                <a:srgbClr val="629DD1"/>
              </a:buClr>
              <a:buSzPct val="75000"/>
              <a:buFont typeface="Arial" panose="020B0604020202020204" pitchFamily="34" charset="0"/>
              <a:buChar char="•"/>
              <a:defRPr/>
            </a:pPr>
            <a:r>
              <a:rPr lang="en-US" b="1" dirty="0">
                <a:latin typeface="Gill Sans" charset="0"/>
                <a:cs typeface="Gill Sans" charset="0"/>
              </a:rPr>
              <a:t>Develop prioritization instructions</a:t>
            </a:r>
          </a:p>
          <a:p>
            <a:pPr marL="174708" indent="-174708" defTabSz="931774">
              <a:spcBef>
                <a:spcPts val="1427"/>
              </a:spcBef>
              <a:buClr>
                <a:srgbClr val="629DD1"/>
              </a:buClr>
              <a:buSzPct val="75000"/>
              <a:buFont typeface="Arial" panose="020B0604020202020204" pitchFamily="34" charset="0"/>
              <a:buChar char="•"/>
              <a:defRPr/>
            </a:pPr>
            <a:r>
              <a:rPr lang="en-US" b="1" dirty="0">
                <a:latin typeface="Gill Sans" charset="0"/>
                <a:cs typeface="Gill Sans" charset="0"/>
              </a:rPr>
              <a:t>Create reflection questions</a:t>
            </a:r>
          </a:p>
          <a:p>
            <a:pPr marL="174708" indent="-174708" defTabSz="931774">
              <a:spcBef>
                <a:spcPts val="1427"/>
              </a:spcBef>
              <a:buClr>
                <a:srgbClr val="629DD1"/>
              </a:buClr>
              <a:buSzPct val="75000"/>
              <a:buFont typeface="Arial" panose="020B0604020202020204" pitchFamily="34" charset="0"/>
              <a:buChar char="•"/>
              <a:defRPr/>
            </a:pPr>
            <a:r>
              <a:rPr lang="en-US" b="1" dirty="0">
                <a:latin typeface="Gill Sans" charset="0"/>
                <a:cs typeface="Gill Sans" charset="0"/>
              </a:rPr>
              <a:t>Plan facilitation</a:t>
            </a:r>
          </a:p>
          <a:p>
            <a:endParaRPr lang="en-US" dirty="0"/>
          </a:p>
        </p:txBody>
      </p:sp>
      <p:sp>
        <p:nvSpPr>
          <p:cNvPr id="4" name="Slide Number Placeholder 3"/>
          <p:cNvSpPr>
            <a:spLocks noGrp="1"/>
          </p:cNvSpPr>
          <p:nvPr>
            <p:ph type="sldNum" sz="quarter" idx="10"/>
          </p:nvPr>
        </p:nvSpPr>
        <p:spPr/>
        <p:txBody>
          <a:bodyPr/>
          <a:lstStyle/>
          <a:p>
            <a:fld id="{6FBB0F1B-8F74-664D-AD6A-6EB566490FD9}" type="slidenum">
              <a:rPr lang="en-US" smtClean="0"/>
              <a:t>61</a:t>
            </a:fld>
            <a:endParaRPr lang="en-US"/>
          </a:p>
        </p:txBody>
      </p:sp>
    </p:spTree>
    <p:extLst>
      <p:ext uri="{BB962C8B-B14F-4D97-AF65-F5344CB8AC3E}">
        <p14:creationId xmlns:p14="http://schemas.microsoft.com/office/powerpoint/2010/main" val="1286985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03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latin typeface="Calibri" charset="0"/>
              </a:rPr>
              <a:t>Kim  HANDOUTS (Cheat Sheet)</a:t>
            </a:r>
          </a:p>
          <a:p>
            <a:endParaRPr lang="en-US" b="1" dirty="0" smtClean="0">
              <a:latin typeface="Calibri" charset="0"/>
            </a:endParaRPr>
          </a:p>
          <a:p>
            <a:r>
              <a:rPr lang="en-US" b="1" dirty="0" smtClean="0">
                <a:latin typeface="Calibri" charset="0"/>
              </a:rPr>
              <a:t>Work with the planning tool to create own QFT</a:t>
            </a:r>
          </a:p>
          <a:p>
            <a:endParaRPr lang="en-US" b="1" dirty="0" smtClean="0">
              <a:latin typeface="Calibri" charset="0"/>
            </a:endParaRPr>
          </a:p>
          <a:p>
            <a:r>
              <a:rPr lang="en-US" b="1" dirty="0" smtClean="0">
                <a:latin typeface="Calibri" charset="0"/>
              </a:rPr>
              <a:t>Here’s an additional “cheat</a:t>
            </a:r>
            <a:r>
              <a:rPr lang="en-US" b="1" baseline="0" dirty="0" smtClean="0">
                <a:latin typeface="Calibri" charset="0"/>
              </a:rPr>
              <a:t> sheet” Handout</a:t>
            </a:r>
            <a:endParaRPr lang="en-US" b="1" dirty="0" smtClean="0">
              <a:latin typeface="Calibri" charset="0"/>
            </a:endParaRPr>
          </a:p>
          <a:p>
            <a:endParaRPr lang="en-US" dirty="0" smtClean="0">
              <a:latin typeface="Calibri" charset="0"/>
            </a:endParaRPr>
          </a:p>
        </p:txBody>
      </p:sp>
      <p:sp>
        <p:nvSpPr>
          <p:cNvPr id="4" name="Slide Number Placeholder 3"/>
          <p:cNvSpPr>
            <a:spLocks noGrp="1"/>
          </p:cNvSpPr>
          <p:nvPr>
            <p:ph type="sldNum" sz="quarter" idx="5"/>
          </p:nvPr>
        </p:nvSpPr>
        <p:spPr/>
        <p:txBody>
          <a:bodyPr/>
          <a:lstStyle/>
          <a:p>
            <a:pPr>
              <a:defRPr/>
            </a:pPr>
            <a:fld id="{C16055D1-B135-9A4F-B705-D4E71701A101}" type="slidenum">
              <a:rPr lang="en-US" smtClean="0"/>
              <a:pPr>
                <a:defRPr/>
              </a:pPr>
              <a:t>62</a:t>
            </a:fld>
            <a:endParaRPr lang="en-US" dirty="0"/>
          </a:p>
        </p:txBody>
      </p:sp>
    </p:spTree>
    <p:extLst>
      <p:ext uri="{BB962C8B-B14F-4D97-AF65-F5344CB8AC3E}">
        <p14:creationId xmlns:p14="http://schemas.microsoft.com/office/powerpoint/2010/main" val="42868574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KIM</a:t>
            </a:r>
          </a:p>
          <a:p>
            <a:endParaRPr lang="en-US" b="1" dirty="0" smtClean="0"/>
          </a:p>
          <a:p>
            <a:r>
              <a:rPr lang="en-US" b="1" dirty="0" smtClean="0"/>
              <a:t>Introduction</a:t>
            </a:r>
            <a:r>
              <a:rPr lang="en-US" b="1" baseline="0" dirty="0" smtClean="0"/>
              <a:t> slide for practicing the teacher art of QFT</a:t>
            </a:r>
            <a:endParaRPr lang="en-US" b="1" dirty="0"/>
          </a:p>
        </p:txBody>
      </p:sp>
      <p:sp>
        <p:nvSpPr>
          <p:cNvPr id="4" name="Slide Number Placeholder 3"/>
          <p:cNvSpPr>
            <a:spLocks noGrp="1"/>
          </p:cNvSpPr>
          <p:nvPr>
            <p:ph type="sldNum" sz="quarter" idx="10"/>
          </p:nvPr>
        </p:nvSpPr>
        <p:spPr/>
        <p:txBody>
          <a:bodyPr/>
          <a:lstStyle/>
          <a:p>
            <a:fld id="{6FBB0F1B-8F74-664D-AD6A-6EB566490FD9}" type="slidenum">
              <a:rPr lang="en-US" smtClean="0"/>
              <a:t>63</a:t>
            </a:fld>
            <a:endParaRPr lang="en-US"/>
          </a:p>
        </p:txBody>
      </p:sp>
    </p:spTree>
    <p:extLst>
      <p:ext uri="{BB962C8B-B14F-4D97-AF65-F5344CB8AC3E}">
        <p14:creationId xmlns:p14="http://schemas.microsoft.com/office/powerpoint/2010/main" val="5731193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Kim</a:t>
            </a:r>
            <a:r>
              <a:rPr lang="en-US" b="1" baseline="0" dirty="0" smtClean="0"/>
              <a:t>  </a:t>
            </a:r>
          </a:p>
          <a:p>
            <a:endParaRPr lang="en-US" b="1" baseline="0" dirty="0" smtClean="0"/>
          </a:p>
          <a:p>
            <a:r>
              <a:rPr lang="en-US" b="1" baseline="0" dirty="0" smtClean="0"/>
              <a:t>REFER TO SECTION OF PLANNING TOOL ON Q-FOCUS</a:t>
            </a:r>
            <a:endParaRPr lang="en-US" b="1" dirty="0" smtClean="0"/>
          </a:p>
          <a:p>
            <a:endParaRPr lang="en-US" b="1" dirty="0" smtClean="0"/>
          </a:p>
          <a:p>
            <a:r>
              <a:rPr lang="en-US" b="1" dirty="0" smtClean="0"/>
              <a:t>Because the</a:t>
            </a:r>
            <a:r>
              <a:rPr lang="en-US" b="1" baseline="0" dirty="0" smtClean="0"/>
              <a:t> Q-Focus</a:t>
            </a:r>
            <a:r>
              <a:rPr lang="en-US" b="1" dirty="0" smtClean="0"/>
              <a:t> is such an important part to “get right” when conducting QFT.</a:t>
            </a:r>
            <a:r>
              <a:rPr lang="en-US" b="1" baseline="0" dirty="0" smtClean="0"/>
              <a:t> I want you to have a basic understanding of what the Q-Focus entails…</a:t>
            </a:r>
          </a:p>
          <a:p>
            <a:endParaRPr lang="en-US" b="1" baseline="0" dirty="0" smtClean="0"/>
          </a:p>
          <a:p>
            <a:r>
              <a:rPr lang="en-US" b="1" dirty="0" smtClean="0"/>
              <a:t>A</a:t>
            </a:r>
            <a:r>
              <a:rPr lang="en-US" b="1" baseline="0" dirty="0" smtClean="0"/>
              <a:t> QFT lesson always </a:t>
            </a:r>
            <a:r>
              <a:rPr lang="en-US" b="1" dirty="0" smtClean="0"/>
              <a:t>begins</a:t>
            </a:r>
            <a:r>
              <a:rPr lang="en-US" b="1" baseline="0" dirty="0" smtClean="0"/>
              <a:t> with a “Q-Focus”. </a:t>
            </a:r>
            <a:endParaRPr lang="en-US" b="1" dirty="0" smtClean="0"/>
          </a:p>
          <a:p>
            <a:endParaRPr lang="en-US" b="1" dirty="0"/>
          </a:p>
          <a:p>
            <a:pPr defTabSz="465887">
              <a:defRPr/>
            </a:pPr>
            <a:r>
              <a:rPr lang="en-US" b="1" dirty="0"/>
              <a:t>The Question Focus (Q-Focus) is a </a:t>
            </a:r>
            <a:r>
              <a:rPr lang="en-US" b="1" u="sng" dirty="0"/>
              <a:t>prompt</a:t>
            </a:r>
            <a:r>
              <a:rPr lang="en-US" b="1" dirty="0"/>
              <a:t> presented in the form of a statement, visual/audio aid, short text, etc. and </a:t>
            </a:r>
            <a:r>
              <a:rPr lang="en-US" b="1" u="sng" dirty="0"/>
              <a:t>designed to attract students’ attention and stimulate the formation of questions. </a:t>
            </a:r>
            <a:r>
              <a:rPr lang="en-US" b="1" dirty="0"/>
              <a:t>  Review information on slide.</a:t>
            </a:r>
          </a:p>
          <a:p>
            <a:endParaRPr lang="en-US" b="1" u="sng" dirty="0"/>
          </a:p>
        </p:txBody>
      </p:sp>
      <p:sp>
        <p:nvSpPr>
          <p:cNvPr id="4" name="Slide Number Placeholder 3"/>
          <p:cNvSpPr>
            <a:spLocks noGrp="1"/>
          </p:cNvSpPr>
          <p:nvPr>
            <p:ph type="sldNum" sz="quarter" idx="10"/>
          </p:nvPr>
        </p:nvSpPr>
        <p:spPr/>
        <p:txBody>
          <a:bodyPr/>
          <a:lstStyle/>
          <a:p>
            <a:fld id="{88A92FB4-6023-9248-8723-2F8590492864}" type="slidenum">
              <a:rPr lang="en-US" smtClean="0"/>
              <a:t>64</a:t>
            </a:fld>
            <a:endParaRPr lang="en-US"/>
          </a:p>
        </p:txBody>
      </p:sp>
    </p:spTree>
    <p:extLst>
      <p:ext uri="{BB962C8B-B14F-4D97-AF65-F5344CB8AC3E}">
        <p14:creationId xmlns:p14="http://schemas.microsoft.com/office/powerpoint/2010/main" val="31869377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62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b="1" dirty="0" smtClean="0">
                <a:latin typeface="Calibri" charset="0"/>
              </a:rPr>
              <a:t>Kim</a:t>
            </a:r>
          </a:p>
          <a:p>
            <a:endParaRPr lang="en-US" b="1" dirty="0" smtClean="0">
              <a:latin typeface="Calibri" charset="0"/>
            </a:endParaRPr>
          </a:p>
          <a:p>
            <a:r>
              <a:rPr lang="en-US" b="1" dirty="0" smtClean="0">
                <a:latin typeface="Calibri" charset="0"/>
              </a:rPr>
              <a:t>Critical Thinking Skills</a:t>
            </a:r>
            <a:r>
              <a:rPr lang="en-US" b="1" baseline="0" dirty="0" smtClean="0">
                <a:latin typeface="Calibri" charset="0"/>
              </a:rPr>
              <a:t> Students Need to Be College and Career Ready.</a:t>
            </a:r>
            <a:endParaRPr lang="en-US" b="1" dirty="0" smtClean="0">
              <a:latin typeface="Calibri" charset="0"/>
            </a:endParaRPr>
          </a:p>
          <a:p>
            <a:endParaRPr lang="en-US" b="1" dirty="0" smtClean="0">
              <a:latin typeface="Calibri" charset="0"/>
            </a:endParaRPr>
          </a:p>
        </p:txBody>
      </p:sp>
      <p:sp>
        <p:nvSpPr>
          <p:cNvPr id="4" name="Slide Number Placeholder 3"/>
          <p:cNvSpPr>
            <a:spLocks noGrp="1"/>
          </p:cNvSpPr>
          <p:nvPr>
            <p:ph type="sldNum" sz="quarter" idx="5"/>
          </p:nvPr>
        </p:nvSpPr>
        <p:spPr/>
        <p:txBody>
          <a:bodyPr/>
          <a:lstStyle/>
          <a:p>
            <a:pPr>
              <a:defRPr/>
            </a:pPr>
            <a:fld id="{591EA9FA-E074-A045-9D98-2CD93797B2DD}" type="slidenum">
              <a:rPr lang="en-US" smtClean="0"/>
              <a:pPr>
                <a:defRPr/>
              </a:pPr>
              <a:t>65</a:t>
            </a:fld>
            <a:endParaRPr lang="en-US" dirty="0"/>
          </a:p>
        </p:txBody>
      </p:sp>
    </p:spTree>
    <p:extLst>
      <p:ext uri="{BB962C8B-B14F-4D97-AF65-F5344CB8AC3E}">
        <p14:creationId xmlns:p14="http://schemas.microsoft.com/office/powerpoint/2010/main" val="42869191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Kim</a:t>
            </a:r>
          </a:p>
          <a:p>
            <a:endParaRPr lang="en-US" b="1" dirty="0" smtClean="0"/>
          </a:p>
          <a:p>
            <a:r>
              <a:rPr lang="en-US" b="1" dirty="0" smtClean="0"/>
              <a:t>“YOU”</a:t>
            </a:r>
            <a:r>
              <a:rPr lang="en-US" b="1" baseline="0" dirty="0" smtClean="0"/>
              <a:t> keeps us honest with fidelity!</a:t>
            </a:r>
            <a:endParaRPr lang="en-US" b="1" dirty="0"/>
          </a:p>
        </p:txBody>
      </p:sp>
      <p:sp>
        <p:nvSpPr>
          <p:cNvPr id="4" name="Slide Number Placeholder 3"/>
          <p:cNvSpPr>
            <a:spLocks noGrp="1"/>
          </p:cNvSpPr>
          <p:nvPr>
            <p:ph type="sldNum" sz="quarter" idx="10"/>
          </p:nvPr>
        </p:nvSpPr>
        <p:spPr/>
        <p:txBody>
          <a:bodyPr/>
          <a:lstStyle/>
          <a:p>
            <a:fld id="{6FBB0F1B-8F74-664D-AD6A-6EB566490FD9}" type="slidenum">
              <a:rPr lang="en-US" smtClean="0"/>
              <a:t>66</a:t>
            </a:fld>
            <a:endParaRPr lang="en-US"/>
          </a:p>
        </p:txBody>
      </p:sp>
    </p:spTree>
    <p:extLst>
      <p:ext uri="{BB962C8B-B14F-4D97-AF65-F5344CB8AC3E}">
        <p14:creationId xmlns:p14="http://schemas.microsoft.com/office/powerpoint/2010/main" val="17319813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Kim</a:t>
            </a:r>
            <a:endParaRPr lang="en-US" b="1" dirty="0"/>
          </a:p>
        </p:txBody>
      </p:sp>
      <p:sp>
        <p:nvSpPr>
          <p:cNvPr id="4" name="Slide Number Placeholder 3"/>
          <p:cNvSpPr>
            <a:spLocks noGrp="1"/>
          </p:cNvSpPr>
          <p:nvPr>
            <p:ph type="sldNum" sz="quarter" idx="10"/>
          </p:nvPr>
        </p:nvSpPr>
        <p:spPr/>
        <p:txBody>
          <a:bodyPr/>
          <a:lstStyle/>
          <a:p>
            <a:fld id="{6FBB0F1B-8F74-664D-AD6A-6EB566490FD9}" type="slidenum">
              <a:rPr lang="en-US" smtClean="0"/>
              <a:t>67</a:t>
            </a:fld>
            <a:endParaRPr lang="en-US"/>
          </a:p>
        </p:txBody>
      </p:sp>
    </p:spTree>
    <p:extLst>
      <p:ext uri="{BB962C8B-B14F-4D97-AF65-F5344CB8AC3E}">
        <p14:creationId xmlns:p14="http://schemas.microsoft.com/office/powerpoint/2010/main" val="4106409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Kim</a:t>
            </a:r>
            <a:endParaRPr lang="en-US" b="1" dirty="0"/>
          </a:p>
        </p:txBody>
      </p:sp>
      <p:sp>
        <p:nvSpPr>
          <p:cNvPr id="4" name="Slide Number Placeholder 3"/>
          <p:cNvSpPr>
            <a:spLocks noGrp="1"/>
          </p:cNvSpPr>
          <p:nvPr>
            <p:ph type="sldNum" sz="quarter" idx="10"/>
          </p:nvPr>
        </p:nvSpPr>
        <p:spPr/>
        <p:txBody>
          <a:bodyPr/>
          <a:lstStyle/>
          <a:p>
            <a:fld id="{6FBB0F1B-8F74-664D-AD6A-6EB566490FD9}" type="slidenum">
              <a:rPr lang="en-US" smtClean="0"/>
              <a:t>68</a:t>
            </a:fld>
            <a:endParaRPr lang="en-US"/>
          </a:p>
        </p:txBody>
      </p:sp>
    </p:spTree>
    <p:extLst>
      <p:ext uri="{BB962C8B-B14F-4D97-AF65-F5344CB8AC3E}">
        <p14:creationId xmlns:p14="http://schemas.microsoft.com/office/powerpoint/2010/main" val="34245757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Kim HANDOUT FOR TEACHER ONLY!!</a:t>
            </a:r>
          </a:p>
          <a:p>
            <a:endParaRPr lang="en-US" b="1" dirty="0" smtClean="0"/>
          </a:p>
          <a:p>
            <a:r>
              <a:rPr lang="en-US" b="1" dirty="0" smtClean="0"/>
              <a:t>Completed</a:t>
            </a:r>
            <a:r>
              <a:rPr lang="en-US" b="1" baseline="0" dirty="0" smtClean="0"/>
              <a:t> Individually; Discussed in Pairs or PLCs</a:t>
            </a:r>
            <a:endParaRPr lang="en-US" b="1" dirty="0" smtClean="0"/>
          </a:p>
          <a:p>
            <a:endParaRPr lang="en-US" b="1" dirty="0" smtClean="0"/>
          </a:p>
        </p:txBody>
      </p:sp>
      <p:sp>
        <p:nvSpPr>
          <p:cNvPr id="4" name="Slide Number Placeholder 3"/>
          <p:cNvSpPr>
            <a:spLocks noGrp="1"/>
          </p:cNvSpPr>
          <p:nvPr>
            <p:ph type="sldNum" sz="quarter" idx="10"/>
          </p:nvPr>
        </p:nvSpPr>
        <p:spPr/>
        <p:txBody>
          <a:bodyPr/>
          <a:lstStyle/>
          <a:p>
            <a:fld id="{6FBB0F1B-8F74-664D-AD6A-6EB566490FD9}" type="slidenum">
              <a:rPr lang="en-US" smtClean="0"/>
              <a:t>69</a:t>
            </a:fld>
            <a:endParaRPr lang="en-US"/>
          </a:p>
        </p:txBody>
      </p:sp>
    </p:spTree>
    <p:extLst>
      <p:ext uri="{BB962C8B-B14F-4D97-AF65-F5344CB8AC3E}">
        <p14:creationId xmlns:p14="http://schemas.microsoft.com/office/powerpoint/2010/main" val="268459413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b="1" dirty="0" smtClean="0"/>
          </a:p>
          <a:p>
            <a:r>
              <a:rPr lang="en-US" b="1" dirty="0" smtClean="0"/>
              <a:t>Why QFT</a:t>
            </a:r>
            <a:r>
              <a:rPr lang="en-US" b="1" baseline="0" dirty="0" smtClean="0"/>
              <a:t> is such an important Foundational Skill for Academics and Life-long Learning!</a:t>
            </a:r>
            <a:endParaRPr lang="en-US" b="1" dirty="0"/>
          </a:p>
        </p:txBody>
      </p:sp>
      <p:sp>
        <p:nvSpPr>
          <p:cNvPr id="4" name="Slide Number Placeholder 3"/>
          <p:cNvSpPr>
            <a:spLocks noGrp="1"/>
          </p:cNvSpPr>
          <p:nvPr>
            <p:ph type="sldNum" sz="quarter" idx="10"/>
          </p:nvPr>
        </p:nvSpPr>
        <p:spPr/>
        <p:txBody>
          <a:bodyPr/>
          <a:lstStyle/>
          <a:p>
            <a:fld id="{6FBB0F1B-8F74-664D-AD6A-6EB566490FD9}" type="slidenum">
              <a:rPr lang="en-US" smtClean="0"/>
              <a:t>70</a:t>
            </a:fld>
            <a:endParaRPr lang="en-US"/>
          </a:p>
        </p:txBody>
      </p:sp>
    </p:spTree>
    <p:extLst>
      <p:ext uri="{BB962C8B-B14F-4D97-AF65-F5344CB8AC3E}">
        <p14:creationId xmlns:p14="http://schemas.microsoft.com/office/powerpoint/2010/main" val="3230753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Kim</a:t>
            </a:r>
          </a:p>
          <a:p>
            <a:r>
              <a:rPr lang="en-US" b="1" dirty="0"/>
              <a:t>Being college and career ready is being able to ask good questions</a:t>
            </a:r>
            <a:br>
              <a:rPr lang="en-US" b="1" dirty="0"/>
            </a:br>
            <a:endParaRPr lang="en-US" b="1" dirty="0"/>
          </a:p>
        </p:txBody>
      </p:sp>
      <p:sp>
        <p:nvSpPr>
          <p:cNvPr id="4" name="Slide Number Placeholder 3"/>
          <p:cNvSpPr>
            <a:spLocks noGrp="1"/>
          </p:cNvSpPr>
          <p:nvPr>
            <p:ph type="sldNum" sz="quarter" idx="10"/>
          </p:nvPr>
        </p:nvSpPr>
        <p:spPr/>
        <p:txBody>
          <a:bodyPr/>
          <a:lstStyle/>
          <a:p>
            <a:fld id="{88A92FB4-6023-9248-8723-2F8590492864}" type="slidenum">
              <a:rPr lang="en-US" smtClean="0"/>
              <a:t>7</a:t>
            </a:fld>
            <a:endParaRPr lang="en-US"/>
          </a:p>
        </p:txBody>
      </p:sp>
    </p:spTree>
    <p:extLst>
      <p:ext uri="{BB962C8B-B14F-4D97-AF65-F5344CB8AC3E}">
        <p14:creationId xmlns:p14="http://schemas.microsoft.com/office/powerpoint/2010/main" val="213546455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 </a:t>
            </a:r>
          </a:p>
          <a:p>
            <a:r>
              <a:rPr lang="en-US" b="1" dirty="0" smtClean="0"/>
              <a:t>John Hattie’s latest</a:t>
            </a:r>
            <a:r>
              <a:rPr lang="en-US" b="1" baseline="0" dirty="0" smtClean="0"/>
              <a:t> book is entitled </a:t>
            </a:r>
            <a:r>
              <a:rPr lang="en-US" b="1" u="sng" baseline="0" dirty="0" smtClean="0"/>
              <a:t>Visible Learning for Teachers</a:t>
            </a:r>
            <a:r>
              <a:rPr lang="en-US" b="1" baseline="0" dirty="0" smtClean="0"/>
              <a:t>…</a:t>
            </a:r>
            <a:endParaRPr lang="en-US" b="1" dirty="0" smtClean="0"/>
          </a:p>
          <a:p>
            <a:endParaRPr lang="en-US" b="1" dirty="0" smtClean="0"/>
          </a:p>
          <a:p>
            <a:endParaRPr lang="en-US" b="1"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88A92FB4-6023-9248-8723-2F8590492864}" type="slidenum">
              <a:rPr lang="en-US" smtClean="0"/>
              <a:t>71</a:t>
            </a:fld>
            <a:endParaRPr lang="en-US"/>
          </a:p>
        </p:txBody>
      </p:sp>
    </p:spTree>
    <p:extLst>
      <p:ext uri="{BB962C8B-B14F-4D97-AF65-F5344CB8AC3E}">
        <p14:creationId xmlns:p14="http://schemas.microsoft.com/office/powerpoint/2010/main" val="421072585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b="1" dirty="0" smtClean="0"/>
          </a:p>
          <a:p>
            <a:r>
              <a:rPr lang="en-US" b="1" dirty="0" smtClean="0"/>
              <a:t>Connections</a:t>
            </a:r>
            <a:r>
              <a:rPr lang="en-US" b="1" baseline="0" dirty="0" smtClean="0"/>
              <a:t> to KY educational requirements</a:t>
            </a:r>
            <a:endParaRPr lang="en-US" b="1"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6FBB0F1B-8F74-664D-AD6A-6EB566490FD9}" type="slidenum">
              <a:rPr lang="en-US" smtClean="0"/>
              <a:t>72</a:t>
            </a:fld>
            <a:endParaRPr lang="en-US"/>
          </a:p>
        </p:txBody>
      </p:sp>
    </p:spTree>
    <p:extLst>
      <p:ext uri="{BB962C8B-B14F-4D97-AF65-F5344CB8AC3E}">
        <p14:creationId xmlns:p14="http://schemas.microsoft.com/office/powerpoint/2010/main" val="269495407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r>
              <a:rPr lang="en-US" b="1" baseline="0" dirty="0" smtClean="0"/>
              <a:t>  KAS/QFT </a:t>
            </a:r>
            <a:r>
              <a:rPr lang="en-US" b="1" dirty="0" smtClean="0"/>
              <a:t>HANDOUT</a:t>
            </a:r>
          </a:p>
          <a:p>
            <a:endParaRPr lang="en-US" b="1" dirty="0" smtClean="0"/>
          </a:p>
          <a:p>
            <a:r>
              <a:rPr lang="en-US" b="1" dirty="0" smtClean="0"/>
              <a:t>Give</a:t>
            </a:r>
            <a:r>
              <a:rPr lang="en-US" b="1" baseline="0" dirty="0" smtClean="0"/>
              <a:t> each table a Standard Section, Discuss where this happened in the QFTs you experienced today… Share out</a:t>
            </a:r>
            <a:endParaRPr lang="en-US" b="1" dirty="0" smtClean="0"/>
          </a:p>
          <a:p>
            <a:endParaRPr lang="en-US" b="1" dirty="0" smtClean="0"/>
          </a:p>
          <a:p>
            <a:r>
              <a:rPr lang="en-US" b="1" dirty="0" smtClean="0"/>
              <a:t>Review</a:t>
            </a:r>
            <a:r>
              <a:rPr lang="en-US" b="1" baseline="0" dirty="0" smtClean="0"/>
              <a:t> standards connections that are evident for ALL content areas </a:t>
            </a:r>
          </a:p>
          <a:p>
            <a:endParaRPr lang="en-US" b="1" baseline="0" dirty="0" smtClean="0"/>
          </a:p>
          <a:p>
            <a:r>
              <a:rPr lang="en-US" b="1" baseline="0" dirty="0" smtClean="0"/>
              <a:t>Important part of lesson planning and inquiry-based learning is collaboration and integration of Literacy Skills!</a:t>
            </a:r>
            <a:endParaRPr lang="en-US" b="1"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6FBB0F1B-8F74-664D-AD6A-6EB566490FD9}" type="slidenum">
              <a:rPr lang="en-US" smtClean="0"/>
              <a:t>73</a:t>
            </a:fld>
            <a:endParaRPr lang="en-US"/>
          </a:p>
        </p:txBody>
      </p:sp>
    </p:spTree>
    <p:extLst>
      <p:ext uri="{BB962C8B-B14F-4D97-AF65-F5344CB8AC3E}">
        <p14:creationId xmlns:p14="http://schemas.microsoft.com/office/powerpoint/2010/main" val="159363876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Kim</a:t>
            </a:r>
          </a:p>
          <a:p>
            <a:endParaRPr lang="en-US" b="1" dirty="0" smtClean="0"/>
          </a:p>
          <a:p>
            <a:r>
              <a:rPr lang="en-US" b="1" dirty="0" smtClean="0"/>
              <a:t>At this point students and teachers can work together to determine how to use the questions they selected.</a:t>
            </a:r>
            <a:endParaRPr lang="en-US" b="1" dirty="0"/>
          </a:p>
        </p:txBody>
      </p:sp>
      <p:sp>
        <p:nvSpPr>
          <p:cNvPr id="4" name="Slide Number Placeholder 3"/>
          <p:cNvSpPr>
            <a:spLocks noGrp="1"/>
          </p:cNvSpPr>
          <p:nvPr>
            <p:ph type="sldNum" sz="quarter" idx="10"/>
          </p:nvPr>
        </p:nvSpPr>
        <p:spPr/>
        <p:txBody>
          <a:bodyPr/>
          <a:lstStyle/>
          <a:p>
            <a:fld id="{88A92FB4-6023-9248-8723-2F8590492864}"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228294157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Kim and Carole</a:t>
            </a:r>
          </a:p>
          <a:p>
            <a:r>
              <a:rPr lang="en-US" b="1" baseline="0" dirty="0" smtClean="0"/>
              <a:t>We want instant feedback to check on what you learned today!  ANSWER SAME QUESTIONS FROM THE PRE-SURVEY THIS MORNING</a:t>
            </a:r>
          </a:p>
          <a:p>
            <a:r>
              <a:rPr lang="en-US" b="1" baseline="0" dirty="0" smtClean="0"/>
              <a:t> </a:t>
            </a:r>
          </a:p>
          <a:p>
            <a:r>
              <a:rPr lang="en-US" b="1" dirty="0" err="1"/>
              <a:t>Plickers</a:t>
            </a:r>
            <a:r>
              <a:rPr lang="en-US" b="1" dirty="0"/>
              <a:t> is a new classroom polling system which can display results in real time. The only materials you'll need to get started are paper, a printer, and a smartphone or tablet.</a:t>
            </a:r>
            <a:endParaRPr lang="en-US" b="1" baseline="0" dirty="0" smtClean="0"/>
          </a:p>
          <a:p>
            <a:pPr defTabSz="465887">
              <a:defRPr/>
            </a:pPr>
            <a:endParaRPr lang="en-US" b="1" dirty="0">
              <a:solidFill>
                <a:prstClr val="black"/>
              </a:solidFill>
            </a:endParaRPr>
          </a:p>
          <a:p>
            <a:pPr defTabSz="465887">
              <a:defRPr/>
            </a:pPr>
            <a:r>
              <a:rPr lang="en-US" b="1" dirty="0" err="1">
                <a:solidFill>
                  <a:prstClr val="black"/>
                </a:solidFill>
              </a:rPr>
              <a:t>Plickers</a:t>
            </a:r>
            <a:r>
              <a:rPr lang="en-US" b="1" dirty="0">
                <a:solidFill>
                  <a:prstClr val="black"/>
                </a:solidFill>
              </a:rPr>
              <a:t> allows teachers to </a:t>
            </a:r>
            <a:r>
              <a:rPr lang="en-US" b="1" u="sng" dirty="0">
                <a:solidFill>
                  <a:prstClr val="black"/>
                </a:solidFill>
              </a:rPr>
              <a:t>tailor instruction with instant feedback  </a:t>
            </a:r>
          </a:p>
          <a:p>
            <a:pPr marL="174708" indent="-174708" defTabSz="465887">
              <a:buFont typeface="Arial" panose="020B0604020202020204" pitchFamily="34" charset="0"/>
              <a:buChar char="•"/>
              <a:defRPr/>
            </a:pPr>
            <a:endParaRPr lang="en-US" b="1" u="sng" baseline="0" dirty="0" smtClean="0"/>
          </a:p>
          <a:p>
            <a:pPr marL="174708" indent="-174708">
              <a:buFont typeface="Arial" panose="020B0604020202020204" pitchFamily="34" charset="0"/>
              <a:buChar char="•"/>
            </a:pPr>
            <a:r>
              <a:rPr lang="en-US" b="1" dirty="0" err="1" smtClean="0"/>
              <a:t>Plickers</a:t>
            </a:r>
            <a:r>
              <a:rPr lang="en-US" b="1" dirty="0" smtClean="0"/>
              <a:t> is a powerfully simple tool that lets teachers collect real-time formative assessment data without the need for student devices</a:t>
            </a:r>
          </a:p>
          <a:p>
            <a:endParaRPr lang="en-US" b="1" dirty="0" smtClean="0"/>
          </a:p>
          <a:p>
            <a:pPr marL="174708" indent="-174708" defTabSz="465887">
              <a:buFont typeface="Arial" panose="020B0604020202020204" pitchFamily="34" charset="0"/>
              <a:buChar char="•"/>
              <a:defRPr/>
            </a:pPr>
            <a:r>
              <a:rPr lang="en-US" b="1" dirty="0" smtClean="0"/>
              <a:t>Engage ALL students in critical thinking</a:t>
            </a:r>
          </a:p>
          <a:p>
            <a:pPr defTabSz="465887">
              <a:defRPr/>
            </a:pPr>
            <a:endParaRPr lang="en-US" b="1" dirty="0" smtClean="0"/>
          </a:p>
          <a:p>
            <a:pPr marL="174708" indent="-174708" defTabSz="465887">
              <a:buFont typeface="Arial" panose="020B0604020202020204" pitchFamily="34" charset="0"/>
              <a:buChar char="•"/>
              <a:defRPr/>
            </a:pPr>
            <a:r>
              <a:rPr lang="en-US" b="1" dirty="0">
                <a:solidFill>
                  <a:prstClr val="black"/>
                </a:solidFill>
              </a:rPr>
              <a:t>Gives all students the chance to participate and engage in learning without feeling self-conscious.</a:t>
            </a:r>
          </a:p>
          <a:p>
            <a:pPr marL="174708" indent="-174708">
              <a:buFont typeface="Arial" panose="020B0604020202020204" pitchFamily="34" charset="0"/>
              <a:buChar char="•"/>
            </a:pPr>
            <a:endParaRPr lang="en-US" b="1" dirty="0" smtClean="0"/>
          </a:p>
          <a:p>
            <a:pPr marL="174708" indent="-174708">
              <a:buFont typeface="Arial" panose="020B0604020202020204" pitchFamily="34" charset="0"/>
              <a:buChar char="•"/>
            </a:pPr>
            <a:r>
              <a:rPr lang="en-US" b="1" dirty="0" smtClean="0"/>
              <a:t>Use </a:t>
            </a:r>
            <a:r>
              <a:rPr lang="en-US" b="1" dirty="0" err="1" smtClean="0"/>
              <a:t>Plickers</a:t>
            </a:r>
            <a:r>
              <a:rPr lang="en-US" b="1" dirty="0" smtClean="0"/>
              <a:t> for quick checks for understanding to know whether your students are understanding big concepts and mastering key skills</a:t>
            </a:r>
          </a:p>
          <a:p>
            <a:endParaRPr lang="en-US" b="1" dirty="0"/>
          </a:p>
        </p:txBody>
      </p:sp>
      <p:sp>
        <p:nvSpPr>
          <p:cNvPr id="4" name="Slide Number Placeholder 3"/>
          <p:cNvSpPr>
            <a:spLocks noGrp="1"/>
          </p:cNvSpPr>
          <p:nvPr>
            <p:ph type="sldNum" sz="quarter" idx="10"/>
          </p:nvPr>
        </p:nvSpPr>
        <p:spPr/>
        <p:txBody>
          <a:bodyPr/>
          <a:lstStyle/>
          <a:p>
            <a:fld id="{6FBB0F1B-8F74-664D-AD6A-6EB566490FD9}" type="slidenum">
              <a:rPr lang="en-US" smtClean="0"/>
              <a:t>75</a:t>
            </a:fld>
            <a:endParaRPr lang="en-US"/>
          </a:p>
        </p:txBody>
      </p:sp>
    </p:spTree>
    <p:extLst>
      <p:ext uri="{BB962C8B-B14F-4D97-AF65-F5344CB8AC3E}">
        <p14:creationId xmlns:p14="http://schemas.microsoft.com/office/powerpoint/2010/main" val="6580523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Kim</a:t>
            </a:r>
          </a:p>
          <a:p>
            <a:endParaRPr lang="en-US" b="1"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6FBB0F1B-8F74-664D-AD6A-6EB566490FD9}" type="slidenum">
              <a:rPr lang="en-US" smtClean="0"/>
              <a:t>76</a:t>
            </a:fld>
            <a:endParaRPr lang="en-US"/>
          </a:p>
        </p:txBody>
      </p:sp>
    </p:spTree>
    <p:extLst>
      <p:ext uri="{BB962C8B-B14F-4D97-AF65-F5344CB8AC3E}">
        <p14:creationId xmlns:p14="http://schemas.microsoft.com/office/powerpoint/2010/main" val="398822525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BB0F1B-8F74-664D-AD6A-6EB566490FD9}" type="slidenum">
              <a:rPr lang="en-US" smtClean="0"/>
              <a:t>78</a:t>
            </a:fld>
            <a:endParaRPr lang="en-US"/>
          </a:p>
        </p:txBody>
      </p:sp>
    </p:spTree>
    <p:extLst>
      <p:ext uri="{BB962C8B-B14F-4D97-AF65-F5344CB8AC3E}">
        <p14:creationId xmlns:p14="http://schemas.microsoft.com/office/powerpoint/2010/main" val="3795361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b="1" baseline="0" dirty="0" smtClean="0">
                <a:latin typeface="Calibri" charset="0"/>
              </a:rPr>
              <a:t>Kim </a:t>
            </a:r>
            <a:endParaRPr lang="en-US" b="1" dirty="0">
              <a:latin typeface="Calibri" charset="0"/>
            </a:endParaRPr>
          </a:p>
        </p:txBody>
      </p:sp>
      <p:sp>
        <p:nvSpPr>
          <p:cNvPr id="4" name="Slide Number Placeholder 3"/>
          <p:cNvSpPr>
            <a:spLocks noGrp="1"/>
          </p:cNvSpPr>
          <p:nvPr>
            <p:ph type="sldNum" sz="quarter" idx="5"/>
          </p:nvPr>
        </p:nvSpPr>
        <p:spPr/>
        <p:txBody>
          <a:bodyPr/>
          <a:lstStyle/>
          <a:p>
            <a:pPr>
              <a:defRPr/>
            </a:pPr>
            <a:fld id="{0CA1A14D-9052-534D-BFAD-59C7DC7F4A62}" type="slidenum">
              <a:rPr lang="en-US" smtClean="0"/>
              <a:pPr>
                <a:defRPr/>
              </a:pPr>
              <a:t>8</a:t>
            </a:fld>
            <a:endParaRPr lang="en-US"/>
          </a:p>
        </p:txBody>
      </p:sp>
    </p:spTree>
    <p:extLst>
      <p:ext uri="{BB962C8B-B14F-4D97-AF65-F5344CB8AC3E}">
        <p14:creationId xmlns:p14="http://schemas.microsoft.com/office/powerpoint/2010/main" val="2374026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fontScale="77500" lnSpcReduction="20000"/>
          </a:bodyPr>
          <a:lstStyle/>
          <a:p>
            <a:pPr marL="39686">
              <a:spcBef>
                <a:spcPct val="0"/>
              </a:spcBef>
              <a:defRPr/>
            </a:pPr>
            <a:r>
              <a:rPr lang="en-US" b="1" dirty="0" smtClean="0">
                <a:latin typeface="Lucida Grande" charset="0"/>
                <a:sym typeface="Lucida Grande" charset="0"/>
              </a:rPr>
              <a:t>Kim:  How it all started… </a:t>
            </a:r>
          </a:p>
          <a:p>
            <a:pPr marL="39686">
              <a:spcBef>
                <a:spcPct val="0"/>
              </a:spcBef>
              <a:defRPr/>
            </a:pPr>
            <a:endParaRPr lang="en-US" b="1" dirty="0" smtClean="0">
              <a:latin typeface="Lucida Grande" charset="0"/>
              <a:sym typeface="Lucida Grande" charset="0"/>
            </a:endParaRPr>
          </a:p>
          <a:p>
            <a:pPr marL="174708" indent="-174708">
              <a:buFont typeface="Arial" panose="020B0604020202020204" pitchFamily="34" charset="0"/>
              <a:buChar char="•"/>
            </a:pPr>
            <a:r>
              <a:rPr lang="en-US" b="1" dirty="0" smtClean="0"/>
              <a:t>The idea for the Right Question Strategy (QFT) did not originate in a laboratory nor in an academic study</a:t>
            </a:r>
          </a:p>
          <a:p>
            <a:r>
              <a:rPr lang="en-US" b="1" dirty="0" smtClean="0"/>
              <a:t> </a:t>
            </a:r>
          </a:p>
          <a:p>
            <a:pPr marL="174708" indent="-174708">
              <a:buFont typeface="Arial" panose="020B0604020202020204" pitchFamily="34" charset="0"/>
              <a:buChar char="•"/>
            </a:pPr>
            <a:r>
              <a:rPr lang="en-US" b="1" dirty="0" smtClean="0"/>
              <a:t>We began our work with a dropout prevention program in Lawrence, MA, funded by the Annie E. Casey Foundation, when parents told us they were not participating in their children’s education because they “don’t even know what to ask.” </a:t>
            </a:r>
          </a:p>
          <a:p>
            <a:endParaRPr lang="en-US" b="1" dirty="0" smtClean="0"/>
          </a:p>
          <a:p>
            <a:pPr marL="174708" indent="-174708">
              <a:buFont typeface="Arial" panose="020B0604020202020204" pitchFamily="34" charset="0"/>
              <a:buChar char="•"/>
            </a:pPr>
            <a:r>
              <a:rPr lang="en-US" b="1" dirty="0" smtClean="0"/>
              <a:t>Parents had identified a huge obstacle that prevents many people from thinking for themselves, from doing their own problem solving, from becoming more self-sufficient and from being able to see the “Big Picture” beyond their own lives.</a:t>
            </a:r>
          </a:p>
          <a:p>
            <a:pPr marL="174708" indent="-174708">
              <a:buFont typeface="Arial" panose="020B0604020202020204" pitchFamily="34" charset="0"/>
              <a:buChar char="•"/>
            </a:pPr>
            <a:endParaRPr lang="en-US" b="1" dirty="0" smtClean="0"/>
          </a:p>
          <a:p>
            <a:pPr marL="174708" indent="-174708" defTabSz="465887">
              <a:buFont typeface="Arial" panose="020B0604020202020204" pitchFamily="34" charset="0"/>
              <a:buChar char="•"/>
              <a:defRPr/>
            </a:pPr>
            <a:r>
              <a:rPr lang="en-US" b="1" dirty="0" smtClean="0">
                <a:latin typeface="Lucida Grande" charset="0"/>
                <a:sym typeface="Lucida Grande" charset="0"/>
              </a:rPr>
              <a:t>Why, we wondered, was it so difficult for so many people to ask their own questions?</a:t>
            </a:r>
          </a:p>
          <a:p>
            <a:pPr marL="174708" indent="-174708">
              <a:buFont typeface="Arial" panose="020B0604020202020204" pitchFamily="34" charset="0"/>
              <a:buChar char="•"/>
            </a:pPr>
            <a:endParaRPr lang="en-US" b="1" dirty="0" smtClean="0"/>
          </a:p>
          <a:p>
            <a:endParaRPr lang="en-US" b="1" dirty="0" smtClean="0"/>
          </a:p>
          <a:p>
            <a:r>
              <a:rPr lang="en-US" b="1" dirty="0" smtClean="0"/>
              <a:t>Dan’s Quote:</a:t>
            </a:r>
          </a:p>
          <a:p>
            <a:r>
              <a:rPr lang="en-US" b="1" dirty="0" smtClean="0"/>
              <a:t>“It only took hearing that statement one or two…thousand times, and we finally got it. Eventually, we figured out that we had to find a way to teach people how to formulate their own questions.</a:t>
            </a:r>
            <a:r>
              <a:rPr lang="en-US" b="1" baseline="0" dirty="0" smtClean="0"/>
              <a:t> </a:t>
            </a:r>
            <a:r>
              <a:rPr lang="en-US" b="1" dirty="0" smtClean="0"/>
              <a:t>We’ve spent 20 years designing ways to do that as simply and effectively as possible and created the </a:t>
            </a:r>
            <a:r>
              <a:rPr lang="en-US" b="1" dirty="0" smtClean="0">
                <a:hlinkClick r:id="rId3" tooltip="What is the QFT?"/>
              </a:rPr>
              <a:t>Question Formulation Technique</a:t>
            </a:r>
            <a:r>
              <a:rPr lang="en-US" b="1" dirty="0" smtClean="0"/>
              <a:t> (QFT).”</a:t>
            </a:r>
          </a:p>
          <a:p>
            <a:endParaRPr lang="en-US" b="1" dirty="0" smtClean="0"/>
          </a:p>
          <a:p>
            <a:r>
              <a:rPr lang="en-US" b="1" dirty="0" smtClean="0"/>
              <a:t>We saw that the most effective advocates for their families were the people whose questions focused on:</a:t>
            </a:r>
          </a:p>
          <a:p>
            <a:pPr marL="174708" indent="-174708">
              <a:buFont typeface="Arial" panose="020B0604020202020204" pitchFamily="34" charset="0"/>
              <a:buChar char="•"/>
            </a:pPr>
            <a:r>
              <a:rPr lang="en-US" b="1" dirty="0" smtClean="0"/>
              <a:t>The process for making the decision</a:t>
            </a:r>
          </a:p>
          <a:p>
            <a:pPr marL="174708" indent="-174708">
              <a:buFont typeface="Arial" panose="020B0604020202020204" pitchFamily="34" charset="0"/>
              <a:buChar char="•"/>
            </a:pPr>
            <a:r>
              <a:rPr lang="en-US" b="1" dirty="0" smtClean="0"/>
              <a:t>The role they could play in that process</a:t>
            </a:r>
          </a:p>
          <a:p>
            <a:pPr marL="174708" indent="-174708">
              <a:buFont typeface="Arial" panose="020B0604020202020204" pitchFamily="34" charset="0"/>
              <a:buChar char="•"/>
            </a:pPr>
            <a:r>
              <a:rPr lang="en-US" b="1" dirty="0" smtClean="0"/>
              <a:t>And the reasons for the final decision-making processes that affect them</a:t>
            </a:r>
          </a:p>
          <a:p>
            <a:endParaRPr lang="en-US" b="1" dirty="0" smtClean="0"/>
          </a:p>
          <a:p>
            <a:endParaRPr lang="en-US" b="1" dirty="0" smtClean="0"/>
          </a:p>
          <a:p>
            <a:r>
              <a:rPr lang="en-US" b="1" dirty="0" smtClean="0"/>
              <a:t>In field after field, in community after community, </a:t>
            </a:r>
            <a:r>
              <a:rPr lang="en-US" b="1" dirty="0" smtClean="0">
                <a:hlinkClick r:id="rId4" tooltip="Education Initiative"/>
              </a:rPr>
              <a:t>RQI’s educational strategy</a:t>
            </a:r>
            <a:r>
              <a:rPr lang="en-US" b="1" dirty="0" smtClean="0"/>
              <a:t> has been tested and proven particularly effective for engaging and building the skills of people who have rarely been active participants in key decisions that affect them. </a:t>
            </a:r>
          </a:p>
          <a:p>
            <a:endParaRPr lang="en-US" b="1" dirty="0" smtClean="0"/>
          </a:p>
          <a:p>
            <a:r>
              <a:rPr lang="en-US" b="1" dirty="0" smtClean="0"/>
              <a:t>Two factors that</a:t>
            </a:r>
            <a:r>
              <a:rPr lang="en-US" b="1" baseline="0" dirty="0" smtClean="0"/>
              <a:t> affect the success of QFT</a:t>
            </a:r>
            <a:r>
              <a:rPr lang="en-US" b="1" dirty="0" smtClean="0"/>
              <a:t>: </a:t>
            </a:r>
          </a:p>
          <a:p>
            <a:pPr marL="640594" lvl="1" indent="-174708">
              <a:buFont typeface="Arial" panose="020B0604020202020204" pitchFamily="34" charset="0"/>
              <a:buChar char="•"/>
            </a:pPr>
            <a:r>
              <a:rPr lang="en-US" b="1" dirty="0" smtClean="0"/>
              <a:t>First, the original idea came from listening to the people who were not participating. </a:t>
            </a:r>
          </a:p>
          <a:p>
            <a:pPr marL="640594" lvl="1" indent="-174708">
              <a:buFont typeface="Arial" panose="020B0604020202020204" pitchFamily="34" charset="0"/>
              <a:buChar char="•"/>
            </a:pPr>
            <a:r>
              <a:rPr lang="en-US" b="1" dirty="0" smtClean="0"/>
              <a:t>Second, they</a:t>
            </a:r>
            <a:r>
              <a:rPr lang="en-US" b="1" baseline="0" dirty="0" smtClean="0"/>
              <a:t> have</a:t>
            </a:r>
            <a:r>
              <a:rPr lang="en-US" b="1" dirty="0" smtClean="0"/>
              <a:t> worked hard to simplify, simplify and further simplify the process for teaching these very sophisticated skills.</a:t>
            </a:r>
          </a:p>
          <a:p>
            <a:pPr marL="39686">
              <a:spcBef>
                <a:spcPct val="0"/>
              </a:spcBef>
              <a:defRPr/>
            </a:pPr>
            <a:endParaRPr lang="en-US" b="1" dirty="0" smtClean="0">
              <a:latin typeface="Lucida Grande" charset="0"/>
              <a:sym typeface="Lucida Grande" charset="0"/>
            </a:endParaRPr>
          </a:p>
          <a:p>
            <a:pPr marL="39686">
              <a:spcBef>
                <a:spcPct val="0"/>
              </a:spcBef>
              <a:defRPr/>
            </a:pPr>
            <a:endParaRPr lang="en-US" b="1" dirty="0" smtClean="0">
              <a:latin typeface="Lucida Grande" charset="0"/>
              <a:sym typeface="Lucida Grande" charset="0"/>
            </a:endParaRPr>
          </a:p>
          <a:p>
            <a:pPr marL="39686">
              <a:spcBef>
                <a:spcPct val="0"/>
              </a:spcBef>
              <a:defRPr/>
            </a:pPr>
            <a:endParaRPr lang="en-US" b="1" dirty="0" smtClean="0">
              <a:latin typeface="Lucida Grande" charset="0"/>
              <a:sym typeface="Lucida Grande" charset="0"/>
            </a:endParaRPr>
          </a:p>
          <a:p>
            <a:pPr marL="39686">
              <a:spcBef>
                <a:spcPct val="0"/>
              </a:spcBef>
              <a:defRPr/>
            </a:pPr>
            <a:endParaRPr lang="en-US" b="1" dirty="0" smtClean="0">
              <a:latin typeface="Lucida Grande" charset="0"/>
              <a:sym typeface="Lucida Grande" charset="0"/>
            </a:endParaRPr>
          </a:p>
          <a:p>
            <a:pPr marL="39686">
              <a:spcBef>
                <a:spcPct val="0"/>
              </a:spcBef>
              <a:defRPr/>
            </a:pPr>
            <a:endParaRPr lang="en-US" b="1" dirty="0" smtClean="0">
              <a:latin typeface="Lucida Grande" charset="0"/>
              <a:sym typeface="Lucida Grande" charset="0"/>
            </a:endParaRPr>
          </a:p>
          <a:p>
            <a:pPr marL="39686">
              <a:spcBef>
                <a:spcPct val="0"/>
              </a:spcBef>
              <a:defRPr/>
            </a:pPr>
            <a:endParaRPr lang="en-US" b="1" dirty="0" smtClean="0">
              <a:latin typeface="Lucida Grande" charset="0"/>
              <a:sym typeface="Lucida Grande" charset="0"/>
            </a:endParaRPr>
          </a:p>
          <a:p>
            <a:pPr marL="39686">
              <a:spcBef>
                <a:spcPct val="0"/>
              </a:spcBef>
              <a:defRPr/>
            </a:pPr>
            <a:endParaRPr lang="en-US" b="1" dirty="0" smtClean="0">
              <a:latin typeface="Lucida Grande" charset="0"/>
              <a:sym typeface="Lucida Grande" charset="0"/>
            </a:endParaRPr>
          </a:p>
          <a:p>
            <a:pPr marL="39686">
              <a:spcBef>
                <a:spcPct val="0"/>
              </a:spcBef>
              <a:defRPr/>
            </a:pPr>
            <a:endParaRPr lang="en-US" b="1" dirty="0" smtClean="0">
              <a:latin typeface="Lucida Grande" charset="0"/>
              <a:sym typeface="Lucida Grande" charset="0"/>
            </a:endParaRPr>
          </a:p>
          <a:p>
            <a:pPr marL="39686">
              <a:spcBef>
                <a:spcPct val="0"/>
              </a:spcBef>
              <a:defRPr/>
            </a:pPr>
            <a:endParaRPr lang="en-US" b="1" dirty="0" smtClean="0">
              <a:latin typeface="Lucida Grande" charset="0"/>
              <a:sym typeface="Lucida Grande" charset="0"/>
            </a:endParaRPr>
          </a:p>
          <a:p>
            <a:pPr marL="39686">
              <a:spcBef>
                <a:spcPct val="0"/>
              </a:spcBef>
              <a:defRPr/>
            </a:pPr>
            <a:endParaRPr lang="en-US" b="1" dirty="0" smtClean="0">
              <a:latin typeface="Lucida Grande" charset="0"/>
              <a:sym typeface="Lucida Grande" charset="0"/>
            </a:endParaRPr>
          </a:p>
          <a:p>
            <a:pPr marL="39686">
              <a:spcBef>
                <a:spcPct val="0"/>
              </a:spcBef>
              <a:defRPr/>
            </a:pPr>
            <a:endParaRPr lang="en-US" b="1" dirty="0" smtClean="0">
              <a:latin typeface="Lucida Grande" charset="0"/>
              <a:sym typeface="Lucida Grande" charset="0"/>
            </a:endParaRPr>
          </a:p>
          <a:p>
            <a:pPr marL="39686">
              <a:spcBef>
                <a:spcPct val="0"/>
              </a:spcBef>
              <a:defRPr/>
            </a:pPr>
            <a:endParaRPr lang="en-US" b="1" dirty="0" smtClean="0">
              <a:latin typeface="Lucida Grande" charset="0"/>
              <a:sym typeface="Lucida Grande" charset="0"/>
            </a:endParaRPr>
          </a:p>
          <a:p>
            <a:pPr marL="39686">
              <a:spcBef>
                <a:spcPct val="0"/>
              </a:spcBef>
              <a:defRPr/>
            </a:pPr>
            <a:endParaRPr lang="en-US" b="1" dirty="0" smtClean="0">
              <a:latin typeface="Lucida Grande" charset="0"/>
              <a:sym typeface="Lucida Grande" charset="0"/>
            </a:endParaRPr>
          </a:p>
          <a:p>
            <a:pPr marL="39686">
              <a:spcBef>
                <a:spcPct val="0"/>
              </a:spcBef>
              <a:defRPr/>
            </a:pPr>
            <a:endParaRPr lang="en-US" b="1" dirty="0" smtClean="0">
              <a:latin typeface="Lucida Grande" charset="0"/>
              <a:sym typeface="Lucida Grande" charset="0"/>
            </a:endParaRPr>
          </a:p>
          <a:p>
            <a:pPr marL="39686">
              <a:spcBef>
                <a:spcPct val="0"/>
              </a:spcBef>
              <a:defRPr/>
            </a:pPr>
            <a:endParaRPr lang="en-US" b="1" dirty="0" smtClean="0">
              <a:latin typeface="Lucida Grande" charset="0"/>
              <a:sym typeface="Lucida Grande" charset="0"/>
            </a:endParaRPr>
          </a:p>
          <a:p>
            <a:pPr>
              <a:defRPr/>
            </a:pPr>
            <a:endParaRPr lang="en-US" b="1" dirty="0"/>
          </a:p>
        </p:txBody>
      </p:sp>
      <p:sp>
        <p:nvSpPr>
          <p:cNvPr id="4" name="Slide Number Placeholder 3"/>
          <p:cNvSpPr>
            <a:spLocks noGrp="1"/>
          </p:cNvSpPr>
          <p:nvPr>
            <p:ph type="sldNum" sz="quarter" idx="5"/>
          </p:nvPr>
        </p:nvSpPr>
        <p:spPr/>
        <p:txBody>
          <a:bodyPr/>
          <a:lstStyle/>
          <a:p>
            <a:pPr>
              <a:defRPr/>
            </a:pPr>
            <a:fld id="{0FF8EDAF-CEE8-BD4A-8729-AA831C9EEA9D}" type="slidenum">
              <a:rPr lang="en-US" smtClean="0"/>
              <a:pPr>
                <a:defRPr/>
              </a:pPr>
              <a:t>9</a:t>
            </a:fld>
            <a:endParaRPr lang="en-US" dirty="0"/>
          </a:p>
        </p:txBody>
      </p:sp>
    </p:spTree>
    <p:extLst>
      <p:ext uri="{BB962C8B-B14F-4D97-AF65-F5344CB8AC3E}">
        <p14:creationId xmlns:p14="http://schemas.microsoft.com/office/powerpoint/2010/main" val="4227112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19177A9-53E0-314F-B4AC-10AFD41A79BD}" type="datetimeFigureOut">
              <a:rPr lang="en-US" smtClean="0"/>
              <a:t>8/25/2016</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C19177A9-53E0-314F-B4AC-10AFD41A79BD}"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703A7F-48C5-CE4A-8231-460F79F2ED21}"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6662795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8" name="Footer Placeholder 7"/>
          <p:cNvSpPr>
            <a:spLocks noGrp="1"/>
          </p:cNvSpPr>
          <p:nvPr>
            <p:ph type="ftr" sz="quarter" idx="11"/>
          </p:nvPr>
        </p:nvSpPr>
        <p:spPr>
          <a:xfrm>
            <a:off x="1120588" y="188259"/>
            <a:ext cx="2895600" cy="365125"/>
          </a:xfrm>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237423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9138025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7297427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95434731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903811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extLst>
      <p:ext uri="{BB962C8B-B14F-4D97-AF65-F5344CB8AC3E}">
        <p14:creationId xmlns:p14="http://schemas.microsoft.com/office/powerpoint/2010/main" val="336061698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extLst>
      <p:ext uri="{BB962C8B-B14F-4D97-AF65-F5344CB8AC3E}">
        <p14:creationId xmlns:p14="http://schemas.microsoft.com/office/powerpoint/2010/main" val="98204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extLst>
      <p:ext uri="{BB962C8B-B14F-4D97-AF65-F5344CB8AC3E}">
        <p14:creationId xmlns:p14="http://schemas.microsoft.com/office/powerpoint/2010/main" val="287917094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332307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19177A9-53E0-314F-B4AC-10AFD41A79BD}"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703A7F-48C5-CE4A-8231-460F79F2ED21}" type="slidenum">
              <a:rPr lang="en-US" smtClean="0"/>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51101403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1976909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5745752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extLst>
      <p:ext uri="{BB962C8B-B14F-4D97-AF65-F5344CB8AC3E}">
        <p14:creationId xmlns:p14="http://schemas.microsoft.com/office/powerpoint/2010/main" val="9850221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4725441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9435573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8" name="Footer Placeholder 7"/>
          <p:cNvSpPr>
            <a:spLocks noGrp="1"/>
          </p:cNvSpPr>
          <p:nvPr>
            <p:ph type="ftr" sz="quarter" idx="11"/>
          </p:nvPr>
        </p:nvSpPr>
        <p:spPr>
          <a:xfrm>
            <a:off x="1120588" y="188259"/>
            <a:ext cx="2895600" cy="365125"/>
          </a:xfrm>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9472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24788575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40054853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15688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C19177A9-53E0-314F-B4AC-10AFD41A79BD}"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703A7F-48C5-CE4A-8231-460F79F2ED21}" type="slidenum">
              <a:rPr lang="en-US" smtClean="0"/>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60725066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extLst>
      <p:ext uri="{BB962C8B-B14F-4D97-AF65-F5344CB8AC3E}">
        <p14:creationId xmlns:p14="http://schemas.microsoft.com/office/powerpoint/2010/main" val="27382487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extLst>
      <p:ext uri="{BB962C8B-B14F-4D97-AF65-F5344CB8AC3E}">
        <p14:creationId xmlns:p14="http://schemas.microsoft.com/office/powerpoint/2010/main" val="416686139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extLst>
      <p:ext uri="{BB962C8B-B14F-4D97-AF65-F5344CB8AC3E}">
        <p14:creationId xmlns:p14="http://schemas.microsoft.com/office/powerpoint/2010/main" val="201371686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99796510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72254104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76704786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7388636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extLst>
      <p:ext uri="{BB962C8B-B14F-4D97-AF65-F5344CB8AC3E}">
        <p14:creationId xmlns:p14="http://schemas.microsoft.com/office/powerpoint/2010/main" val="5587659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915488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19177A9-53E0-314F-B4AC-10AFD41A79BD}" type="datetimeFigureOut">
              <a:rPr lang="en-US" smtClean="0"/>
              <a:t>8/25/2016</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16875551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8" name="Footer Placeholder 7"/>
          <p:cNvSpPr>
            <a:spLocks noGrp="1"/>
          </p:cNvSpPr>
          <p:nvPr>
            <p:ph type="ftr" sz="quarter" idx="11"/>
          </p:nvPr>
        </p:nvSpPr>
        <p:spPr>
          <a:xfrm>
            <a:off x="1120588" y="188259"/>
            <a:ext cx="2895600" cy="365125"/>
          </a:xfrm>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188092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2838552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025027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8221476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17138978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extLst>
      <p:ext uri="{BB962C8B-B14F-4D97-AF65-F5344CB8AC3E}">
        <p14:creationId xmlns:p14="http://schemas.microsoft.com/office/powerpoint/2010/main" val="151610425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extLst>
      <p:ext uri="{BB962C8B-B14F-4D97-AF65-F5344CB8AC3E}">
        <p14:creationId xmlns:p14="http://schemas.microsoft.com/office/powerpoint/2010/main" val="426634533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extLst>
      <p:ext uri="{BB962C8B-B14F-4D97-AF65-F5344CB8AC3E}">
        <p14:creationId xmlns:p14="http://schemas.microsoft.com/office/powerpoint/2010/main" val="30069568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266676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19177A9-53E0-314F-B4AC-10AFD41A79BD}" type="datetimeFigureOut">
              <a:rPr lang="en-US" smtClean="0"/>
              <a:t>8/25/2016</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CF703A7F-48C5-CE4A-8231-460F79F2ED21}"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27583745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76260410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41787922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extLst>
      <p:ext uri="{BB962C8B-B14F-4D97-AF65-F5344CB8AC3E}">
        <p14:creationId xmlns:p14="http://schemas.microsoft.com/office/powerpoint/2010/main" val="132085256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92810951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87114597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8" name="Footer Placeholder 7"/>
          <p:cNvSpPr>
            <a:spLocks noGrp="1"/>
          </p:cNvSpPr>
          <p:nvPr>
            <p:ph type="ftr" sz="quarter" idx="11"/>
          </p:nvPr>
        </p:nvSpPr>
        <p:spPr>
          <a:xfrm>
            <a:off x="1120588" y="188259"/>
            <a:ext cx="2895600" cy="365125"/>
          </a:xfrm>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376929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70941712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99999135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114831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9177A9-53E0-314F-B4AC-10AFD41A79BD}"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703A7F-48C5-CE4A-8231-460F79F2ED21}"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70214505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extLst>
      <p:ext uri="{BB962C8B-B14F-4D97-AF65-F5344CB8AC3E}">
        <p14:creationId xmlns:p14="http://schemas.microsoft.com/office/powerpoint/2010/main" val="393484978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extLst>
      <p:ext uri="{BB962C8B-B14F-4D97-AF65-F5344CB8AC3E}">
        <p14:creationId xmlns:p14="http://schemas.microsoft.com/office/powerpoint/2010/main" val="23726338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extLst>
      <p:ext uri="{BB962C8B-B14F-4D97-AF65-F5344CB8AC3E}">
        <p14:creationId xmlns:p14="http://schemas.microsoft.com/office/powerpoint/2010/main" val="348517975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58206000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745905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C19177A9-53E0-314F-B4AC-10AFD41A79BD}" type="datetimeFigureOut">
              <a:rPr lang="en-US" smtClean="0"/>
              <a:t>8/25/2016</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CF703A7F-48C5-CE4A-8231-460F79F2ED21}"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C19177A9-53E0-314F-B4AC-10AFD41A79BD}" type="datetimeFigureOut">
              <a:rPr lang="en-US" smtClean="0"/>
              <a:t>8/25/2016</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CF703A7F-48C5-CE4A-8231-460F79F2ED21}"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19177A9-53E0-314F-B4AC-10AFD41A79BD}" type="datetimeFigureOut">
              <a:rPr lang="en-US" smtClean="0"/>
              <a:t>8/25/2016</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CF703A7F-48C5-CE4A-8231-460F79F2ED21}"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19177A9-53E0-314F-B4AC-10AFD41A79BD}"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03A7F-48C5-CE4A-8231-460F79F2ED2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19177A9-53E0-314F-B4AC-10AFD41A79BD}"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03A7F-48C5-CE4A-8231-460F79F2ED21}"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19177A9-53E0-314F-B4AC-10AFD41A79BD}"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03A7F-48C5-CE4A-8231-460F79F2ED21}"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682005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057913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extLst>
      <p:ext uri="{BB962C8B-B14F-4D97-AF65-F5344CB8AC3E}">
        <p14:creationId xmlns:p14="http://schemas.microsoft.com/office/powerpoint/2010/main" val="2577747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245249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2389414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8" name="Footer Placeholder 7"/>
          <p:cNvSpPr>
            <a:spLocks noGrp="1"/>
          </p:cNvSpPr>
          <p:nvPr>
            <p:ph type="ftr" sz="quarter" idx="11"/>
          </p:nvPr>
        </p:nvSpPr>
        <p:spPr>
          <a:xfrm>
            <a:off x="1120588" y="188259"/>
            <a:ext cx="2895600" cy="365125"/>
          </a:xfrm>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5602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8307308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2060079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59317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19177A9-53E0-314F-B4AC-10AFD41A79BD}"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03A7F-48C5-CE4A-8231-460F79F2ED21}"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0550526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extLst>
      <p:ext uri="{BB962C8B-B14F-4D97-AF65-F5344CB8AC3E}">
        <p14:creationId xmlns:p14="http://schemas.microsoft.com/office/powerpoint/2010/main" val="3844028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extLst>
      <p:ext uri="{BB962C8B-B14F-4D97-AF65-F5344CB8AC3E}">
        <p14:creationId xmlns:p14="http://schemas.microsoft.com/office/powerpoint/2010/main" val="15903161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extLst>
      <p:ext uri="{BB962C8B-B14F-4D97-AF65-F5344CB8AC3E}">
        <p14:creationId xmlns:p14="http://schemas.microsoft.com/office/powerpoint/2010/main" val="25015017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8399586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598426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9783669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426158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extLst>
      <p:ext uri="{BB962C8B-B14F-4D97-AF65-F5344CB8AC3E}">
        <p14:creationId xmlns:p14="http://schemas.microsoft.com/office/powerpoint/2010/main" val="7908651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470102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19177A9-53E0-314F-B4AC-10AFD41A79BD}" type="datetimeFigureOut">
              <a:rPr lang="en-US" smtClean="0"/>
              <a:t>8/25/2016</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5430512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8" name="Footer Placeholder 7"/>
          <p:cNvSpPr>
            <a:spLocks noGrp="1"/>
          </p:cNvSpPr>
          <p:nvPr>
            <p:ph type="ftr" sz="quarter" idx="11"/>
          </p:nvPr>
        </p:nvSpPr>
        <p:spPr>
          <a:xfrm>
            <a:off x="1120588" y="188259"/>
            <a:ext cx="2895600" cy="365125"/>
          </a:xfrm>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974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1278361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8459350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8712008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9862123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extLst>
      <p:ext uri="{BB962C8B-B14F-4D97-AF65-F5344CB8AC3E}">
        <p14:creationId xmlns:p14="http://schemas.microsoft.com/office/powerpoint/2010/main" val="40625622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extLst>
      <p:ext uri="{BB962C8B-B14F-4D97-AF65-F5344CB8AC3E}">
        <p14:creationId xmlns:p14="http://schemas.microsoft.com/office/powerpoint/2010/main" val="2724225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extLst>
      <p:ext uri="{BB962C8B-B14F-4D97-AF65-F5344CB8AC3E}">
        <p14:creationId xmlns:p14="http://schemas.microsoft.com/office/powerpoint/2010/main" val="29969063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976009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C19177A9-53E0-314F-B4AC-10AFD41A79BD}" type="datetimeFigureOut">
              <a:rPr lang="en-US" smtClean="0"/>
              <a:t>8/25/2016</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CF703A7F-48C5-CE4A-8231-460F79F2ED21}"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781214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5454651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8702624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extLst>
      <p:ext uri="{BB962C8B-B14F-4D97-AF65-F5344CB8AC3E}">
        <p14:creationId xmlns:p14="http://schemas.microsoft.com/office/powerpoint/2010/main" val="8577723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3869540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7315863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8" name="Footer Placeholder 7"/>
          <p:cNvSpPr>
            <a:spLocks noGrp="1"/>
          </p:cNvSpPr>
          <p:nvPr>
            <p:ph type="ftr" sz="quarter" idx="11"/>
          </p:nvPr>
        </p:nvSpPr>
        <p:spPr>
          <a:xfrm>
            <a:off x="1120588" y="188259"/>
            <a:ext cx="2895600" cy="365125"/>
          </a:xfrm>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83455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8035585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6383913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312870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19177A9-53E0-314F-B4AC-10AFD41A79BD}"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703A7F-48C5-CE4A-8231-460F79F2ED21}"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1844070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extLst>
      <p:ext uri="{BB962C8B-B14F-4D97-AF65-F5344CB8AC3E}">
        <p14:creationId xmlns:p14="http://schemas.microsoft.com/office/powerpoint/2010/main" val="14970977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extLst>
      <p:ext uri="{BB962C8B-B14F-4D97-AF65-F5344CB8AC3E}">
        <p14:creationId xmlns:p14="http://schemas.microsoft.com/office/powerpoint/2010/main" val="36006705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extLst>
      <p:ext uri="{BB962C8B-B14F-4D97-AF65-F5344CB8AC3E}">
        <p14:creationId xmlns:p14="http://schemas.microsoft.com/office/powerpoint/2010/main" val="35783160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230179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139596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7826525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75188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extLst>
      <p:ext uri="{BB962C8B-B14F-4D97-AF65-F5344CB8AC3E}">
        <p14:creationId xmlns:p14="http://schemas.microsoft.com/office/powerpoint/2010/main" val="27066794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546045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C19177A9-53E0-314F-B4AC-10AFD41A79BD}"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703A7F-48C5-CE4A-8231-460F79F2ED21}"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1356021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8" name="Footer Placeholder 7"/>
          <p:cNvSpPr>
            <a:spLocks noGrp="1"/>
          </p:cNvSpPr>
          <p:nvPr>
            <p:ph type="ftr" sz="quarter" idx="11"/>
          </p:nvPr>
        </p:nvSpPr>
        <p:spPr>
          <a:xfrm>
            <a:off x="1120588" y="188259"/>
            <a:ext cx="2895600" cy="365125"/>
          </a:xfrm>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82420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1306130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632485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7693749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7236785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extLst>
      <p:ext uri="{BB962C8B-B14F-4D97-AF65-F5344CB8AC3E}">
        <p14:creationId xmlns:p14="http://schemas.microsoft.com/office/powerpoint/2010/main" val="4782890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extLst>
      <p:ext uri="{BB962C8B-B14F-4D97-AF65-F5344CB8AC3E}">
        <p14:creationId xmlns:p14="http://schemas.microsoft.com/office/powerpoint/2010/main" val="10153727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extLst>
      <p:ext uri="{BB962C8B-B14F-4D97-AF65-F5344CB8AC3E}">
        <p14:creationId xmlns:p14="http://schemas.microsoft.com/office/powerpoint/2010/main" val="39558835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502492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19177A9-53E0-314F-B4AC-10AFD41A79BD}"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CF703A7F-48C5-CE4A-8231-460F79F2ED21}" type="slidenum">
              <a:rPr lang="en-US" smtClean="0"/>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7671346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6435594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9090452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extLst>
      <p:ext uri="{BB962C8B-B14F-4D97-AF65-F5344CB8AC3E}">
        <p14:creationId xmlns:p14="http://schemas.microsoft.com/office/powerpoint/2010/main" val="8327446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9464064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8815454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8" name="Footer Placeholder 7"/>
          <p:cNvSpPr>
            <a:spLocks noGrp="1"/>
          </p:cNvSpPr>
          <p:nvPr>
            <p:ph type="ftr" sz="quarter" idx="11"/>
          </p:nvPr>
        </p:nvSpPr>
        <p:spPr>
          <a:xfrm>
            <a:off x="1120588" y="188259"/>
            <a:ext cx="2895600" cy="365125"/>
          </a:xfrm>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90455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17531531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5199527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754615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19177A9-53E0-314F-B4AC-10AFD41A79BD}"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703A7F-48C5-CE4A-8231-460F79F2ED21}"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2451210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extLst>
      <p:ext uri="{BB962C8B-B14F-4D97-AF65-F5344CB8AC3E}">
        <p14:creationId xmlns:p14="http://schemas.microsoft.com/office/powerpoint/2010/main" val="39374799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extLst>
      <p:ext uri="{BB962C8B-B14F-4D97-AF65-F5344CB8AC3E}">
        <p14:creationId xmlns:p14="http://schemas.microsoft.com/office/powerpoint/2010/main" val="11855336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extLst>
      <p:ext uri="{BB962C8B-B14F-4D97-AF65-F5344CB8AC3E}">
        <p14:creationId xmlns:p14="http://schemas.microsoft.com/office/powerpoint/2010/main" val="32999834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1270331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1185893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09083072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07350698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extLst>
      <p:ext uri="{BB962C8B-B14F-4D97-AF65-F5344CB8AC3E}">
        <p14:creationId xmlns:p14="http://schemas.microsoft.com/office/powerpoint/2010/main" val="278685091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54483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2" Type="http://schemas.openxmlformats.org/officeDocument/2006/relationships/slideLayout" Target="../slideLayouts/slideLayout142.xml"/><Relationship Id="rId16" Type="http://schemas.openxmlformats.org/officeDocument/2006/relationships/theme" Target="../theme/theme10.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theme" Target="../theme/theme3.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6" Type="http://schemas.openxmlformats.org/officeDocument/2006/relationships/theme" Target="../theme/theme4.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6" Type="http://schemas.openxmlformats.org/officeDocument/2006/relationships/theme" Target="../theme/theme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6" Type="http://schemas.openxmlformats.org/officeDocument/2006/relationships/theme" Target="../theme/theme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6" Type="http://schemas.openxmlformats.org/officeDocument/2006/relationships/theme" Target="../theme/theme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6" Type="http://schemas.openxmlformats.org/officeDocument/2006/relationships/theme" Target="../theme/theme8.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2" Type="http://schemas.openxmlformats.org/officeDocument/2006/relationships/slideLayout" Target="../slideLayouts/slideLayout127.xml"/><Relationship Id="rId16" Type="http://schemas.openxmlformats.org/officeDocument/2006/relationships/theme" Target="../theme/theme9.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5" Type="http://schemas.openxmlformats.org/officeDocument/2006/relationships/slideLayout" Target="../slideLayouts/slideLayout14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C19177A9-53E0-314F-B4AC-10AFD41A79BD}" type="datetimeFigureOut">
              <a:rPr lang="en-US" smtClean="0"/>
              <a:t>8/25/2016</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CF703A7F-48C5-CE4A-8231-460F79F2ED2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extLst>
      <p:ext uri="{BB962C8B-B14F-4D97-AF65-F5344CB8AC3E}">
        <p14:creationId xmlns:p14="http://schemas.microsoft.com/office/powerpoint/2010/main" val="1388623397"/>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extLst>
      <p:ext uri="{BB962C8B-B14F-4D97-AF65-F5344CB8AC3E}">
        <p14:creationId xmlns:p14="http://schemas.microsoft.com/office/powerpoint/2010/main" val="291555935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extLst>
      <p:ext uri="{BB962C8B-B14F-4D97-AF65-F5344CB8AC3E}">
        <p14:creationId xmlns:p14="http://schemas.microsoft.com/office/powerpoint/2010/main" val="323007418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extLst>
      <p:ext uri="{BB962C8B-B14F-4D97-AF65-F5344CB8AC3E}">
        <p14:creationId xmlns:p14="http://schemas.microsoft.com/office/powerpoint/2010/main" val="127221668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extLst>
      <p:ext uri="{BB962C8B-B14F-4D97-AF65-F5344CB8AC3E}">
        <p14:creationId xmlns:p14="http://schemas.microsoft.com/office/powerpoint/2010/main" val="173612247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extLst>
      <p:ext uri="{BB962C8B-B14F-4D97-AF65-F5344CB8AC3E}">
        <p14:creationId xmlns:p14="http://schemas.microsoft.com/office/powerpoint/2010/main" val="133698351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extLst>
      <p:ext uri="{BB962C8B-B14F-4D97-AF65-F5344CB8AC3E}">
        <p14:creationId xmlns:p14="http://schemas.microsoft.com/office/powerpoint/2010/main" val="67146318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extLst>
      <p:ext uri="{BB962C8B-B14F-4D97-AF65-F5344CB8AC3E}">
        <p14:creationId xmlns:p14="http://schemas.microsoft.com/office/powerpoint/2010/main" val="4044756754"/>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69E892C-EFAC-E447-8525-2E30B29C0083}" type="datetimeFigureOut">
              <a:rPr lang="en-US" smtClean="0">
                <a:solidFill>
                  <a:prstClr val="black">
                    <a:lumMod val="65000"/>
                    <a:lumOff val="35000"/>
                  </a:prstClr>
                </a:solidFill>
              </a:rPr>
              <a:pPr/>
              <a:t>8/25/2016</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DEFA6568-BAB7-584B-A6E0-86040BDDAC1A}"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extLst>
      <p:ext uri="{BB962C8B-B14F-4D97-AF65-F5344CB8AC3E}">
        <p14:creationId xmlns:p14="http://schemas.microsoft.com/office/powerpoint/2010/main" val="2731656074"/>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im.sergent@letcher.kyschools.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hyperlink" Target="mailto:carole.mullins@hazard.kyschools.u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8.jp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45.xml"/><Relationship Id="rId1" Type="http://schemas.openxmlformats.org/officeDocument/2006/relationships/slideLayout" Target="../slideLayouts/slideLayout129.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9.xml"/><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1.xml"/><Relationship Id="rId1" Type="http://schemas.openxmlformats.org/officeDocument/2006/relationships/slideLayout" Target="../slideLayouts/slideLayout67.xml"/></Relationships>
</file>

<file path=ppt/slides/_rels/slide5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52.xml"/><Relationship Id="rId1" Type="http://schemas.openxmlformats.org/officeDocument/2006/relationships/slideLayout" Target="../slideLayouts/slideLayout89.xml"/></Relationships>
</file>

<file path=ppt/slides/_rels/slide5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3.xml"/><Relationship Id="rId1" Type="http://schemas.openxmlformats.org/officeDocument/2006/relationships/slideLayout" Target="../slideLayouts/slideLayout111.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8.xml"/><Relationship Id="rId1" Type="http://schemas.openxmlformats.org/officeDocument/2006/relationships/slideLayout" Target="../slideLayouts/slideLayout9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62.gi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3.xml"/><Relationship Id="rId1" Type="http://schemas.openxmlformats.org/officeDocument/2006/relationships/slideLayout" Target="../slideLayouts/slideLayout145.xml"/><Relationship Id="rId4" Type="http://schemas.openxmlformats.org/officeDocument/2006/relationships/image" Target="../media/image68.png"/></Relationships>
</file>

<file path=ppt/slides/_rels/slide7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image" Target="../media/image70.g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9291" y="421794"/>
            <a:ext cx="4240213" cy="2579427"/>
          </a:xfrm>
        </p:spPr>
        <p:txBody>
          <a:bodyPr rtlCol="0">
            <a:noAutofit/>
          </a:bodyPr>
          <a:lstStyle/>
          <a:p>
            <a:pPr algn="ctr">
              <a:spcBef>
                <a:spcPts val="2400"/>
              </a:spcBef>
              <a:spcAft>
                <a:spcPts val="2400"/>
              </a:spcAft>
              <a:defRPr/>
            </a:pPr>
            <a:r>
              <a:rPr lang="en-US" sz="3350" dirty="0" smtClean="0">
                <a:solidFill>
                  <a:schemeClr val="bg1"/>
                </a:solidFill>
                <a:ea typeface="+mj-ea"/>
                <a:cs typeface="+mj-cs"/>
              </a:rPr>
              <a:t/>
            </a:r>
            <a:br>
              <a:rPr lang="en-US" sz="3350" dirty="0" smtClean="0">
                <a:solidFill>
                  <a:schemeClr val="bg1"/>
                </a:solidFill>
                <a:ea typeface="+mj-ea"/>
                <a:cs typeface="+mj-cs"/>
              </a:rPr>
            </a:br>
            <a:r>
              <a:rPr lang="en-US" sz="4000" b="1" dirty="0" smtClean="0">
                <a:solidFill>
                  <a:schemeClr val="bg1"/>
                </a:solidFill>
              </a:rPr>
              <a:t>Teaching Students to Ask Their Own Questions</a:t>
            </a:r>
            <a:br>
              <a:rPr lang="en-US" sz="4000" b="1" dirty="0" smtClean="0">
                <a:solidFill>
                  <a:schemeClr val="bg1"/>
                </a:solidFill>
              </a:rPr>
            </a:br>
            <a:endParaRPr lang="en-US" sz="4000" b="1" dirty="0">
              <a:solidFill>
                <a:schemeClr val="bg1"/>
              </a:solidFill>
            </a:endParaRPr>
          </a:p>
        </p:txBody>
      </p:sp>
      <p:sp>
        <p:nvSpPr>
          <p:cNvPr id="3" name="Subtitle 2"/>
          <p:cNvSpPr>
            <a:spLocks noGrp="1"/>
          </p:cNvSpPr>
          <p:nvPr>
            <p:ph type="subTitle" idx="1"/>
          </p:nvPr>
        </p:nvSpPr>
        <p:spPr>
          <a:xfrm>
            <a:off x="225937" y="4777056"/>
            <a:ext cx="8735501" cy="2080943"/>
          </a:xfrm>
        </p:spPr>
        <p:txBody>
          <a:bodyPr rtlCol="0">
            <a:noAutofit/>
          </a:bodyPr>
          <a:lstStyle/>
          <a:p>
            <a:pPr algn="ctr">
              <a:lnSpc>
                <a:spcPct val="80000"/>
              </a:lnSpc>
              <a:defRPr/>
            </a:pPr>
            <a:r>
              <a:rPr lang="en-US" sz="2200" dirty="0" smtClean="0">
                <a:solidFill>
                  <a:schemeClr val="tx1"/>
                </a:solidFill>
              </a:rPr>
              <a:t>Kim Sergent, KVEC Social Studies Instructional Specialist</a:t>
            </a:r>
          </a:p>
          <a:p>
            <a:pPr algn="ctr">
              <a:lnSpc>
                <a:spcPct val="80000"/>
              </a:lnSpc>
              <a:defRPr/>
            </a:pPr>
            <a:r>
              <a:rPr lang="en-US" sz="2200" dirty="0" smtClean="0">
                <a:solidFill>
                  <a:schemeClr val="tx1"/>
                </a:solidFill>
                <a:hlinkClick r:id="rId3"/>
              </a:rPr>
              <a:t>kimberly.sergent@letcher.kyschools.us</a:t>
            </a:r>
            <a:r>
              <a:rPr lang="en-US" sz="2200" dirty="0" smtClean="0">
                <a:solidFill>
                  <a:schemeClr val="tx1"/>
                </a:solidFill>
              </a:rPr>
              <a:t> </a:t>
            </a:r>
          </a:p>
          <a:p>
            <a:pPr algn="ctr">
              <a:lnSpc>
                <a:spcPct val="80000"/>
              </a:lnSpc>
              <a:defRPr/>
            </a:pPr>
            <a:endParaRPr lang="en-US" sz="2200" dirty="0" smtClean="0">
              <a:solidFill>
                <a:schemeClr val="tx1"/>
              </a:solidFill>
            </a:endParaRPr>
          </a:p>
          <a:p>
            <a:pPr algn="ctr">
              <a:lnSpc>
                <a:spcPct val="80000"/>
              </a:lnSpc>
              <a:defRPr/>
            </a:pPr>
            <a:r>
              <a:rPr lang="en-US" sz="2200" dirty="0" smtClean="0">
                <a:solidFill>
                  <a:schemeClr val="tx1"/>
                </a:solidFill>
              </a:rPr>
              <a:t>Carole Mullins, KVEC Literacy Instructional Specialist</a:t>
            </a:r>
          </a:p>
          <a:p>
            <a:pPr algn="ctr">
              <a:lnSpc>
                <a:spcPct val="80000"/>
              </a:lnSpc>
              <a:defRPr/>
            </a:pPr>
            <a:r>
              <a:rPr lang="en-US" sz="2200" dirty="0">
                <a:solidFill>
                  <a:schemeClr val="tx1"/>
                </a:solidFill>
                <a:hlinkClick r:id="rId4"/>
              </a:rPr>
              <a:t>c</a:t>
            </a:r>
            <a:r>
              <a:rPr lang="en-US" sz="2200" dirty="0" smtClean="0">
                <a:solidFill>
                  <a:schemeClr val="tx1"/>
                </a:solidFill>
                <a:hlinkClick r:id="rId4"/>
              </a:rPr>
              <a:t>arole.mullins@hazard.kyschools.us</a:t>
            </a:r>
            <a:r>
              <a:rPr lang="en-US" sz="2200" dirty="0" smtClean="0">
                <a:solidFill>
                  <a:schemeClr val="tx1"/>
                </a:solidFill>
              </a:rPr>
              <a:t> </a:t>
            </a:r>
          </a:p>
          <a:p>
            <a:pPr algn="ctr">
              <a:lnSpc>
                <a:spcPct val="80000"/>
              </a:lnSpc>
              <a:defRPr/>
            </a:pPr>
            <a:r>
              <a:rPr lang="en-US" sz="2200" dirty="0" smtClean="0">
                <a:solidFill>
                  <a:schemeClr val="tx1"/>
                </a:solidFill>
              </a:rPr>
              <a:t> </a:t>
            </a:r>
          </a:p>
          <a:p>
            <a:pPr algn="ctr">
              <a:lnSpc>
                <a:spcPct val="80000"/>
              </a:lnSpc>
              <a:defRPr/>
            </a:pPr>
            <a:endParaRPr lang="en-US" sz="2200" dirty="0" smtClean="0">
              <a:solidFill>
                <a:schemeClr val="tx1"/>
              </a:solidFill>
            </a:endParaRPr>
          </a:p>
          <a:p>
            <a:pPr algn="ctr">
              <a:lnSpc>
                <a:spcPct val="80000"/>
              </a:lnSpc>
              <a:defRPr/>
            </a:pPr>
            <a:endParaRPr lang="en-US" sz="2200" dirty="0">
              <a:solidFill>
                <a:schemeClr val="tx1">
                  <a:lumMod val="75000"/>
                  <a:lumOff val="25000"/>
                </a:schemeClr>
              </a:solidFill>
            </a:endParaRPr>
          </a:p>
        </p:txBody>
      </p:sp>
      <p:sp>
        <p:nvSpPr>
          <p:cNvPr id="7" name="TextBox 6"/>
          <p:cNvSpPr txBox="1"/>
          <p:nvPr/>
        </p:nvSpPr>
        <p:spPr>
          <a:xfrm>
            <a:off x="4594454" y="646412"/>
            <a:ext cx="2151253" cy="1323439"/>
          </a:xfrm>
          <a:prstGeom prst="rect">
            <a:avLst/>
          </a:prstGeom>
          <a:noFill/>
        </p:spPr>
        <p:txBody>
          <a:bodyPr wrap="square" rtlCol="0">
            <a:spAutoFit/>
          </a:bodyPr>
          <a:lstStyle/>
          <a:p>
            <a:pPr algn="ctr"/>
            <a:r>
              <a:rPr lang="en-US" sz="2000" b="1" dirty="0" smtClean="0">
                <a:solidFill>
                  <a:srgbClr val="FFFFFF"/>
                </a:solidFill>
              </a:rPr>
              <a:t>Question Formulation Technique</a:t>
            </a:r>
          </a:p>
          <a:p>
            <a:pPr algn="ctr"/>
            <a:r>
              <a:rPr lang="en-US" sz="2000" b="1" dirty="0" smtClean="0">
                <a:solidFill>
                  <a:srgbClr val="FFFFFF"/>
                </a:solidFill>
              </a:rPr>
              <a:t>(QFT)</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5607" y="527835"/>
            <a:ext cx="1879904" cy="154731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2517" y="2755700"/>
            <a:ext cx="1835125" cy="1138740"/>
          </a:xfrm>
          <a:prstGeom prst="rect">
            <a:avLst/>
          </a:prstGeom>
        </p:spPr>
      </p:pic>
    </p:spTree>
    <p:extLst>
      <p:ext uri="{BB962C8B-B14F-4D97-AF65-F5344CB8AC3E}">
        <p14:creationId xmlns:p14="http://schemas.microsoft.com/office/powerpoint/2010/main" val="3787970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400" y="1781758"/>
            <a:ext cx="7137400" cy="459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74069" y="476766"/>
            <a:ext cx="8338131" cy="1477328"/>
          </a:xfrm>
          <a:prstGeom prst="rect">
            <a:avLst/>
          </a:prstGeom>
          <a:noFill/>
        </p:spPr>
        <p:txBody>
          <a:bodyPr wrap="square" rtlCol="0">
            <a:spAutoFit/>
          </a:bodyPr>
          <a:lstStyle/>
          <a:p>
            <a:endParaRPr lang="en-US" dirty="0"/>
          </a:p>
          <a:p>
            <a:pPr algn="ctr"/>
            <a:r>
              <a:rPr lang="en-US" sz="3600" dirty="0" smtClean="0"/>
              <a:t>KVEC QFT Cadre:  Trendsetters</a:t>
            </a:r>
          </a:p>
          <a:p>
            <a:pPr algn="ctr"/>
            <a:endParaRPr lang="en-US" sz="3600" dirty="0"/>
          </a:p>
        </p:txBody>
      </p:sp>
    </p:spTree>
    <p:extLst>
      <p:ext uri="{BB962C8B-B14F-4D97-AF65-F5344CB8AC3E}">
        <p14:creationId xmlns:p14="http://schemas.microsoft.com/office/powerpoint/2010/main" val="674527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7909"/>
            <a:ext cx="7368987" cy="1116106"/>
          </a:xfrm>
        </p:spPr>
        <p:txBody>
          <a:bodyPr/>
          <a:lstStyle/>
          <a:p>
            <a:r>
              <a:rPr lang="en-US" sz="4400" b="1" dirty="0" smtClean="0"/>
              <a:t>The Question Formulation Technique</a:t>
            </a:r>
            <a:endParaRPr lang="en-US" sz="4400" b="1" dirty="0"/>
          </a:p>
        </p:txBody>
      </p:sp>
      <p:sp>
        <p:nvSpPr>
          <p:cNvPr id="3" name="Content Placeholder 2"/>
          <p:cNvSpPr>
            <a:spLocks noGrp="1"/>
          </p:cNvSpPr>
          <p:nvPr>
            <p:ph idx="1"/>
          </p:nvPr>
        </p:nvSpPr>
        <p:spPr>
          <a:xfrm>
            <a:off x="246186" y="1424353"/>
            <a:ext cx="8528538" cy="5310554"/>
          </a:xfrm>
        </p:spPr>
        <p:txBody>
          <a:bodyPr>
            <a:normAutofit lnSpcReduction="10000"/>
          </a:bodyPr>
          <a:lstStyle/>
          <a:p>
            <a:pPr>
              <a:spcBef>
                <a:spcPts val="0"/>
              </a:spcBef>
            </a:pPr>
            <a:endParaRPr lang="en-US" sz="2400" b="1" dirty="0" smtClean="0"/>
          </a:p>
          <a:p>
            <a:pPr>
              <a:spcBef>
                <a:spcPts val="0"/>
              </a:spcBef>
            </a:pPr>
            <a:r>
              <a:rPr lang="en-US" sz="3600" b="1" dirty="0" smtClean="0"/>
              <a:t> </a:t>
            </a:r>
            <a:r>
              <a:rPr lang="en-US" sz="3600" b="1" dirty="0" smtClean="0">
                <a:solidFill>
                  <a:schemeClr val="tx1"/>
                </a:solidFill>
              </a:rPr>
              <a:t>What is it?</a:t>
            </a:r>
          </a:p>
          <a:p>
            <a:pPr marL="457200" lvl="2" indent="0">
              <a:spcBef>
                <a:spcPts val="0"/>
              </a:spcBef>
              <a:buNone/>
            </a:pPr>
            <a:r>
              <a:rPr lang="en-US" sz="2800" dirty="0" smtClean="0">
                <a:solidFill>
                  <a:schemeClr val="tx1"/>
                </a:solidFill>
              </a:rPr>
              <a:t>QFT </a:t>
            </a:r>
            <a:r>
              <a:rPr lang="en-US" sz="2800" dirty="0">
                <a:solidFill>
                  <a:schemeClr val="tx1"/>
                </a:solidFill>
              </a:rPr>
              <a:t>is a </a:t>
            </a:r>
            <a:r>
              <a:rPr lang="en-US" sz="2800" u="sng" dirty="0">
                <a:solidFill>
                  <a:schemeClr val="tx1"/>
                </a:solidFill>
              </a:rPr>
              <a:t>step-by-step process </a:t>
            </a:r>
            <a:r>
              <a:rPr lang="en-US" sz="2800" dirty="0">
                <a:solidFill>
                  <a:schemeClr val="tx1"/>
                </a:solidFill>
              </a:rPr>
              <a:t>that helps students learn how to </a:t>
            </a:r>
            <a:r>
              <a:rPr lang="en-US" sz="2800" b="1" dirty="0">
                <a:solidFill>
                  <a:schemeClr val="tx1"/>
                </a:solidFill>
              </a:rPr>
              <a:t>produce their own questions</a:t>
            </a:r>
            <a:r>
              <a:rPr lang="en-US" sz="2800" dirty="0">
                <a:solidFill>
                  <a:schemeClr val="tx1"/>
                </a:solidFill>
              </a:rPr>
              <a:t>, </a:t>
            </a:r>
            <a:r>
              <a:rPr lang="en-US" sz="2800" b="1" dirty="0">
                <a:solidFill>
                  <a:schemeClr val="tx1"/>
                </a:solidFill>
              </a:rPr>
              <a:t>improve them</a:t>
            </a:r>
            <a:r>
              <a:rPr lang="en-US" sz="2800" dirty="0">
                <a:solidFill>
                  <a:schemeClr val="tx1"/>
                </a:solidFill>
              </a:rPr>
              <a:t>, and </a:t>
            </a:r>
            <a:r>
              <a:rPr lang="en-US" sz="2800" b="1" dirty="0">
                <a:solidFill>
                  <a:schemeClr val="tx1"/>
                </a:solidFill>
              </a:rPr>
              <a:t>strategize on how to use </a:t>
            </a:r>
            <a:r>
              <a:rPr lang="en-US" sz="2800" b="1" dirty="0" smtClean="0">
                <a:solidFill>
                  <a:schemeClr val="tx1"/>
                </a:solidFill>
              </a:rPr>
              <a:t>them</a:t>
            </a:r>
            <a:r>
              <a:rPr lang="en-US" sz="2800" dirty="0" smtClean="0">
                <a:solidFill>
                  <a:schemeClr val="tx1"/>
                </a:solidFill>
              </a:rPr>
              <a:t>. The </a:t>
            </a:r>
            <a:r>
              <a:rPr lang="en-US" sz="2800" dirty="0">
                <a:solidFill>
                  <a:schemeClr val="tx1"/>
                </a:solidFill>
              </a:rPr>
              <a:t>teacher’s role is simply to facilitate that process</a:t>
            </a:r>
            <a:r>
              <a:rPr lang="en-US" sz="2800" dirty="0" smtClean="0">
                <a:solidFill>
                  <a:schemeClr val="tx1"/>
                </a:solidFill>
              </a:rPr>
              <a:t>.</a:t>
            </a:r>
          </a:p>
          <a:p>
            <a:pPr marL="228600" lvl="1" indent="0">
              <a:spcBef>
                <a:spcPts val="0"/>
              </a:spcBef>
              <a:buNone/>
            </a:pPr>
            <a:r>
              <a:rPr lang="en-US" dirty="0" smtClean="0">
                <a:solidFill>
                  <a:schemeClr val="tx1"/>
                </a:solidFill>
              </a:rPr>
              <a:t>    </a:t>
            </a:r>
          </a:p>
          <a:p>
            <a:pPr>
              <a:lnSpc>
                <a:spcPct val="110000"/>
              </a:lnSpc>
              <a:spcBef>
                <a:spcPts val="0"/>
              </a:spcBef>
            </a:pPr>
            <a:r>
              <a:rPr lang="en-US" sz="3600" b="1" dirty="0" smtClean="0">
                <a:solidFill>
                  <a:schemeClr val="tx1"/>
                </a:solidFill>
              </a:rPr>
              <a:t> What is the purpose?</a:t>
            </a:r>
          </a:p>
          <a:p>
            <a:pPr marL="457200" lvl="2" indent="0">
              <a:lnSpc>
                <a:spcPct val="110000"/>
              </a:lnSpc>
              <a:spcBef>
                <a:spcPts val="0"/>
              </a:spcBef>
              <a:buNone/>
            </a:pPr>
            <a:r>
              <a:rPr lang="en-US" sz="2800" dirty="0" smtClean="0">
                <a:solidFill>
                  <a:schemeClr val="tx1"/>
                </a:solidFill>
              </a:rPr>
              <a:t>QFT provides a </a:t>
            </a:r>
            <a:r>
              <a:rPr lang="en-US" sz="2800" u="sng" dirty="0" smtClean="0">
                <a:solidFill>
                  <a:schemeClr val="tx1"/>
                </a:solidFill>
              </a:rPr>
              <a:t>deliberate way</a:t>
            </a:r>
            <a:r>
              <a:rPr lang="en-US" sz="2800" dirty="0" smtClean="0">
                <a:solidFill>
                  <a:schemeClr val="tx1"/>
                </a:solidFill>
              </a:rPr>
              <a:t> to help students     cultivate a </a:t>
            </a:r>
            <a:r>
              <a:rPr lang="en-US" sz="2800" b="1" dirty="0" smtClean="0">
                <a:solidFill>
                  <a:schemeClr val="tx1"/>
                </a:solidFill>
              </a:rPr>
              <a:t>skill that is fundamentally important for all learning</a:t>
            </a:r>
            <a:r>
              <a:rPr lang="en-US" sz="2800" dirty="0" smtClean="0">
                <a:solidFill>
                  <a:schemeClr val="tx1"/>
                </a:solidFill>
              </a:rPr>
              <a:t>.  </a:t>
            </a:r>
            <a:endParaRPr lang="en-US" sz="28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6125307"/>
            <a:ext cx="3429000" cy="609600"/>
          </a:xfrm>
          <a:prstGeom prst="rect">
            <a:avLst/>
          </a:prstGeom>
        </p:spPr>
      </p:pic>
    </p:spTree>
    <p:extLst>
      <p:ext uri="{BB962C8B-B14F-4D97-AF65-F5344CB8AC3E}">
        <p14:creationId xmlns:p14="http://schemas.microsoft.com/office/powerpoint/2010/main" val="209231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Content Placeholder 4" descr="makejustonechange_223.jpg"/>
          <p:cNvPicPr>
            <a:picLocks noChangeAspect="1"/>
          </p:cNvPicPr>
          <p:nvPr/>
        </p:nvPicPr>
        <p:blipFill>
          <a:blip r:embed="rId3" cstate="screen">
            <a:extLst>
              <a:ext uri="{28A0092B-C50C-407E-A947-70E740481C1C}">
                <a14:useLocalDpi xmlns:a14="http://schemas.microsoft.com/office/drawing/2010/main"/>
              </a:ext>
            </a:extLst>
          </a:blip>
          <a:srcRect l="-64172" r="-64172"/>
          <a:stretch>
            <a:fillRect/>
          </a:stretch>
        </p:blipFill>
        <p:spPr bwMode="auto">
          <a:xfrm>
            <a:off x="-625369" y="981502"/>
            <a:ext cx="5197369" cy="309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Title 1"/>
          <p:cNvSpPr>
            <a:spLocks noGrp="1"/>
          </p:cNvSpPr>
          <p:nvPr>
            <p:ph type="title"/>
          </p:nvPr>
        </p:nvSpPr>
        <p:spPr>
          <a:xfrm>
            <a:off x="498474" y="217978"/>
            <a:ext cx="7556313" cy="1116106"/>
          </a:xfrm>
        </p:spPr>
        <p:txBody>
          <a:bodyPr/>
          <a:lstStyle/>
          <a:p>
            <a:r>
              <a:rPr lang="en-US" dirty="0">
                <a:latin typeface="Rockwell" charset="0"/>
              </a:rPr>
              <a:t>Education</a:t>
            </a:r>
          </a:p>
        </p:txBody>
      </p:sp>
      <p:sp>
        <p:nvSpPr>
          <p:cNvPr id="4" name="Content Placeholder 3"/>
          <p:cNvSpPr>
            <a:spLocks noGrp="1"/>
          </p:cNvSpPr>
          <p:nvPr>
            <p:ph sz="half" idx="2"/>
          </p:nvPr>
        </p:nvSpPr>
        <p:spPr>
          <a:xfrm>
            <a:off x="3650956" y="1087242"/>
            <a:ext cx="3657600" cy="2886490"/>
          </a:xfrm>
          <a:ln w="38100">
            <a:solidFill>
              <a:srgbClr val="669900"/>
            </a:solidFill>
          </a:ln>
        </p:spPr>
        <p:txBody>
          <a:bodyPr/>
          <a:lstStyle/>
          <a:p>
            <a:pPr marL="0" indent="0" algn="ctr">
              <a:buNone/>
            </a:pPr>
            <a:endParaRPr lang="en-US" sz="1000" dirty="0" smtClean="0">
              <a:latin typeface="Rockwell" charset="0"/>
            </a:endParaRPr>
          </a:p>
          <a:p>
            <a:pPr algn="ctr"/>
            <a:r>
              <a:rPr lang="en-US" sz="2400" dirty="0" smtClean="0">
                <a:solidFill>
                  <a:schemeClr val="tx1"/>
                </a:solidFill>
                <a:latin typeface="Rockwell" charset="0"/>
              </a:rPr>
              <a:t>An educator-led movement </a:t>
            </a:r>
          </a:p>
          <a:p>
            <a:pPr algn="ctr"/>
            <a:r>
              <a:rPr lang="en-US" sz="2400" dirty="0" smtClean="0">
                <a:solidFill>
                  <a:schemeClr val="tx1"/>
                </a:solidFill>
                <a:latin typeface="Rockwell" charset="0"/>
              </a:rPr>
              <a:t>100,000 educators using the strategy in 3 years</a:t>
            </a:r>
          </a:p>
          <a:p>
            <a:pPr marL="0" indent="0">
              <a:buNone/>
            </a:pPr>
            <a:endParaRPr lang="en-US" sz="2400" dirty="0">
              <a:latin typeface="Rockwell" charset="0"/>
            </a:endParaRPr>
          </a:p>
        </p:txBody>
      </p:sp>
      <p:sp>
        <p:nvSpPr>
          <p:cNvPr id="2" name="Rectangle 1"/>
          <p:cNvSpPr/>
          <p:nvPr/>
        </p:nvSpPr>
        <p:spPr>
          <a:xfrm>
            <a:off x="239151" y="4210374"/>
            <a:ext cx="8637564" cy="2246769"/>
          </a:xfrm>
          <a:prstGeom prst="rect">
            <a:avLst/>
          </a:prstGeom>
          <a:ln w="38100">
            <a:solidFill>
              <a:schemeClr val="accent1"/>
            </a:solidFill>
          </a:ln>
        </p:spPr>
        <p:txBody>
          <a:bodyPr wrap="square">
            <a:spAutoFit/>
          </a:bodyPr>
          <a:lstStyle/>
          <a:p>
            <a:pPr lvl="0" algn="ctr"/>
            <a:endParaRPr lang="en-US" sz="2000" dirty="0" smtClean="0">
              <a:solidFill>
                <a:prstClr val="black"/>
              </a:solidFill>
              <a:latin typeface="Gill Sans"/>
              <a:cs typeface="Gill Sans"/>
            </a:endParaRPr>
          </a:p>
          <a:p>
            <a:pPr lvl="0" algn="ctr"/>
            <a:r>
              <a:rPr lang="en-US" sz="2000" dirty="0" smtClean="0">
                <a:solidFill>
                  <a:prstClr val="black"/>
                </a:solidFill>
                <a:latin typeface="Gill Sans"/>
                <a:cs typeface="Gill Sans"/>
              </a:rPr>
              <a:t>The </a:t>
            </a:r>
            <a:r>
              <a:rPr lang="en-US" sz="2000" dirty="0">
                <a:solidFill>
                  <a:prstClr val="black"/>
                </a:solidFill>
                <a:latin typeface="Gill Sans"/>
                <a:cs typeface="Gill Sans"/>
              </a:rPr>
              <a:t>Right Question Institute offers many of our materials through a </a:t>
            </a:r>
            <a:endParaRPr lang="en-US" sz="2000" dirty="0" smtClean="0">
              <a:solidFill>
                <a:prstClr val="black"/>
              </a:solidFill>
              <a:latin typeface="Gill Sans"/>
              <a:cs typeface="Gill Sans"/>
            </a:endParaRPr>
          </a:p>
          <a:p>
            <a:pPr lvl="0" algn="ctr"/>
            <a:r>
              <a:rPr lang="en-US" sz="2000" dirty="0" smtClean="0">
                <a:solidFill>
                  <a:prstClr val="black"/>
                </a:solidFill>
                <a:latin typeface="Gill Sans"/>
                <a:cs typeface="Gill Sans"/>
              </a:rPr>
              <a:t>Creative </a:t>
            </a:r>
            <a:r>
              <a:rPr lang="en-US" sz="2000" dirty="0">
                <a:solidFill>
                  <a:prstClr val="black"/>
                </a:solidFill>
                <a:latin typeface="Gill Sans"/>
                <a:cs typeface="Gill Sans"/>
              </a:rPr>
              <a:t>Commons License and we encourage you to make use </a:t>
            </a:r>
            <a:r>
              <a:rPr lang="en-US" sz="2000" dirty="0" smtClean="0">
                <a:solidFill>
                  <a:prstClr val="black"/>
                </a:solidFill>
                <a:latin typeface="Gill Sans"/>
                <a:cs typeface="Gill Sans"/>
              </a:rPr>
              <a:t>of </a:t>
            </a:r>
            <a:r>
              <a:rPr lang="en-US" sz="2000" dirty="0">
                <a:solidFill>
                  <a:prstClr val="black"/>
                </a:solidFill>
                <a:latin typeface="Gill Sans"/>
                <a:cs typeface="Gill Sans"/>
              </a:rPr>
              <a:t>and/or share this resource.  </a:t>
            </a:r>
            <a:r>
              <a:rPr lang="en-US" sz="2000" dirty="0" smtClean="0">
                <a:solidFill>
                  <a:prstClr val="black"/>
                </a:solidFill>
                <a:latin typeface="Gill Sans"/>
                <a:cs typeface="Gill Sans"/>
              </a:rPr>
              <a:t>Please </a:t>
            </a:r>
            <a:r>
              <a:rPr lang="en-US" sz="2000" dirty="0">
                <a:solidFill>
                  <a:prstClr val="black"/>
                </a:solidFill>
                <a:latin typeface="Gill Sans"/>
                <a:cs typeface="Gill Sans"/>
              </a:rPr>
              <a:t>reference the Right Question Institute </a:t>
            </a:r>
            <a:endParaRPr lang="en-US" sz="2000" dirty="0" smtClean="0">
              <a:solidFill>
                <a:prstClr val="black"/>
              </a:solidFill>
              <a:latin typeface="Gill Sans"/>
              <a:cs typeface="Gill Sans"/>
            </a:endParaRPr>
          </a:p>
          <a:p>
            <a:pPr lvl="0" algn="ctr"/>
            <a:r>
              <a:rPr lang="en-US" sz="2000" dirty="0" smtClean="0">
                <a:solidFill>
                  <a:prstClr val="black"/>
                </a:solidFill>
                <a:latin typeface="Gill Sans"/>
                <a:cs typeface="Gill Sans"/>
              </a:rPr>
              <a:t>as </a:t>
            </a:r>
            <a:r>
              <a:rPr lang="en-US" sz="2000" dirty="0">
                <a:solidFill>
                  <a:prstClr val="black"/>
                </a:solidFill>
                <a:latin typeface="Gill Sans"/>
                <a:cs typeface="Gill Sans"/>
              </a:rPr>
              <a:t>the source on any materials you </a:t>
            </a:r>
            <a:r>
              <a:rPr lang="en-US" sz="2000" dirty="0" smtClean="0">
                <a:solidFill>
                  <a:prstClr val="black"/>
                </a:solidFill>
                <a:latin typeface="Gill Sans"/>
                <a:cs typeface="Gill Sans"/>
              </a:rPr>
              <a:t>use. </a:t>
            </a:r>
          </a:p>
          <a:p>
            <a:pPr lvl="0" algn="ctr"/>
            <a:r>
              <a:rPr lang="en-US" sz="2000" b="1" u="sng" dirty="0" smtClean="0">
                <a:solidFill>
                  <a:prstClr val="black"/>
                </a:solidFill>
                <a:latin typeface="Gill Sans"/>
                <a:cs typeface="Gill Sans"/>
              </a:rPr>
              <a:t>www.rightquestion.org</a:t>
            </a:r>
          </a:p>
          <a:p>
            <a:pPr lvl="0" algn="ctr"/>
            <a:endParaRPr lang="en-US" sz="2000" dirty="0">
              <a:solidFill>
                <a:prstClr val="black"/>
              </a:solidFill>
              <a:latin typeface="Gill Sans"/>
              <a:cs typeface="Gill Sans"/>
            </a:endParaRPr>
          </a:p>
        </p:txBody>
      </p:sp>
    </p:spTree>
    <p:extLst>
      <p:ext uri="{BB962C8B-B14F-4D97-AF65-F5344CB8AC3E}">
        <p14:creationId xmlns:p14="http://schemas.microsoft.com/office/powerpoint/2010/main" val="58842652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2155384" y="4737681"/>
            <a:ext cx="7042596" cy="3170099"/>
          </a:xfrm>
          <a:prstGeom prst="rect">
            <a:avLst/>
          </a:prstGeom>
          <a:noFill/>
        </p:spPr>
        <p:txBody>
          <a:bodyPr wrap="square" rtlCol="0">
            <a:spAutoFit/>
          </a:bodyPr>
          <a:lstStyle/>
          <a:p>
            <a:pPr algn="ctr"/>
            <a:r>
              <a:rPr lang="en-US" sz="4000" dirty="0" smtClean="0">
                <a:solidFill>
                  <a:srgbClr val="000000"/>
                </a:solidFill>
              </a:rPr>
              <a:t>Can we make it easy(</a:t>
            </a:r>
            <a:r>
              <a:rPr lang="en-US" sz="4000" dirty="0" err="1" smtClean="0">
                <a:solidFill>
                  <a:srgbClr val="000000"/>
                </a:solidFill>
              </a:rPr>
              <a:t>ier</a:t>
            </a:r>
            <a:r>
              <a:rPr lang="en-US" sz="4000" dirty="0" smtClean="0">
                <a:solidFill>
                  <a:srgbClr val="000000"/>
                </a:solidFill>
              </a:rPr>
              <a:t>) for teachers to help make that happen?</a:t>
            </a:r>
          </a:p>
          <a:p>
            <a:endParaRPr lang="en-US" sz="4000" dirty="0">
              <a:solidFill>
                <a:schemeClr val="accent1"/>
              </a:solidFill>
            </a:endParaRPr>
          </a:p>
          <a:p>
            <a:endParaRPr lang="en-US" sz="4000" dirty="0">
              <a:solidFill>
                <a:schemeClr val="accent1"/>
              </a:solidFill>
            </a:endParaRPr>
          </a:p>
        </p:txBody>
      </p:sp>
      <p:sp>
        <p:nvSpPr>
          <p:cNvPr id="3" name="TextBox 2"/>
          <p:cNvSpPr txBox="1"/>
          <p:nvPr/>
        </p:nvSpPr>
        <p:spPr>
          <a:xfrm>
            <a:off x="0" y="1957136"/>
            <a:ext cx="6447405" cy="2215991"/>
          </a:xfrm>
          <a:prstGeom prst="rect">
            <a:avLst/>
          </a:prstGeom>
          <a:noFill/>
        </p:spPr>
        <p:txBody>
          <a:bodyPr wrap="square" rtlCol="0">
            <a:spAutoFit/>
          </a:bodyPr>
          <a:lstStyle/>
          <a:p>
            <a:pPr algn="ctr"/>
            <a:r>
              <a:rPr lang="en-US" sz="4000" dirty="0"/>
              <a:t>How can we get more students to ask their own questions?</a:t>
            </a:r>
          </a:p>
          <a:p>
            <a:endParaRPr lang="en-US" dirty="0"/>
          </a:p>
        </p:txBody>
      </p:sp>
      <p:pic>
        <p:nvPicPr>
          <p:cNvPr id="4" name="Picture 3"/>
          <p:cNvPicPr>
            <a:picLocks noChangeAspect="1"/>
          </p:cNvPicPr>
          <p:nvPr/>
        </p:nvPicPr>
        <p:blipFill>
          <a:blip r:embed="rId3"/>
          <a:stretch>
            <a:fillRect/>
          </a:stretch>
        </p:blipFill>
        <p:spPr>
          <a:xfrm>
            <a:off x="6272593" y="2145689"/>
            <a:ext cx="2389937" cy="1582071"/>
          </a:xfrm>
          <a:prstGeom prst="rect">
            <a:avLst/>
          </a:prstGeom>
        </p:spPr>
      </p:pic>
      <p:pic>
        <p:nvPicPr>
          <p:cNvPr id="5" name="Picture 4"/>
          <p:cNvPicPr>
            <a:picLocks noChangeAspect="1"/>
          </p:cNvPicPr>
          <p:nvPr/>
        </p:nvPicPr>
        <p:blipFill>
          <a:blip r:embed="rId4"/>
          <a:stretch>
            <a:fillRect/>
          </a:stretch>
        </p:blipFill>
        <p:spPr>
          <a:xfrm>
            <a:off x="253220" y="5273917"/>
            <a:ext cx="1902164" cy="132858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5314" y="144185"/>
            <a:ext cx="2873815" cy="1436908"/>
          </a:xfrm>
          <a:prstGeom prst="rect">
            <a:avLst/>
          </a:prstGeom>
        </p:spPr>
      </p:pic>
    </p:spTree>
    <p:extLst>
      <p:ext uri="{BB962C8B-B14F-4D97-AF65-F5344CB8AC3E}">
        <p14:creationId xmlns:p14="http://schemas.microsoft.com/office/powerpoint/2010/main" val="383204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700088"/>
            <a:ext cx="7556500" cy="1116012"/>
          </a:xfrm>
        </p:spPr>
        <p:txBody>
          <a:bodyPr/>
          <a:lstStyle/>
          <a:p>
            <a:r>
              <a:rPr lang="en-US" sz="4000" b="1" dirty="0" smtClean="0"/>
              <a:t>The Question Formulation Technique (QFT)</a:t>
            </a:r>
            <a:endParaRPr lang="en-US" sz="4000" b="1" dirty="0"/>
          </a:p>
        </p:txBody>
      </p:sp>
      <p:sp>
        <p:nvSpPr>
          <p:cNvPr id="3" name="Content Placeholder 2"/>
          <p:cNvSpPr>
            <a:spLocks noGrp="1"/>
          </p:cNvSpPr>
          <p:nvPr>
            <p:ph idx="1"/>
          </p:nvPr>
        </p:nvSpPr>
        <p:spPr>
          <a:xfrm>
            <a:off x="498475" y="2438400"/>
            <a:ext cx="7556500" cy="4144963"/>
          </a:xfrm>
        </p:spPr>
        <p:txBody>
          <a:bodyPr>
            <a:normAutofit/>
          </a:bodyPr>
          <a:lstStyle/>
          <a:p>
            <a:r>
              <a:rPr lang="en-US" sz="2800" dirty="0" smtClean="0">
                <a:solidFill>
                  <a:schemeClr val="tx1"/>
                </a:solidFill>
              </a:rPr>
              <a:t>A </a:t>
            </a:r>
            <a:r>
              <a:rPr lang="en-US" sz="2800" b="1" dirty="0" smtClean="0">
                <a:solidFill>
                  <a:schemeClr val="tx1"/>
                </a:solidFill>
              </a:rPr>
              <a:t>rigorous</a:t>
            </a:r>
            <a:r>
              <a:rPr lang="en-US" sz="2800" dirty="0" smtClean="0">
                <a:solidFill>
                  <a:schemeClr val="tx1"/>
                </a:solidFill>
              </a:rPr>
              <a:t> process that helps all students learn to become more skilled question askers and problem-solvers </a:t>
            </a:r>
          </a:p>
          <a:p>
            <a:r>
              <a:rPr lang="en-US" sz="2800" dirty="0" smtClean="0">
                <a:solidFill>
                  <a:schemeClr val="tx1"/>
                </a:solidFill>
              </a:rPr>
              <a:t>Distills best pedagogical practices into a simple teaching and learning process</a:t>
            </a:r>
          </a:p>
          <a:p>
            <a:r>
              <a:rPr lang="en-US" sz="2800" dirty="0" smtClean="0">
                <a:solidFill>
                  <a:schemeClr val="tx1"/>
                </a:solidFill>
              </a:rPr>
              <a:t>Offers a shortcut to </a:t>
            </a:r>
            <a:r>
              <a:rPr lang="en-US" sz="2800" b="1" dirty="0" smtClean="0">
                <a:solidFill>
                  <a:schemeClr val="tx1"/>
                </a:solidFill>
              </a:rPr>
              <a:t>student engagement</a:t>
            </a:r>
            <a:r>
              <a:rPr lang="en-US" sz="2800" dirty="0" smtClean="0">
                <a:solidFill>
                  <a:schemeClr val="tx1"/>
                </a:solidFill>
              </a:rPr>
              <a:t>, ownership and </a:t>
            </a:r>
            <a:r>
              <a:rPr lang="en-US" sz="2800" b="1" dirty="0" smtClean="0">
                <a:solidFill>
                  <a:schemeClr val="tx1"/>
                </a:solidFill>
              </a:rPr>
              <a:t>deeper learning</a:t>
            </a:r>
            <a:endParaRPr lang="en-US" sz="2800" b="1"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6108346"/>
            <a:ext cx="3429000" cy="609600"/>
          </a:xfrm>
          <a:prstGeom prst="rect">
            <a:avLst/>
          </a:prstGeom>
        </p:spPr>
      </p:pic>
    </p:spTree>
    <p:extLst>
      <p:ext uri="{BB962C8B-B14F-4D97-AF65-F5344CB8AC3E}">
        <p14:creationId xmlns:p14="http://schemas.microsoft.com/office/powerpoint/2010/main" val="2110989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929" y="582852"/>
            <a:ext cx="7556500" cy="1116012"/>
          </a:xfrm>
        </p:spPr>
        <p:txBody>
          <a:bodyPr/>
          <a:lstStyle/>
          <a:p>
            <a:r>
              <a:rPr lang="en-US" sz="4000" b="1" dirty="0" smtClean="0"/>
              <a:t>Students Learn To:</a:t>
            </a:r>
            <a:endParaRPr lang="en-US" sz="4000" b="1" dirty="0"/>
          </a:p>
        </p:txBody>
      </p:sp>
      <p:sp>
        <p:nvSpPr>
          <p:cNvPr id="3" name="Content Placeholder 2"/>
          <p:cNvSpPr>
            <a:spLocks noGrp="1"/>
          </p:cNvSpPr>
          <p:nvPr>
            <p:ph idx="1"/>
          </p:nvPr>
        </p:nvSpPr>
        <p:spPr>
          <a:xfrm>
            <a:off x="164366" y="1698864"/>
            <a:ext cx="7749931" cy="4144963"/>
          </a:xfrm>
          <a:solidFill>
            <a:schemeClr val="accent2">
              <a:lumMod val="20000"/>
              <a:lumOff val="80000"/>
            </a:schemeClr>
          </a:solidFill>
          <a:ln w="19050">
            <a:solidFill>
              <a:schemeClr val="bg2">
                <a:lumMod val="25000"/>
              </a:schemeClr>
            </a:solidFill>
          </a:ln>
        </p:spPr>
        <p:txBody>
          <a:bodyPr>
            <a:normAutofit fontScale="92500" lnSpcReduction="20000"/>
          </a:bodyPr>
          <a:lstStyle/>
          <a:p>
            <a:pPr lvl="1" eaLnBrk="1" hangingPunct="1">
              <a:spcAft>
                <a:spcPts val="1800"/>
              </a:spcAft>
              <a:buClr>
                <a:schemeClr val="accent2"/>
              </a:buClr>
              <a:buFont typeface="Wingdings" panose="05000000000000000000" pitchFamily="2" charset="2"/>
              <a:buChar char="§"/>
            </a:pPr>
            <a:endParaRPr lang="en-US" sz="3200" b="1" u="sng" dirty="0" smtClean="0">
              <a:solidFill>
                <a:schemeClr val="tx1"/>
              </a:solidFill>
            </a:endParaRPr>
          </a:p>
          <a:p>
            <a:pPr lvl="1" eaLnBrk="1" hangingPunct="1">
              <a:spcAft>
                <a:spcPts val="1800"/>
              </a:spcAft>
              <a:buClr>
                <a:schemeClr val="accent2"/>
              </a:buClr>
              <a:buFont typeface="Wingdings" panose="05000000000000000000" pitchFamily="2" charset="2"/>
              <a:buChar char="§"/>
            </a:pPr>
            <a:r>
              <a:rPr lang="en-US" sz="3200" b="1" u="sng" dirty="0" smtClean="0">
                <a:solidFill>
                  <a:schemeClr val="tx1"/>
                </a:solidFill>
              </a:rPr>
              <a:t>Produce</a:t>
            </a:r>
            <a:r>
              <a:rPr lang="en-US" sz="3200" b="1" dirty="0" smtClean="0">
                <a:solidFill>
                  <a:schemeClr val="tx1"/>
                </a:solidFill>
              </a:rPr>
              <a:t> </a:t>
            </a:r>
            <a:r>
              <a:rPr lang="en-US" sz="3200" dirty="0">
                <a:solidFill>
                  <a:schemeClr val="tx1"/>
                </a:solidFill>
              </a:rPr>
              <a:t>their own </a:t>
            </a:r>
            <a:r>
              <a:rPr lang="en-US" sz="3200" dirty="0" smtClean="0">
                <a:solidFill>
                  <a:schemeClr val="tx1"/>
                </a:solidFill>
              </a:rPr>
              <a:t>questions</a:t>
            </a:r>
          </a:p>
          <a:p>
            <a:pPr lvl="1" eaLnBrk="1" hangingPunct="1">
              <a:spcAft>
                <a:spcPts val="1800"/>
              </a:spcAft>
              <a:buClr>
                <a:schemeClr val="accent2"/>
              </a:buClr>
              <a:buFont typeface="Wingdings" panose="05000000000000000000" pitchFamily="2" charset="2"/>
              <a:buChar char="§"/>
            </a:pPr>
            <a:r>
              <a:rPr lang="en-US" sz="3200" b="1" u="sng" dirty="0" smtClean="0">
                <a:solidFill>
                  <a:schemeClr val="tx1"/>
                </a:solidFill>
              </a:rPr>
              <a:t>Improve</a:t>
            </a:r>
            <a:r>
              <a:rPr lang="en-US" sz="3200" dirty="0" smtClean="0">
                <a:solidFill>
                  <a:schemeClr val="tx1"/>
                </a:solidFill>
              </a:rPr>
              <a:t> </a:t>
            </a:r>
            <a:r>
              <a:rPr lang="en-US" sz="3200" dirty="0">
                <a:solidFill>
                  <a:schemeClr val="tx1"/>
                </a:solidFill>
              </a:rPr>
              <a:t>their questions </a:t>
            </a:r>
            <a:endParaRPr lang="en-US" sz="3200" dirty="0" smtClean="0">
              <a:solidFill>
                <a:schemeClr val="tx1"/>
              </a:solidFill>
            </a:endParaRPr>
          </a:p>
          <a:p>
            <a:pPr lvl="1" eaLnBrk="1" hangingPunct="1">
              <a:spcAft>
                <a:spcPts val="1800"/>
              </a:spcAft>
              <a:buClr>
                <a:schemeClr val="accent2"/>
              </a:buClr>
              <a:buFont typeface="Wingdings" panose="05000000000000000000" pitchFamily="2" charset="2"/>
              <a:buChar char="§"/>
            </a:pPr>
            <a:r>
              <a:rPr lang="en-US" sz="3200" b="1" u="sng" dirty="0" smtClean="0">
                <a:solidFill>
                  <a:schemeClr val="tx1"/>
                </a:solidFill>
              </a:rPr>
              <a:t>Strategize</a:t>
            </a:r>
            <a:r>
              <a:rPr lang="en-US" sz="3200" dirty="0" smtClean="0">
                <a:solidFill>
                  <a:schemeClr val="tx1"/>
                </a:solidFill>
              </a:rPr>
              <a:t> how to use their questions</a:t>
            </a:r>
          </a:p>
          <a:p>
            <a:pPr lvl="1" eaLnBrk="1" hangingPunct="1">
              <a:spcAft>
                <a:spcPts val="1800"/>
              </a:spcAft>
              <a:buClr>
                <a:schemeClr val="accent2"/>
              </a:buClr>
              <a:buFont typeface="Wingdings" panose="05000000000000000000" pitchFamily="2" charset="2"/>
              <a:buChar char="§"/>
            </a:pPr>
            <a:r>
              <a:rPr lang="en-US" sz="3200" b="1" u="sng" dirty="0" smtClean="0">
                <a:solidFill>
                  <a:schemeClr val="tx1"/>
                </a:solidFill>
                <a:cs typeface="Rockwell" charset="0"/>
              </a:rPr>
              <a:t>Reflect</a:t>
            </a:r>
            <a:r>
              <a:rPr lang="en-US" sz="3200" dirty="0" smtClean="0">
                <a:solidFill>
                  <a:schemeClr val="tx1"/>
                </a:solidFill>
                <a:cs typeface="Rockwell" charset="0"/>
              </a:rPr>
              <a:t> </a:t>
            </a:r>
            <a:r>
              <a:rPr lang="en-US" sz="3200" dirty="0">
                <a:solidFill>
                  <a:schemeClr val="tx1"/>
                </a:solidFill>
                <a:cs typeface="Rockwell" charset="0"/>
              </a:rPr>
              <a:t>on what they have learned and how they learned it</a:t>
            </a:r>
            <a:r>
              <a:rPr lang="en-US" sz="2800" dirty="0"/>
              <a:t/>
            </a:r>
            <a:br>
              <a:rPr lang="en-US" sz="2800" dirty="0"/>
            </a:br>
            <a:endParaRPr lang="en-US" sz="2800"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6043136"/>
            <a:ext cx="3429000" cy="609600"/>
          </a:xfrm>
          <a:prstGeom prst="rect">
            <a:avLst/>
          </a:prstGeom>
        </p:spPr>
      </p:pic>
    </p:spTree>
    <p:extLst>
      <p:ext uri="{BB962C8B-B14F-4D97-AF65-F5344CB8AC3E}">
        <p14:creationId xmlns:p14="http://schemas.microsoft.com/office/powerpoint/2010/main" val="17759707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3" y="1981200"/>
            <a:ext cx="8500534" cy="4285129"/>
          </a:xfrm>
        </p:spPr>
        <p:txBody>
          <a:bodyPr/>
          <a:lstStyle/>
          <a:p>
            <a:r>
              <a:rPr lang="en-US" sz="2800" b="1" dirty="0" smtClean="0">
                <a:solidFill>
                  <a:schemeClr val="tx1"/>
                </a:solidFill>
              </a:rPr>
              <a:t>Designed </a:t>
            </a:r>
            <a:r>
              <a:rPr lang="en-US" sz="2800" b="1" dirty="0">
                <a:solidFill>
                  <a:schemeClr val="tx1"/>
                </a:solidFill>
              </a:rPr>
              <a:t>to address the burdens on </a:t>
            </a:r>
            <a:r>
              <a:rPr lang="en-US" sz="2800" b="1" dirty="0" smtClean="0">
                <a:solidFill>
                  <a:schemeClr val="tx1"/>
                </a:solidFill>
              </a:rPr>
              <a:t>teachers to </a:t>
            </a:r>
            <a:r>
              <a:rPr lang="en-US" sz="2800" b="1" dirty="0">
                <a:solidFill>
                  <a:schemeClr val="tx1"/>
                </a:solidFill>
              </a:rPr>
              <a:t>ensure that </a:t>
            </a:r>
            <a:r>
              <a:rPr lang="en-US" sz="2800" b="1" dirty="0" smtClean="0">
                <a:solidFill>
                  <a:schemeClr val="tx1"/>
                </a:solidFill>
              </a:rPr>
              <a:t>students </a:t>
            </a:r>
            <a:r>
              <a:rPr lang="en-US" sz="2800" b="1" dirty="0">
                <a:solidFill>
                  <a:schemeClr val="tx1"/>
                </a:solidFill>
              </a:rPr>
              <a:t>can get </a:t>
            </a:r>
            <a:r>
              <a:rPr lang="en-US" sz="2800" b="1" dirty="0" smtClean="0">
                <a:solidFill>
                  <a:schemeClr val="tx1"/>
                </a:solidFill>
              </a:rPr>
              <a:t>to more </a:t>
            </a:r>
            <a:r>
              <a:rPr lang="en-US" sz="2800" b="1" dirty="0">
                <a:solidFill>
                  <a:schemeClr val="tx1"/>
                </a:solidFill>
              </a:rPr>
              <a:t>of the right answers</a:t>
            </a:r>
          </a:p>
          <a:p>
            <a:r>
              <a:rPr lang="en-US" sz="2800" b="1" dirty="0">
                <a:solidFill>
                  <a:schemeClr val="tx1"/>
                </a:solidFill>
              </a:rPr>
              <a:t> L</a:t>
            </a:r>
            <a:r>
              <a:rPr lang="en-US" sz="2800" b="1" dirty="0" smtClean="0">
                <a:solidFill>
                  <a:schemeClr val="tx1"/>
                </a:solidFill>
              </a:rPr>
              <a:t>eads </a:t>
            </a:r>
            <a:r>
              <a:rPr lang="en-US" sz="2800" b="1" dirty="0">
                <a:solidFill>
                  <a:schemeClr val="tx1"/>
                </a:solidFill>
              </a:rPr>
              <a:t>to </a:t>
            </a:r>
            <a:r>
              <a:rPr lang="en-US" sz="2800" b="1" dirty="0" smtClean="0">
                <a:solidFill>
                  <a:schemeClr val="tx1"/>
                </a:solidFill>
              </a:rPr>
              <a:t>positive changes </a:t>
            </a:r>
            <a:r>
              <a:rPr lang="en-US" sz="2800" b="1" dirty="0">
                <a:solidFill>
                  <a:schemeClr val="tx1"/>
                </a:solidFill>
              </a:rPr>
              <a:t>in </a:t>
            </a:r>
            <a:r>
              <a:rPr lang="en-US" sz="2800" b="1" dirty="0" smtClean="0">
                <a:solidFill>
                  <a:schemeClr val="tx1"/>
                </a:solidFill>
              </a:rPr>
              <a:t>your classroom </a:t>
            </a:r>
            <a:r>
              <a:rPr lang="en-US" sz="2800" b="1" dirty="0">
                <a:solidFill>
                  <a:schemeClr val="tx1"/>
                </a:solidFill>
              </a:rPr>
              <a:t>when students ‘own’ </a:t>
            </a:r>
            <a:r>
              <a:rPr lang="en-US" sz="2800" b="1" dirty="0" smtClean="0">
                <a:solidFill>
                  <a:schemeClr val="tx1"/>
                </a:solidFill>
              </a:rPr>
              <a:t>the questions </a:t>
            </a:r>
            <a:r>
              <a:rPr lang="en-US" sz="2800" b="1" dirty="0">
                <a:solidFill>
                  <a:schemeClr val="tx1"/>
                </a:solidFill>
              </a:rPr>
              <a:t>and the learning </a:t>
            </a:r>
            <a:r>
              <a:rPr lang="en-US" sz="2800" b="1" dirty="0" smtClean="0">
                <a:solidFill>
                  <a:schemeClr val="tx1"/>
                </a:solidFill>
              </a:rPr>
              <a:t>agenda</a:t>
            </a:r>
          </a:p>
          <a:p>
            <a:r>
              <a:rPr lang="en-US" sz="2800" b="1" dirty="0" smtClean="0">
                <a:solidFill>
                  <a:schemeClr val="tx1"/>
                </a:solidFill>
              </a:rPr>
              <a:t>Promotes a skill that is essential to both Academic and </a:t>
            </a:r>
            <a:r>
              <a:rPr lang="en-US" sz="2800" b="1" u="sng" dirty="0" smtClean="0">
                <a:solidFill>
                  <a:schemeClr val="tx1"/>
                </a:solidFill>
              </a:rPr>
              <a:t>Life-Long Learning</a:t>
            </a:r>
            <a:r>
              <a:rPr lang="en-US" sz="2800" b="1" dirty="0" smtClean="0">
                <a:solidFill>
                  <a:schemeClr val="tx1"/>
                </a:solidFill>
              </a:rPr>
              <a:t>!</a:t>
            </a:r>
          </a:p>
          <a:p>
            <a:endParaRPr lang="en-US" sz="2800" b="1" dirty="0"/>
          </a:p>
          <a:p>
            <a:pPr marL="0" indent="0">
              <a:buNone/>
            </a:pPr>
            <a:endParaRPr lang="en-US" dirty="0"/>
          </a:p>
          <a:p>
            <a:pPr marL="0" indent="0">
              <a:buNone/>
            </a:pPr>
            <a:endParaRPr lang="en-US" dirty="0"/>
          </a:p>
        </p:txBody>
      </p:sp>
      <p:sp>
        <p:nvSpPr>
          <p:cNvPr id="4" name="Title 3"/>
          <p:cNvSpPr>
            <a:spLocks noGrp="1"/>
          </p:cNvSpPr>
          <p:nvPr>
            <p:ph type="title"/>
          </p:nvPr>
        </p:nvSpPr>
        <p:spPr>
          <a:xfrm>
            <a:off x="147840" y="114696"/>
            <a:ext cx="8072641" cy="1723549"/>
          </a:xfrm>
          <a:prstGeom prst="rect">
            <a:avLst/>
          </a:prstGeom>
        </p:spPr>
        <p:txBody>
          <a:bodyPr wrap="square">
            <a:spAutoFit/>
          </a:bodyPr>
          <a:lstStyle/>
          <a:p>
            <a:pPr algn="ctr"/>
            <a:r>
              <a:rPr lang="en-US" sz="3200" b="1" dirty="0" smtClean="0"/>
              <a:t>Question Formulation Technique</a:t>
            </a:r>
            <a:br>
              <a:rPr lang="en-US" sz="3200" b="1" dirty="0" smtClean="0"/>
            </a:br>
            <a:r>
              <a:rPr lang="en-US" sz="3200" b="1" dirty="0"/>
              <a:t> </a:t>
            </a:r>
            <a:r>
              <a:rPr lang="en-US" sz="3200" b="1" dirty="0" smtClean="0"/>
              <a:t>        as a FOUNDATIONAL SKILL</a:t>
            </a:r>
            <a:br>
              <a:rPr lang="en-US" sz="3200" b="1" dirty="0" smtClean="0"/>
            </a:br>
            <a:r>
              <a:rPr lang="en-US" sz="1000" b="1" dirty="0" smtClean="0"/>
              <a:t/>
            </a:r>
            <a:br>
              <a:rPr lang="en-US" sz="1000" b="1" dirty="0" smtClean="0"/>
            </a:br>
            <a:r>
              <a:rPr lang="en-US" sz="3200" b="1" i="1" dirty="0" smtClean="0">
                <a:solidFill>
                  <a:srgbClr val="CC6600"/>
                </a:solidFill>
              </a:rPr>
              <a:t>From </a:t>
            </a:r>
            <a:r>
              <a:rPr lang="en-US" sz="3200" b="1" i="1" dirty="0">
                <a:solidFill>
                  <a:srgbClr val="CC6600"/>
                </a:solidFill>
              </a:rPr>
              <a:t>a Big Idea to a Practical Resource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6195991"/>
            <a:ext cx="3429000" cy="609600"/>
          </a:xfrm>
          <a:prstGeom prst="rect">
            <a:avLst/>
          </a:prstGeom>
        </p:spPr>
      </p:pic>
    </p:spTree>
    <p:extLst>
      <p:ext uri="{BB962C8B-B14F-4D97-AF65-F5344CB8AC3E}">
        <p14:creationId xmlns:p14="http://schemas.microsoft.com/office/powerpoint/2010/main" val="199294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506413" y="4424363"/>
            <a:ext cx="6191250" cy="833437"/>
          </a:xfrm>
        </p:spPr>
        <p:txBody>
          <a:bodyPr/>
          <a:lstStyle/>
          <a:p>
            <a:pPr eaLnBrk="1" hangingPunct="1"/>
            <a:r>
              <a:rPr lang="en-US" sz="4000" b="1" dirty="0">
                <a:latin typeface="Rockwell" charset="0"/>
              </a:rPr>
              <a:t>An Experience</a:t>
            </a:r>
            <a:endParaRPr lang="en-US" sz="4000" b="1" baseline="30000" dirty="0">
              <a:latin typeface="Rockwell" charset="0"/>
            </a:endParaRPr>
          </a:p>
        </p:txBody>
      </p:sp>
      <p:sp>
        <p:nvSpPr>
          <p:cNvPr id="51203" name="Text Placeholder 1"/>
          <p:cNvSpPr>
            <a:spLocks noGrp="1"/>
          </p:cNvSpPr>
          <p:nvPr>
            <p:ph type="body" sz="half" idx="2"/>
          </p:nvPr>
        </p:nvSpPr>
        <p:spPr>
          <a:xfrm>
            <a:off x="506412" y="5257800"/>
            <a:ext cx="8461741" cy="885825"/>
          </a:xfrm>
        </p:spPr>
        <p:txBody>
          <a:bodyPr>
            <a:noAutofit/>
          </a:bodyPr>
          <a:lstStyle/>
          <a:p>
            <a:r>
              <a:rPr lang="en-US" sz="3600" dirty="0">
                <a:solidFill>
                  <a:schemeClr val="tx1"/>
                </a:solidFill>
                <a:latin typeface="Rockwell" charset="0"/>
              </a:rPr>
              <a:t>w</a:t>
            </a:r>
            <a:r>
              <a:rPr lang="en-US" sz="3600" dirty="0" smtClean="0">
                <a:solidFill>
                  <a:schemeClr val="tx1"/>
                </a:solidFill>
                <a:latin typeface="Rockwell" charset="0"/>
              </a:rPr>
              <a:t>ith the </a:t>
            </a:r>
            <a:r>
              <a:rPr lang="en-US" sz="3600" dirty="0">
                <a:solidFill>
                  <a:schemeClr val="tx1"/>
                </a:solidFill>
                <a:latin typeface="Rockwell" charset="0"/>
              </a:rPr>
              <a:t>Question Formulation Technique (QFT)</a:t>
            </a:r>
          </a:p>
        </p:txBody>
      </p:sp>
      <p:sp>
        <p:nvSpPr>
          <p:cNvPr id="2" name="Picture Placeholder 1"/>
          <p:cNvSpPr>
            <a:spLocks noGrp="1"/>
          </p:cNvSpPr>
          <p:nvPr>
            <p:ph type="pic" idx="1"/>
          </p:nvPr>
        </p:nvSpPr>
        <p:spPr/>
      </p:sp>
      <p:pic>
        <p:nvPicPr>
          <p:cNvPr id="6" name="Picture Placeholder 3" descr="Screenshot 2015-09-16 15.08.22.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77908" y="228600"/>
            <a:ext cx="6378389" cy="4187952"/>
          </a:xfrm>
          <a:prstGeom prst="rect">
            <a:avLst/>
          </a:prstGeom>
        </p:spPr>
      </p:pic>
    </p:spTree>
    <p:extLst>
      <p:ext uri="{BB962C8B-B14F-4D97-AF65-F5344CB8AC3E}">
        <p14:creationId xmlns:p14="http://schemas.microsoft.com/office/powerpoint/2010/main" val="39568747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sz="4000" b="1" dirty="0">
                <a:latin typeface="Rockwell" charset="0"/>
              </a:rPr>
              <a:t>Rules for Producing Questions</a:t>
            </a:r>
          </a:p>
        </p:txBody>
      </p:sp>
      <p:sp>
        <p:nvSpPr>
          <p:cNvPr id="5" name="Rounded Rectangle 11"/>
          <p:cNvSpPr>
            <a:spLocks noChangeArrowheads="1"/>
          </p:cNvSpPr>
          <p:nvPr/>
        </p:nvSpPr>
        <p:spPr bwMode="auto">
          <a:xfrm>
            <a:off x="158262" y="2350477"/>
            <a:ext cx="8803297" cy="3475892"/>
          </a:xfrm>
          <a:prstGeom prst="roundRect">
            <a:avLst>
              <a:gd name="adj" fmla="val 16667"/>
            </a:avLst>
          </a:prstGeom>
          <a:solidFill>
            <a:schemeClr val="accent1">
              <a:lumMod val="40000"/>
              <a:lumOff val="60000"/>
            </a:schemeClr>
          </a:solidFill>
          <a:ln>
            <a:solidFill>
              <a:schemeClr val="accent1"/>
            </a:solidFill>
          </a:ln>
          <a:extLst/>
        </p:spPr>
        <p:style>
          <a:lnRef idx="2">
            <a:schemeClr val="accent3">
              <a:shade val="50000"/>
            </a:schemeClr>
          </a:lnRef>
          <a:fillRef idx="1">
            <a:schemeClr val="accent3"/>
          </a:fillRef>
          <a:effectRef idx="0">
            <a:schemeClr val="accent3"/>
          </a:effectRef>
          <a:fontRef idx="minor">
            <a:schemeClr val="lt1"/>
          </a:fontRef>
        </p:style>
        <p:txBody>
          <a:bodyPr/>
          <a:lstStyle/>
          <a:p>
            <a:pPr marL="222250" indent="-222250" defTabSz="914400">
              <a:spcAft>
                <a:spcPts val="1800"/>
              </a:spcAft>
              <a:defRPr/>
            </a:pPr>
            <a:r>
              <a:rPr lang="en-US" sz="3200" b="1" dirty="0">
                <a:solidFill>
                  <a:schemeClr val="tx1"/>
                </a:solidFill>
                <a:latin typeface="Rockwell (body)"/>
                <a:cs typeface="Rockwell (body)"/>
              </a:rPr>
              <a:t>1. Ask as many questions as you can</a:t>
            </a:r>
          </a:p>
          <a:p>
            <a:pPr marL="222250" indent="-222250" defTabSz="914400">
              <a:spcAft>
                <a:spcPts val="1800"/>
              </a:spcAft>
              <a:defRPr/>
            </a:pPr>
            <a:r>
              <a:rPr lang="en-US" sz="3200" b="1" dirty="0">
                <a:solidFill>
                  <a:schemeClr val="tx1"/>
                </a:solidFill>
                <a:latin typeface="Rockwell (body)"/>
                <a:cs typeface="Rockwell (body)"/>
              </a:rPr>
              <a:t>2. Do not stop to answer, </a:t>
            </a:r>
            <a:r>
              <a:rPr lang="en-US" sz="3200" b="1" dirty="0" smtClean="0">
                <a:solidFill>
                  <a:schemeClr val="tx1"/>
                </a:solidFill>
                <a:latin typeface="Rockwell (body)"/>
                <a:cs typeface="Rockwell (body)"/>
              </a:rPr>
              <a:t>judge </a:t>
            </a:r>
            <a:r>
              <a:rPr lang="en-US" sz="3200" b="1" dirty="0">
                <a:solidFill>
                  <a:schemeClr val="tx1"/>
                </a:solidFill>
                <a:latin typeface="Rockwell (body)"/>
                <a:cs typeface="Rockwell (body)"/>
              </a:rPr>
              <a:t>or discuss</a:t>
            </a:r>
          </a:p>
          <a:p>
            <a:pPr marL="222250" indent="-222250" defTabSz="914400">
              <a:defRPr/>
            </a:pPr>
            <a:r>
              <a:rPr lang="en-US" sz="3200" b="1" dirty="0">
                <a:solidFill>
                  <a:schemeClr val="tx1"/>
                </a:solidFill>
                <a:latin typeface="Rockwell (body)"/>
                <a:cs typeface="Rockwell (body)"/>
              </a:rPr>
              <a:t>3. Write down every question exactly </a:t>
            </a:r>
            <a:r>
              <a:rPr lang="en-US" sz="3200" b="1" dirty="0" smtClean="0">
                <a:solidFill>
                  <a:schemeClr val="tx1"/>
                </a:solidFill>
                <a:latin typeface="Rockwell (body)"/>
                <a:cs typeface="Rockwell (body)"/>
              </a:rPr>
              <a:t>as</a:t>
            </a:r>
          </a:p>
          <a:p>
            <a:pPr marL="222250" indent="-222250" defTabSz="914400">
              <a:defRPr/>
            </a:pPr>
            <a:r>
              <a:rPr lang="en-US" sz="3200" b="1" dirty="0" smtClean="0">
                <a:solidFill>
                  <a:schemeClr val="tx1"/>
                </a:solidFill>
                <a:latin typeface="Rockwell (body)"/>
                <a:cs typeface="Rockwell (body)"/>
              </a:rPr>
              <a:t>    stated</a:t>
            </a:r>
          </a:p>
          <a:p>
            <a:pPr marL="222250" indent="-222250" defTabSz="914400">
              <a:defRPr/>
            </a:pPr>
            <a:endParaRPr lang="en-US" sz="1200" b="1" dirty="0">
              <a:solidFill>
                <a:schemeClr val="tx1"/>
              </a:solidFill>
              <a:latin typeface="Rockwell (body)"/>
              <a:cs typeface="Rockwell (body)"/>
            </a:endParaRPr>
          </a:p>
          <a:p>
            <a:pPr marL="222250" indent="-222250" defTabSz="914400">
              <a:spcAft>
                <a:spcPts val="1800"/>
              </a:spcAft>
              <a:defRPr/>
            </a:pPr>
            <a:r>
              <a:rPr lang="en-US" sz="3200" b="1" dirty="0">
                <a:solidFill>
                  <a:schemeClr val="tx1"/>
                </a:solidFill>
                <a:latin typeface="Rockwell (body)"/>
                <a:cs typeface="Rockwell (body)"/>
              </a:rPr>
              <a:t>4. Change any statements into questions</a:t>
            </a:r>
          </a:p>
          <a:p>
            <a:pPr marL="222250" indent="-222250" algn="ctr" defTabSz="914400">
              <a:spcAft>
                <a:spcPts val="1800"/>
              </a:spcAft>
              <a:defRPr/>
            </a:pPr>
            <a:endParaRPr lang="en-US" sz="2800" dirty="0">
              <a:solidFill>
                <a:schemeClr val="bg1"/>
              </a:solidFill>
              <a:latin typeface="Rockwell (body)"/>
              <a:cs typeface="Rockwell (body)"/>
            </a:endParaRPr>
          </a:p>
        </p:txBody>
      </p:sp>
      <p:pic>
        <p:nvPicPr>
          <p:cNvPr id="2" name="Picture 1"/>
          <p:cNvPicPr>
            <a:picLocks noChangeAspect="1"/>
          </p:cNvPicPr>
          <p:nvPr/>
        </p:nvPicPr>
        <p:blipFill>
          <a:blip r:embed="rId3"/>
          <a:stretch>
            <a:fillRect/>
          </a:stretch>
        </p:blipFill>
        <p:spPr>
          <a:xfrm>
            <a:off x="5717751" y="6248347"/>
            <a:ext cx="3426249" cy="609653"/>
          </a:xfrm>
          <a:prstGeom prst="rect">
            <a:avLst/>
          </a:prstGeom>
        </p:spPr>
      </p:pic>
    </p:spTree>
    <p:extLst>
      <p:ext uri="{BB962C8B-B14F-4D97-AF65-F5344CB8AC3E}">
        <p14:creationId xmlns:p14="http://schemas.microsoft.com/office/powerpoint/2010/main" val="12202127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sz="4400" b="1" dirty="0">
                <a:latin typeface="Rockwell" charset="0"/>
              </a:rPr>
              <a:t>Question Focus</a:t>
            </a:r>
          </a:p>
        </p:txBody>
      </p:sp>
      <p:sp>
        <p:nvSpPr>
          <p:cNvPr id="5" name="Content Placeholder 2"/>
          <p:cNvSpPr txBox="1">
            <a:spLocks/>
          </p:cNvSpPr>
          <p:nvPr/>
        </p:nvSpPr>
        <p:spPr bwMode="auto">
          <a:xfrm>
            <a:off x="498474" y="2303585"/>
            <a:ext cx="8012480" cy="339383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ormAutofit/>
          </a:bodyPr>
          <a:lstStyle>
            <a:lvl1pPr marL="228600" indent="-228600" algn="l" rtl="0" eaLnBrk="0" fontAlgn="base" hangingPunct="0">
              <a:spcBef>
                <a:spcPts val="2000"/>
              </a:spcBef>
              <a:spcAft>
                <a:spcPct val="0"/>
              </a:spcAft>
              <a:buClr>
                <a:schemeClr val="accent1"/>
              </a:buClr>
              <a:buSzPct val="75000"/>
              <a:buFont typeface="Wingdings" charset="0"/>
              <a:buChar char="n"/>
              <a:defRPr sz="2000" kern="1200">
                <a:solidFill>
                  <a:srgbClr val="595959"/>
                </a:solidFill>
                <a:latin typeface="+mn-lt"/>
                <a:ea typeface="ＭＳ Ｐゴシック" charset="0"/>
                <a:cs typeface="ＭＳ Ｐゴシック" charset="0"/>
              </a:defRPr>
            </a:lvl1pPr>
            <a:lvl2pPr marL="457200" indent="-228600" algn="l" rtl="0" eaLnBrk="0" fontAlgn="base" hangingPunct="0">
              <a:spcBef>
                <a:spcPts val="600"/>
              </a:spcBef>
              <a:spcAft>
                <a:spcPct val="0"/>
              </a:spcAft>
              <a:buClr>
                <a:srgbClr val="ADDCF5"/>
              </a:buClr>
              <a:buSzPct val="75000"/>
              <a:buFont typeface="Wingdings" charset="0"/>
              <a:buChar char="n"/>
              <a:defRPr kern="1200">
                <a:solidFill>
                  <a:srgbClr val="595959"/>
                </a:solidFill>
                <a:latin typeface="+mn-lt"/>
                <a:ea typeface="ＭＳ Ｐゴシック" charset="0"/>
                <a:cs typeface="+mn-cs"/>
              </a:defRPr>
            </a:lvl2pPr>
            <a:lvl3pPr marL="685800" indent="-228600" algn="l" rtl="0" eaLnBrk="0" fontAlgn="base" hangingPunct="0">
              <a:spcBef>
                <a:spcPts val="600"/>
              </a:spcBef>
              <a:spcAft>
                <a:spcPct val="0"/>
              </a:spcAft>
              <a:buClr>
                <a:schemeClr val="accent1"/>
              </a:buClr>
              <a:buSzPct val="75000"/>
              <a:buFont typeface="Wingdings" charset="0"/>
              <a:buChar char="n"/>
              <a:defRPr kern="1200">
                <a:solidFill>
                  <a:srgbClr val="595959"/>
                </a:solidFill>
                <a:latin typeface="+mn-lt"/>
                <a:ea typeface="ＭＳ Ｐゴシック" charset="0"/>
                <a:cs typeface="+mn-cs"/>
              </a:defRPr>
            </a:lvl3pPr>
            <a:lvl4pPr marL="914400" indent="-228600" algn="l" rtl="0" eaLnBrk="0" fontAlgn="base" hangingPunct="0">
              <a:spcBef>
                <a:spcPts val="600"/>
              </a:spcBef>
              <a:spcAft>
                <a:spcPct val="0"/>
              </a:spcAft>
              <a:buClr>
                <a:srgbClr val="ADDCF5"/>
              </a:buClr>
              <a:buSzPct val="75000"/>
              <a:buFont typeface="Wingdings" charset="0"/>
              <a:buChar char="n"/>
              <a:defRPr kern="1200">
                <a:solidFill>
                  <a:srgbClr val="595959"/>
                </a:solidFill>
                <a:latin typeface="+mn-lt"/>
                <a:ea typeface="ＭＳ Ｐゴシック" charset="0"/>
                <a:cs typeface="+mn-cs"/>
              </a:defRPr>
            </a:lvl4pPr>
            <a:lvl5pPr marL="1143000" indent="-228600" algn="l" rtl="0" eaLnBrk="0" fontAlgn="base" hangingPunct="0">
              <a:spcBef>
                <a:spcPts val="600"/>
              </a:spcBef>
              <a:spcAft>
                <a:spcPct val="0"/>
              </a:spcAft>
              <a:buClr>
                <a:schemeClr val="accent1"/>
              </a:buClr>
              <a:buSzPct val="75000"/>
              <a:buFont typeface="Wingdings" charset="0"/>
              <a:buChar char="n"/>
              <a:defRPr kern="1200">
                <a:solidFill>
                  <a:srgbClr val="595959"/>
                </a:solidFill>
                <a:latin typeface="+mn-lt"/>
                <a:ea typeface="ＭＳ Ｐゴシック" charset="0"/>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gn="ctr" eaLnBrk="1" fontAlgn="auto" hangingPunct="1">
              <a:spcAft>
                <a:spcPts val="0"/>
              </a:spcAft>
              <a:buFont typeface="Wingdings" charset="0"/>
              <a:buNone/>
              <a:defRPr/>
            </a:pPr>
            <a:endParaRPr lang="en-US" sz="4400" b="1" i="1" dirty="0" smtClean="0">
              <a:solidFill>
                <a:schemeClr val="tx1">
                  <a:lumMod val="65000"/>
                  <a:lumOff val="35000"/>
                </a:schemeClr>
              </a:solidFill>
              <a:ea typeface="+mn-ea"/>
              <a:cs typeface="+mn-cs"/>
            </a:endParaRPr>
          </a:p>
          <a:p>
            <a:pPr marL="0" indent="0" algn="ctr" eaLnBrk="1" fontAlgn="auto" hangingPunct="1">
              <a:spcAft>
                <a:spcPts val="0"/>
              </a:spcAft>
              <a:buFont typeface="Wingdings" charset="0"/>
              <a:buNone/>
              <a:defRPr/>
            </a:pPr>
            <a:r>
              <a:rPr lang="en-US" sz="4400" b="1" i="1" dirty="0" smtClean="0">
                <a:solidFill>
                  <a:schemeClr val="tx1"/>
                </a:solidFill>
                <a:ea typeface="+mn-ea"/>
                <a:cs typeface="+mn-cs"/>
              </a:rPr>
              <a:t>We must prepare our children for the 21</a:t>
            </a:r>
            <a:r>
              <a:rPr lang="en-US" sz="4400" b="1" i="1" baseline="30000" dirty="0" smtClean="0">
                <a:solidFill>
                  <a:schemeClr val="tx1"/>
                </a:solidFill>
                <a:ea typeface="+mn-ea"/>
                <a:cs typeface="+mn-cs"/>
              </a:rPr>
              <a:t>st</a:t>
            </a:r>
            <a:r>
              <a:rPr lang="en-US" sz="4400" b="1" i="1" dirty="0" smtClean="0">
                <a:solidFill>
                  <a:schemeClr val="tx1"/>
                </a:solidFill>
                <a:ea typeface="+mn-ea"/>
                <a:cs typeface="+mn-cs"/>
              </a:rPr>
              <a:t> Century.</a:t>
            </a:r>
            <a:endParaRPr lang="en-US" sz="4400" b="1" i="1" dirty="0">
              <a:solidFill>
                <a:schemeClr val="tx1"/>
              </a:solidFill>
              <a:ea typeface="+mn-ea"/>
              <a:cs typeface="+mn-cs"/>
            </a:endParaRPr>
          </a:p>
        </p:txBody>
      </p:sp>
    </p:spTree>
    <p:extLst>
      <p:ext uri="{BB962C8B-B14F-4D97-AF65-F5344CB8AC3E}">
        <p14:creationId xmlns:p14="http://schemas.microsoft.com/office/powerpoint/2010/main" val="2312399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448" y="2180711"/>
            <a:ext cx="8387862" cy="1978160"/>
          </a:xfrm>
          <a:solidFill>
            <a:schemeClr val="accent1">
              <a:lumMod val="60000"/>
              <a:lumOff val="40000"/>
            </a:schemeClr>
          </a:solidFill>
        </p:spPr>
        <p:txBody>
          <a:bodyPr/>
          <a:lstStyle/>
          <a:p>
            <a:pPr algn="ctr"/>
            <a:r>
              <a:rPr lang="en-US" sz="4000" b="1" dirty="0" smtClean="0">
                <a:solidFill>
                  <a:schemeClr val="tx1"/>
                </a:solidFill>
              </a:rPr>
              <a:t>Build </a:t>
            </a:r>
            <a:r>
              <a:rPr lang="en-US" sz="4000" b="1" dirty="0">
                <a:solidFill>
                  <a:schemeClr val="tx1"/>
                </a:solidFill>
              </a:rPr>
              <a:t>an Inquiry-Based </a:t>
            </a:r>
            <a:r>
              <a:rPr lang="en-US" sz="4000" b="1" dirty="0" smtClean="0">
                <a:solidFill>
                  <a:schemeClr val="tx1"/>
                </a:solidFill>
              </a:rPr>
              <a:t>Community </a:t>
            </a:r>
            <a:r>
              <a:rPr lang="en-US" sz="4000" b="1" dirty="0">
                <a:solidFill>
                  <a:schemeClr val="tx1"/>
                </a:solidFill>
              </a:rPr>
              <a:t>of </a:t>
            </a:r>
            <a:r>
              <a:rPr lang="en-US" sz="4000" b="1" dirty="0" smtClean="0">
                <a:solidFill>
                  <a:schemeClr val="tx1"/>
                </a:solidFill>
              </a:rPr>
              <a:t>Students </a:t>
            </a:r>
            <a:r>
              <a:rPr lang="en-US" sz="4000" b="1" dirty="0">
                <a:solidFill>
                  <a:schemeClr val="tx1"/>
                </a:solidFill>
              </a:rPr>
              <a:t>and </a:t>
            </a:r>
            <a:r>
              <a:rPr lang="en-US" sz="4000" b="1" dirty="0" smtClean="0">
                <a:solidFill>
                  <a:schemeClr val="tx1"/>
                </a:solidFill>
              </a:rPr>
              <a:t>Teachers</a:t>
            </a:r>
            <a:r>
              <a:rPr lang="en-US" sz="4000" b="1" dirty="0"/>
              <a:t/>
            </a:r>
            <a:br>
              <a:rPr lang="en-US" sz="4000" b="1" dirty="0"/>
            </a:br>
            <a:r>
              <a:rPr lang="en-US" sz="4000" dirty="0" smtClean="0"/>
              <a:t/>
            </a:r>
            <a:br>
              <a:rPr lang="en-US" sz="4000" dirty="0" smtClean="0"/>
            </a:br>
            <a:endParaRPr lang="en-US" sz="4000" dirty="0"/>
          </a:p>
        </p:txBody>
      </p:sp>
      <p:sp>
        <p:nvSpPr>
          <p:cNvPr id="5" name="TextBox 4"/>
          <p:cNvSpPr txBox="1"/>
          <p:nvPr/>
        </p:nvSpPr>
        <p:spPr>
          <a:xfrm>
            <a:off x="650632" y="109807"/>
            <a:ext cx="7174522" cy="923330"/>
          </a:xfrm>
          <a:prstGeom prst="rect">
            <a:avLst/>
          </a:prstGeom>
          <a:noFill/>
        </p:spPr>
        <p:txBody>
          <a:bodyPr wrap="square" rtlCol="0">
            <a:spAutoFit/>
          </a:bodyPr>
          <a:lstStyle/>
          <a:p>
            <a:endParaRPr lang="en-US" sz="5400" b="1" dirty="0">
              <a:solidFill>
                <a:srgbClr val="3173AC"/>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8754" y="4491956"/>
            <a:ext cx="4695093" cy="2084690"/>
          </a:xfrm>
          <a:prstGeom prst="rect">
            <a:avLst/>
          </a:prstGeom>
          <a:ln w="31750">
            <a:solidFill>
              <a:schemeClr val="bg2">
                <a:lumMod val="50000"/>
              </a:schemeClr>
            </a:solid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4748" y="-152999"/>
            <a:ext cx="3683975" cy="2801356"/>
          </a:xfrm>
          <a:prstGeom prst="rect">
            <a:avLst/>
          </a:prstGeom>
        </p:spPr>
      </p:pic>
    </p:spTree>
    <p:extLst>
      <p:ext uri="{BB962C8B-B14F-4D97-AF65-F5344CB8AC3E}">
        <p14:creationId xmlns:p14="http://schemas.microsoft.com/office/powerpoint/2010/main" val="2476688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9735" y="56144"/>
            <a:ext cx="7556313" cy="1116106"/>
          </a:xfrm>
        </p:spPr>
        <p:txBody>
          <a:bodyPr/>
          <a:lstStyle/>
          <a:p>
            <a:pPr eaLnBrk="1" hangingPunct="1"/>
            <a:r>
              <a:rPr lang="en-US" sz="4400" b="1" dirty="0">
                <a:latin typeface="Rockwell" charset="0"/>
              </a:rPr>
              <a:t>Producing Questions</a:t>
            </a:r>
          </a:p>
        </p:txBody>
      </p:sp>
      <p:sp>
        <p:nvSpPr>
          <p:cNvPr id="3" name="Content Placeholder 2"/>
          <p:cNvSpPr>
            <a:spLocks noGrp="1"/>
          </p:cNvSpPr>
          <p:nvPr>
            <p:ph idx="1"/>
          </p:nvPr>
        </p:nvSpPr>
        <p:spPr>
          <a:xfrm>
            <a:off x="246487" y="2313181"/>
            <a:ext cx="8545513" cy="4275877"/>
          </a:xfrm>
          <a:ln w="50800">
            <a:solidFill>
              <a:srgbClr val="92D050"/>
            </a:solidFill>
          </a:ln>
        </p:spPr>
        <p:txBody>
          <a:bodyPr rtlCol="0">
            <a:normAutofit fontScale="92500" lnSpcReduction="10000"/>
          </a:bodyPr>
          <a:lstStyle/>
          <a:p>
            <a:pPr marL="514350" indent="-514350" eaLnBrk="1" fontAlgn="auto" hangingPunct="1">
              <a:spcAft>
                <a:spcPts val="0"/>
              </a:spcAft>
              <a:buFont typeface="Wingdings" pitchFamily="2" charset="2"/>
              <a:buAutoNum type="arabicPeriod"/>
              <a:defRPr/>
            </a:pPr>
            <a:r>
              <a:rPr lang="en-US" sz="3000" b="1" dirty="0">
                <a:solidFill>
                  <a:schemeClr val="tx1"/>
                </a:solidFill>
              </a:rPr>
              <a:t>R</a:t>
            </a:r>
            <a:r>
              <a:rPr lang="en-US" sz="3000" b="1" dirty="0" smtClean="0">
                <a:solidFill>
                  <a:schemeClr val="tx1"/>
                </a:solidFill>
                <a:ea typeface="+mn-ea"/>
                <a:cs typeface="+mn-cs"/>
              </a:rPr>
              <a:t>ecorder </a:t>
            </a:r>
            <a:r>
              <a:rPr lang="en-US" sz="3000" b="1" dirty="0" smtClean="0">
                <a:solidFill>
                  <a:schemeClr val="tx1"/>
                </a:solidFill>
              </a:rPr>
              <a:t>will </a:t>
            </a:r>
            <a:r>
              <a:rPr lang="en-US" sz="3000" b="1" dirty="0" smtClean="0">
                <a:solidFill>
                  <a:schemeClr val="tx1"/>
                </a:solidFill>
                <a:ea typeface="+mn-ea"/>
                <a:cs typeface="+mn-cs"/>
              </a:rPr>
              <a:t>write questions from the group on a sheet of paper</a:t>
            </a:r>
          </a:p>
          <a:p>
            <a:pPr marL="514350" indent="-514350" eaLnBrk="1" fontAlgn="auto" hangingPunct="1">
              <a:spcAft>
                <a:spcPts val="0"/>
              </a:spcAft>
              <a:buFont typeface="Wingdings" pitchFamily="2" charset="2"/>
              <a:buAutoNum type="arabicPeriod"/>
              <a:defRPr/>
            </a:pPr>
            <a:r>
              <a:rPr lang="en-US" sz="3000" b="1" dirty="0" smtClean="0">
                <a:solidFill>
                  <a:schemeClr val="tx1"/>
                </a:solidFill>
                <a:ea typeface="+mn-ea"/>
                <a:cs typeface="+mn-cs"/>
              </a:rPr>
              <a:t>Each person must contribute </a:t>
            </a:r>
            <a:r>
              <a:rPr lang="en-US" sz="3000" b="1" dirty="0">
                <a:solidFill>
                  <a:schemeClr val="tx1"/>
                </a:solidFill>
              </a:rPr>
              <a:t>3</a:t>
            </a:r>
            <a:r>
              <a:rPr lang="en-US" sz="3000" b="1" dirty="0" smtClean="0">
                <a:solidFill>
                  <a:schemeClr val="tx1"/>
                </a:solidFill>
                <a:ea typeface="+mn-ea"/>
                <a:cs typeface="+mn-cs"/>
              </a:rPr>
              <a:t> questions</a:t>
            </a:r>
          </a:p>
          <a:p>
            <a:pPr marL="514350" indent="-514350" eaLnBrk="1" fontAlgn="auto" hangingPunct="1">
              <a:spcAft>
                <a:spcPts val="0"/>
              </a:spcAft>
              <a:buFont typeface="Wingdings" pitchFamily="2" charset="2"/>
              <a:buAutoNum type="arabicPeriod"/>
              <a:defRPr/>
            </a:pPr>
            <a:r>
              <a:rPr lang="en-US" sz="3000" b="1" dirty="0" smtClean="0">
                <a:solidFill>
                  <a:schemeClr val="tx1"/>
                </a:solidFill>
                <a:ea typeface="+mn-ea"/>
                <a:cs typeface="+mn-cs"/>
              </a:rPr>
              <a:t>Follow the rules as you work together:</a:t>
            </a:r>
          </a:p>
          <a:p>
            <a:pPr lvl="3" eaLnBrk="1" hangingPunct="1">
              <a:defRPr/>
            </a:pPr>
            <a:r>
              <a:rPr lang="en-US" sz="2200" b="1" dirty="0">
                <a:solidFill>
                  <a:schemeClr val="tx1"/>
                </a:solidFill>
                <a:latin typeface="Rockwell" charset="0"/>
              </a:rPr>
              <a:t>Ask as many questions as you can.</a:t>
            </a:r>
          </a:p>
          <a:p>
            <a:pPr lvl="3" eaLnBrk="1" hangingPunct="1">
              <a:defRPr/>
            </a:pPr>
            <a:r>
              <a:rPr lang="en-US" sz="2200" b="1" dirty="0" smtClean="0">
                <a:solidFill>
                  <a:schemeClr val="tx1"/>
                </a:solidFill>
                <a:latin typeface="Rockwell" charset="0"/>
              </a:rPr>
              <a:t>Do </a:t>
            </a:r>
            <a:r>
              <a:rPr lang="en-US" sz="2200" b="1" dirty="0">
                <a:solidFill>
                  <a:schemeClr val="tx1"/>
                </a:solidFill>
                <a:latin typeface="Rockwell" charset="0"/>
              </a:rPr>
              <a:t>not stop to answer, </a:t>
            </a:r>
            <a:r>
              <a:rPr lang="en-US" sz="2200" b="1" dirty="0" smtClean="0">
                <a:solidFill>
                  <a:schemeClr val="tx1"/>
                </a:solidFill>
                <a:latin typeface="Rockwell" charset="0"/>
              </a:rPr>
              <a:t>judge </a:t>
            </a:r>
            <a:r>
              <a:rPr lang="en-US" sz="2200" b="1" dirty="0">
                <a:solidFill>
                  <a:schemeClr val="tx1"/>
                </a:solidFill>
                <a:latin typeface="Rockwell" charset="0"/>
              </a:rPr>
              <a:t>or discuss.</a:t>
            </a:r>
          </a:p>
          <a:p>
            <a:pPr lvl="3" eaLnBrk="1" hangingPunct="1">
              <a:defRPr/>
            </a:pPr>
            <a:r>
              <a:rPr lang="en-US" sz="2200" b="1" dirty="0" smtClean="0">
                <a:solidFill>
                  <a:schemeClr val="tx1"/>
                </a:solidFill>
                <a:latin typeface="Rockwell" charset="0"/>
              </a:rPr>
              <a:t>Write </a:t>
            </a:r>
            <a:r>
              <a:rPr lang="en-US" sz="2200" b="1" dirty="0">
                <a:solidFill>
                  <a:schemeClr val="tx1"/>
                </a:solidFill>
                <a:latin typeface="Rockwell" charset="0"/>
              </a:rPr>
              <a:t>down every question exactly as </a:t>
            </a:r>
            <a:r>
              <a:rPr lang="en-US" sz="2200" b="1" dirty="0" smtClean="0">
                <a:solidFill>
                  <a:schemeClr val="tx1"/>
                </a:solidFill>
                <a:latin typeface="Rockwell" charset="0"/>
              </a:rPr>
              <a:t>stated</a:t>
            </a:r>
            <a:r>
              <a:rPr lang="en-US" sz="2200" b="1" dirty="0">
                <a:solidFill>
                  <a:schemeClr val="tx1"/>
                </a:solidFill>
                <a:latin typeface="Rockwell" charset="0"/>
              </a:rPr>
              <a:t>.</a:t>
            </a:r>
          </a:p>
          <a:p>
            <a:pPr lvl="3" eaLnBrk="1" hangingPunct="1">
              <a:defRPr/>
            </a:pPr>
            <a:r>
              <a:rPr lang="en-US" sz="2200" b="1" dirty="0" smtClean="0">
                <a:solidFill>
                  <a:schemeClr val="tx1"/>
                </a:solidFill>
                <a:latin typeface="Rockwell" charset="0"/>
              </a:rPr>
              <a:t>Change </a:t>
            </a:r>
            <a:r>
              <a:rPr lang="en-US" sz="2200" b="1" dirty="0">
                <a:solidFill>
                  <a:schemeClr val="tx1"/>
                </a:solidFill>
                <a:latin typeface="Rockwell" charset="0"/>
              </a:rPr>
              <a:t>any statements into questions</a:t>
            </a:r>
            <a:r>
              <a:rPr lang="en-US" sz="2200" b="1" dirty="0" smtClean="0">
                <a:solidFill>
                  <a:schemeClr val="tx1"/>
                </a:solidFill>
                <a:latin typeface="Rockwell" charset="0"/>
              </a:rPr>
              <a:t>.</a:t>
            </a:r>
            <a:endParaRPr lang="en-US" sz="2200" b="1" dirty="0" smtClean="0">
              <a:solidFill>
                <a:schemeClr val="tx1"/>
              </a:solidFill>
            </a:endParaRPr>
          </a:p>
          <a:p>
            <a:pPr marL="514350" indent="-514350" eaLnBrk="1" fontAlgn="auto" hangingPunct="1">
              <a:spcAft>
                <a:spcPts val="0"/>
              </a:spcAft>
              <a:buFont typeface="Wingdings" pitchFamily="2" charset="2"/>
              <a:buAutoNum type="arabicPeriod"/>
              <a:defRPr/>
            </a:pPr>
            <a:r>
              <a:rPr lang="en-US" sz="3000" b="1" dirty="0" smtClean="0">
                <a:solidFill>
                  <a:schemeClr val="tx1"/>
                </a:solidFill>
                <a:ea typeface="+mn-ea"/>
                <a:cs typeface="+mn-cs"/>
              </a:rPr>
              <a:t>Recorder will number the questions</a:t>
            </a:r>
          </a:p>
          <a:p>
            <a:pPr marL="0" indent="0" algn="ctr" eaLnBrk="1" fontAlgn="auto" hangingPunct="1">
              <a:spcAft>
                <a:spcPts val="0"/>
              </a:spcAft>
              <a:buNone/>
              <a:defRPr/>
            </a:pPr>
            <a:endParaRPr lang="en-US" sz="3000" dirty="0">
              <a:solidFill>
                <a:schemeClr val="tx1">
                  <a:lumMod val="65000"/>
                  <a:lumOff val="35000"/>
                </a:schemeClr>
              </a:solidFill>
              <a:ea typeface="+mn-ea"/>
              <a:cs typeface="+mn-cs"/>
            </a:endParaRPr>
          </a:p>
        </p:txBody>
      </p:sp>
      <p:sp>
        <p:nvSpPr>
          <p:cNvPr id="4" name="TextBox 3"/>
          <p:cNvSpPr txBox="1"/>
          <p:nvPr/>
        </p:nvSpPr>
        <p:spPr>
          <a:xfrm>
            <a:off x="589601" y="949082"/>
            <a:ext cx="7069015" cy="954107"/>
          </a:xfrm>
          <a:prstGeom prst="rect">
            <a:avLst/>
          </a:prstGeom>
          <a:solidFill>
            <a:srgbClr val="92D050"/>
          </a:solidFill>
        </p:spPr>
        <p:txBody>
          <a:bodyPr wrap="square" rtlCol="0">
            <a:spAutoFit/>
          </a:bodyPr>
          <a:lstStyle/>
          <a:p>
            <a:pPr algn="ctr"/>
            <a:r>
              <a:rPr lang="en-US" sz="2800" b="1" i="1" dirty="0" smtClean="0"/>
              <a:t>We must prepare our </a:t>
            </a:r>
          </a:p>
          <a:p>
            <a:pPr algn="ctr"/>
            <a:r>
              <a:rPr lang="en-US" sz="2800" b="1" i="1" dirty="0" smtClean="0"/>
              <a:t>children for the 21</a:t>
            </a:r>
            <a:r>
              <a:rPr lang="en-US" sz="2800" b="1" i="1" baseline="30000" dirty="0" smtClean="0"/>
              <a:t>st</a:t>
            </a:r>
            <a:r>
              <a:rPr lang="en-US" sz="2800" b="1" i="1" dirty="0" smtClean="0"/>
              <a:t> Century.</a:t>
            </a:r>
            <a:endParaRPr lang="en-US" sz="2800" b="1" i="1" dirty="0"/>
          </a:p>
        </p:txBody>
      </p:sp>
    </p:spTree>
    <p:extLst>
      <p:ext uri="{BB962C8B-B14F-4D97-AF65-F5344CB8AC3E}">
        <p14:creationId xmlns:p14="http://schemas.microsoft.com/office/powerpoint/2010/main" val="742855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37" presetClass="entr" presetSubtype="0"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eaLnBrk="1" hangingPunct="1"/>
            <a:r>
              <a:rPr lang="en-US" sz="4000" b="1" dirty="0">
                <a:latin typeface="Rockwell" charset="0"/>
              </a:rPr>
              <a:t>Categorizing Questions: </a:t>
            </a:r>
            <a:br>
              <a:rPr lang="en-US" sz="4000" b="1" dirty="0">
                <a:latin typeface="Rockwell" charset="0"/>
              </a:rPr>
            </a:br>
            <a:r>
              <a:rPr lang="en-US" sz="4000" b="1" dirty="0">
                <a:latin typeface="Rockwell" charset="0"/>
              </a:rPr>
              <a:t>Closed/Open</a:t>
            </a:r>
          </a:p>
        </p:txBody>
      </p:sp>
      <p:sp>
        <p:nvSpPr>
          <p:cNvPr id="46082" name="Content Placeholder 2"/>
          <p:cNvSpPr>
            <a:spLocks noGrp="1"/>
          </p:cNvSpPr>
          <p:nvPr>
            <p:ph idx="1"/>
          </p:nvPr>
        </p:nvSpPr>
        <p:spPr>
          <a:xfrm>
            <a:off x="498475" y="1981200"/>
            <a:ext cx="8362950" cy="4144963"/>
          </a:xfrm>
        </p:spPr>
        <p:txBody>
          <a:bodyPr>
            <a:normAutofit lnSpcReduction="10000"/>
          </a:bodyPr>
          <a:lstStyle/>
          <a:p>
            <a:pPr marL="0" indent="0" eaLnBrk="1" hangingPunct="1">
              <a:buFont typeface="Wingdings" charset="0"/>
              <a:buNone/>
              <a:defRPr/>
            </a:pPr>
            <a:r>
              <a:rPr lang="en-US" sz="3000" u="sng" dirty="0" smtClean="0">
                <a:solidFill>
                  <a:schemeClr val="tx1"/>
                </a:solidFill>
                <a:latin typeface="Rockwell" charset="0"/>
              </a:rPr>
              <a:t>Definitions</a:t>
            </a:r>
            <a:r>
              <a:rPr lang="en-US" sz="3000" dirty="0" smtClean="0">
                <a:solidFill>
                  <a:schemeClr val="tx1"/>
                </a:solidFill>
                <a:latin typeface="Rockwell" charset="0"/>
              </a:rPr>
              <a:t>: </a:t>
            </a:r>
            <a:endParaRPr lang="en-US" sz="3000" b="1" dirty="0" smtClean="0">
              <a:solidFill>
                <a:schemeClr val="tx1"/>
              </a:solidFill>
              <a:latin typeface="Rockwell" charset="0"/>
            </a:endParaRPr>
          </a:p>
          <a:p>
            <a:pPr lvl="1" eaLnBrk="1" hangingPunct="1">
              <a:defRPr/>
            </a:pPr>
            <a:r>
              <a:rPr lang="en-US" sz="2800" b="1" dirty="0" smtClean="0">
                <a:solidFill>
                  <a:schemeClr val="tx1"/>
                </a:solidFill>
                <a:latin typeface="Rockwell" charset="0"/>
              </a:rPr>
              <a:t>Closed</a:t>
            </a:r>
            <a:r>
              <a:rPr lang="en-US" sz="2800" b="1" dirty="0">
                <a:solidFill>
                  <a:schemeClr val="tx1"/>
                </a:solidFill>
                <a:latin typeface="Rockwell" charset="0"/>
              </a:rPr>
              <a:t>-ended </a:t>
            </a:r>
            <a:r>
              <a:rPr lang="en-US" sz="2800" dirty="0">
                <a:solidFill>
                  <a:schemeClr val="tx1"/>
                </a:solidFill>
                <a:latin typeface="Rockwell" charset="0"/>
              </a:rPr>
              <a:t>questions can be answered with a “yes” or  “no” or with a </a:t>
            </a:r>
            <a:r>
              <a:rPr lang="en-US" sz="2800" b="1" dirty="0">
                <a:solidFill>
                  <a:schemeClr val="tx1"/>
                </a:solidFill>
                <a:latin typeface="Rockwell" charset="0"/>
              </a:rPr>
              <a:t>one-word </a:t>
            </a:r>
            <a:r>
              <a:rPr lang="en-US" sz="2800" dirty="0">
                <a:solidFill>
                  <a:schemeClr val="tx1"/>
                </a:solidFill>
                <a:latin typeface="Rockwell" charset="0"/>
              </a:rPr>
              <a:t>answer.</a:t>
            </a:r>
          </a:p>
          <a:p>
            <a:pPr lvl="1" eaLnBrk="1" hangingPunct="1">
              <a:spcBef>
                <a:spcPts val="1800"/>
              </a:spcBef>
              <a:spcAft>
                <a:spcPts val="0"/>
              </a:spcAft>
              <a:defRPr/>
            </a:pPr>
            <a:r>
              <a:rPr lang="en-US" sz="2800" b="1" dirty="0" smtClean="0">
                <a:solidFill>
                  <a:schemeClr val="tx1"/>
                </a:solidFill>
                <a:latin typeface="Rockwell" charset="0"/>
              </a:rPr>
              <a:t>Open</a:t>
            </a:r>
            <a:r>
              <a:rPr lang="en-US" sz="2800" b="1" dirty="0">
                <a:solidFill>
                  <a:schemeClr val="tx1"/>
                </a:solidFill>
                <a:latin typeface="Rockwell" charset="0"/>
              </a:rPr>
              <a:t>-ended</a:t>
            </a:r>
            <a:r>
              <a:rPr lang="en-US" sz="2800" dirty="0">
                <a:solidFill>
                  <a:schemeClr val="tx1"/>
                </a:solidFill>
                <a:latin typeface="Rockwell" charset="0"/>
              </a:rPr>
              <a:t> questions require </a:t>
            </a:r>
            <a:r>
              <a:rPr lang="en-US" sz="2800" dirty="0" smtClean="0">
                <a:solidFill>
                  <a:schemeClr val="tx1"/>
                </a:solidFill>
                <a:latin typeface="Rockwell" charset="0"/>
              </a:rPr>
              <a:t>more </a:t>
            </a:r>
            <a:r>
              <a:rPr lang="en-US" sz="2800" b="1" dirty="0" smtClean="0">
                <a:solidFill>
                  <a:schemeClr val="tx1"/>
                </a:solidFill>
                <a:latin typeface="Rockwell" charset="0"/>
              </a:rPr>
              <a:t>explanation</a:t>
            </a:r>
            <a:r>
              <a:rPr lang="en-US" sz="2800" dirty="0" smtClean="0">
                <a:solidFill>
                  <a:schemeClr val="tx1"/>
                </a:solidFill>
                <a:latin typeface="Rockwell" charset="0"/>
              </a:rPr>
              <a:t>. </a:t>
            </a:r>
          </a:p>
          <a:p>
            <a:pPr marL="0" indent="0" eaLnBrk="1" hangingPunct="1">
              <a:spcBef>
                <a:spcPts val="0"/>
              </a:spcBef>
              <a:buFont typeface="Wingdings" charset="0"/>
              <a:buNone/>
              <a:defRPr/>
            </a:pPr>
            <a:endParaRPr lang="en-US" sz="3000" u="sng" dirty="0" smtClean="0">
              <a:solidFill>
                <a:schemeClr val="tx1"/>
              </a:solidFill>
              <a:latin typeface="Rockwell" charset="0"/>
            </a:endParaRPr>
          </a:p>
          <a:p>
            <a:pPr marL="0" indent="0" eaLnBrk="1" hangingPunct="1">
              <a:spcBef>
                <a:spcPts val="0"/>
              </a:spcBef>
              <a:buFont typeface="Wingdings" charset="0"/>
              <a:buNone/>
              <a:defRPr/>
            </a:pPr>
            <a:r>
              <a:rPr lang="en-US" sz="3000" u="sng" dirty="0" smtClean="0">
                <a:solidFill>
                  <a:schemeClr val="tx1"/>
                </a:solidFill>
                <a:latin typeface="Rockwell" charset="0"/>
              </a:rPr>
              <a:t>Directions</a:t>
            </a:r>
            <a:r>
              <a:rPr lang="en-US" sz="3000" dirty="0" smtClean="0">
                <a:solidFill>
                  <a:schemeClr val="tx1"/>
                </a:solidFill>
                <a:latin typeface="Rockwell" charset="0"/>
              </a:rPr>
              <a:t>: Identify </a:t>
            </a:r>
            <a:r>
              <a:rPr lang="en-US" sz="3000" dirty="0">
                <a:solidFill>
                  <a:schemeClr val="tx1"/>
                </a:solidFill>
                <a:latin typeface="Rockwell" charset="0"/>
              </a:rPr>
              <a:t>your questions as </a:t>
            </a:r>
            <a:r>
              <a:rPr lang="en-US" sz="3000" dirty="0" smtClean="0">
                <a:solidFill>
                  <a:schemeClr val="tx1"/>
                </a:solidFill>
                <a:latin typeface="Rockwell" charset="0"/>
              </a:rPr>
              <a:t>closed</a:t>
            </a:r>
            <a:r>
              <a:rPr lang="en-US" sz="3000" dirty="0">
                <a:solidFill>
                  <a:schemeClr val="tx1"/>
                </a:solidFill>
                <a:latin typeface="Rockwell" charset="0"/>
              </a:rPr>
              <a:t>-ended or open-ended by </a:t>
            </a:r>
            <a:r>
              <a:rPr lang="en-US" sz="3000" b="1" dirty="0" smtClean="0">
                <a:solidFill>
                  <a:schemeClr val="tx1"/>
                </a:solidFill>
                <a:latin typeface="Rockwell" charset="0"/>
              </a:rPr>
              <a:t>marking </a:t>
            </a:r>
            <a:r>
              <a:rPr lang="en-US" sz="3000" b="1" dirty="0">
                <a:solidFill>
                  <a:schemeClr val="tx1"/>
                </a:solidFill>
                <a:latin typeface="Rockwell" charset="0"/>
              </a:rPr>
              <a:t>them </a:t>
            </a:r>
            <a:r>
              <a:rPr lang="en-US" sz="3000" dirty="0">
                <a:solidFill>
                  <a:schemeClr val="tx1"/>
                </a:solidFill>
                <a:latin typeface="Rockwell" charset="0"/>
              </a:rPr>
              <a:t>with a </a:t>
            </a:r>
            <a:r>
              <a:rPr lang="en-US" sz="3000" b="1" dirty="0">
                <a:solidFill>
                  <a:schemeClr val="tx1"/>
                </a:solidFill>
                <a:latin typeface="Rockwell" charset="0"/>
              </a:rPr>
              <a:t>“C”</a:t>
            </a:r>
            <a:r>
              <a:rPr lang="en-US" sz="3000" dirty="0">
                <a:solidFill>
                  <a:schemeClr val="tx1"/>
                </a:solidFill>
                <a:latin typeface="Rockwell" charset="0"/>
              </a:rPr>
              <a:t> or an </a:t>
            </a:r>
            <a:r>
              <a:rPr lang="en-US" sz="3000" b="1" dirty="0">
                <a:solidFill>
                  <a:schemeClr val="tx1"/>
                </a:solidFill>
                <a:latin typeface="Rockwell" charset="0"/>
              </a:rPr>
              <a:t>“O”</a:t>
            </a:r>
            <a:r>
              <a:rPr lang="en-US" sz="3000" dirty="0">
                <a:solidFill>
                  <a:schemeClr val="tx1"/>
                </a:solidFill>
                <a:latin typeface="Rockwell" charset="0"/>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6043136"/>
            <a:ext cx="3429000" cy="609600"/>
          </a:xfrm>
          <a:prstGeom prst="rect">
            <a:avLst/>
          </a:prstGeom>
        </p:spPr>
      </p:pic>
    </p:spTree>
    <p:extLst>
      <p:ext uri="{BB962C8B-B14F-4D97-AF65-F5344CB8AC3E}">
        <p14:creationId xmlns:p14="http://schemas.microsoft.com/office/powerpoint/2010/main" val="1788374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2">
                                            <p:txEl>
                                              <p:pRg st="1" end="1"/>
                                            </p:txEl>
                                          </p:spTgt>
                                        </p:tgtEl>
                                        <p:attrNameLst>
                                          <p:attrName>style.visibility</p:attrName>
                                        </p:attrNameLst>
                                      </p:cBhvr>
                                      <p:to>
                                        <p:strVal val="visible"/>
                                      </p:to>
                                    </p:set>
                                    <p:animEffect transition="in" filter="fade">
                                      <p:cBhvr>
                                        <p:cTn id="7" dur="500"/>
                                        <p:tgtEl>
                                          <p:spTgt spid="4608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6082">
                                            <p:txEl>
                                              <p:pRg st="2" end="2"/>
                                            </p:txEl>
                                          </p:spTgt>
                                        </p:tgtEl>
                                        <p:attrNameLst>
                                          <p:attrName>style.visibility</p:attrName>
                                        </p:attrNameLst>
                                      </p:cBhvr>
                                      <p:to>
                                        <p:strVal val="visible"/>
                                      </p:to>
                                    </p:set>
                                    <p:animEffect transition="in" filter="fade">
                                      <p:cBhvr>
                                        <p:cTn id="10" dur="500"/>
                                        <p:tgtEl>
                                          <p:spTgt spid="46082">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46082">
                                            <p:txEl>
                                              <p:pRg st="4" end="4"/>
                                            </p:txEl>
                                          </p:spTgt>
                                        </p:tgtEl>
                                        <p:attrNameLst>
                                          <p:attrName>style.visibility</p:attrName>
                                        </p:attrNameLst>
                                      </p:cBhvr>
                                      <p:to>
                                        <p:strVal val="visible"/>
                                      </p:to>
                                    </p:set>
                                    <p:animEffect transition="in" filter="fade">
                                      <p:cBhvr>
                                        <p:cTn id="15" dur="500"/>
                                        <p:tgtEl>
                                          <p:spTgt spid="460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ubtitle 2"/>
          <p:cNvSpPr txBox="1">
            <a:spLocks/>
          </p:cNvSpPr>
          <p:nvPr/>
        </p:nvSpPr>
        <p:spPr bwMode="auto">
          <a:xfrm>
            <a:off x="862013" y="2281238"/>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20000"/>
              </a:spcBef>
              <a:buFont typeface="Arial" charset="0"/>
              <a:buChar char="•"/>
            </a:pPr>
            <a:endParaRPr lang="en-US" sz="3200" b="1">
              <a:latin typeface="Arial" charset="0"/>
              <a:cs typeface="Arial" charset="0"/>
            </a:endParaRPr>
          </a:p>
        </p:txBody>
      </p:sp>
      <p:sp>
        <p:nvSpPr>
          <p:cNvPr id="60418" name="Title 1"/>
          <p:cNvSpPr>
            <a:spLocks noGrp="1"/>
          </p:cNvSpPr>
          <p:nvPr>
            <p:ph type="title"/>
          </p:nvPr>
        </p:nvSpPr>
        <p:spPr/>
        <p:txBody>
          <a:bodyPr/>
          <a:lstStyle/>
          <a:p>
            <a:r>
              <a:rPr lang="en-US" sz="4400" b="1" dirty="0">
                <a:latin typeface="Rockwell" charset="0"/>
              </a:rPr>
              <a:t>Improve Questions</a:t>
            </a:r>
          </a:p>
        </p:txBody>
      </p:sp>
      <p:sp>
        <p:nvSpPr>
          <p:cNvPr id="4" name="Content Placeholder 3"/>
          <p:cNvSpPr>
            <a:spLocks noGrp="1"/>
          </p:cNvSpPr>
          <p:nvPr>
            <p:ph idx="1"/>
          </p:nvPr>
        </p:nvSpPr>
        <p:spPr>
          <a:xfrm>
            <a:off x="457200" y="1905000"/>
            <a:ext cx="8229600" cy="4133850"/>
          </a:xfrm>
        </p:spPr>
        <p:txBody>
          <a:bodyPr/>
          <a:lstStyle/>
          <a:p>
            <a:pPr>
              <a:defRPr/>
            </a:pPr>
            <a:r>
              <a:rPr lang="en-US" sz="2800" dirty="0" smtClean="0">
                <a:solidFill>
                  <a:schemeClr val="tx1"/>
                </a:solidFill>
                <a:latin typeface="+mj-lt"/>
                <a:cs typeface="Gill Sans"/>
              </a:rPr>
              <a:t>Take one </a:t>
            </a:r>
            <a:r>
              <a:rPr lang="en-US" sz="2800" b="1" dirty="0" smtClean="0">
                <a:solidFill>
                  <a:srgbClr val="7030A0"/>
                </a:solidFill>
                <a:latin typeface="+mj-lt"/>
                <a:cs typeface="Gill Sans"/>
              </a:rPr>
              <a:t>closed-ended</a:t>
            </a:r>
            <a:r>
              <a:rPr lang="en-US" sz="2800" b="1" dirty="0" smtClean="0">
                <a:solidFill>
                  <a:schemeClr val="accent6"/>
                </a:solidFill>
                <a:latin typeface="+mj-lt"/>
                <a:cs typeface="Gill Sans"/>
              </a:rPr>
              <a:t> </a:t>
            </a:r>
            <a:r>
              <a:rPr lang="en-US" sz="2800" b="1" dirty="0" smtClean="0">
                <a:solidFill>
                  <a:schemeClr val="tx1"/>
                </a:solidFill>
                <a:latin typeface="+mj-lt"/>
                <a:cs typeface="Gill Sans"/>
              </a:rPr>
              <a:t>question </a:t>
            </a:r>
            <a:r>
              <a:rPr lang="en-US" sz="2800" dirty="0" smtClean="0">
                <a:solidFill>
                  <a:schemeClr val="tx1"/>
                </a:solidFill>
                <a:latin typeface="+mj-lt"/>
                <a:cs typeface="Gill Sans"/>
              </a:rPr>
              <a:t>and change it</a:t>
            </a:r>
            <a:r>
              <a:rPr lang="en-US" sz="2800" b="1" dirty="0" smtClean="0">
                <a:solidFill>
                  <a:schemeClr val="tx1"/>
                </a:solidFill>
                <a:latin typeface="+mj-lt"/>
                <a:cs typeface="Gill Sans"/>
              </a:rPr>
              <a:t> </a:t>
            </a:r>
            <a:r>
              <a:rPr lang="en-US" sz="2800" dirty="0" smtClean="0">
                <a:solidFill>
                  <a:schemeClr val="tx1"/>
                </a:solidFill>
                <a:latin typeface="+mj-lt"/>
                <a:cs typeface="Gill Sans"/>
              </a:rPr>
              <a:t>into an</a:t>
            </a:r>
            <a:r>
              <a:rPr lang="en-US" sz="2800" dirty="0" smtClean="0">
                <a:solidFill>
                  <a:srgbClr val="000000"/>
                </a:solidFill>
                <a:latin typeface="+mj-lt"/>
                <a:cs typeface="Gill Sans"/>
              </a:rPr>
              <a:t> </a:t>
            </a:r>
            <a:r>
              <a:rPr lang="en-US" sz="2800" b="1" dirty="0" smtClean="0">
                <a:solidFill>
                  <a:srgbClr val="0070C0"/>
                </a:solidFill>
                <a:latin typeface="+mj-lt"/>
                <a:cs typeface="Gill Sans"/>
              </a:rPr>
              <a:t>open-ended question</a:t>
            </a:r>
            <a:r>
              <a:rPr lang="en-US" sz="2800" dirty="0" smtClean="0">
                <a:solidFill>
                  <a:srgbClr val="000000"/>
                </a:solidFill>
                <a:latin typeface="+mj-lt"/>
                <a:cs typeface="Gill Sans"/>
              </a:rPr>
              <a:t>.</a:t>
            </a:r>
          </a:p>
          <a:p>
            <a:pPr marL="0" indent="0">
              <a:buFont typeface="Wingdings" charset="0"/>
              <a:buNone/>
              <a:defRPr/>
            </a:pPr>
            <a:endParaRPr lang="en-US" dirty="0" smtClean="0">
              <a:solidFill>
                <a:srgbClr val="000000"/>
              </a:solidFill>
              <a:latin typeface="+mj-lt"/>
              <a:cs typeface="Gill Sans"/>
            </a:endParaRPr>
          </a:p>
          <a:p>
            <a:pPr marL="0" indent="0">
              <a:buFont typeface="Wingdings" charset="0"/>
              <a:buNone/>
              <a:defRPr/>
            </a:pPr>
            <a:endParaRPr lang="en-US" dirty="0" smtClean="0">
              <a:solidFill>
                <a:srgbClr val="000000"/>
              </a:solidFill>
              <a:latin typeface="+mj-lt"/>
              <a:cs typeface="Gill Sans"/>
            </a:endParaRPr>
          </a:p>
          <a:p>
            <a:pPr>
              <a:defRPr/>
            </a:pPr>
            <a:r>
              <a:rPr lang="en-US" sz="2800" dirty="0" smtClean="0">
                <a:solidFill>
                  <a:schemeClr val="tx1"/>
                </a:solidFill>
                <a:latin typeface="+mj-lt"/>
                <a:cs typeface="Gill Sans"/>
              </a:rPr>
              <a:t>Take one </a:t>
            </a:r>
            <a:r>
              <a:rPr lang="en-US" sz="2800" b="1" dirty="0" smtClean="0">
                <a:solidFill>
                  <a:srgbClr val="0070C0"/>
                </a:solidFill>
                <a:latin typeface="+mj-lt"/>
                <a:cs typeface="Gill Sans"/>
              </a:rPr>
              <a:t>open-ended question </a:t>
            </a:r>
            <a:r>
              <a:rPr lang="en-US" sz="2800" dirty="0" smtClean="0">
                <a:solidFill>
                  <a:schemeClr val="tx1"/>
                </a:solidFill>
                <a:latin typeface="+mj-lt"/>
                <a:cs typeface="Gill Sans"/>
              </a:rPr>
              <a:t>and change it</a:t>
            </a:r>
            <a:r>
              <a:rPr lang="en-US" sz="2800" b="1" dirty="0" smtClean="0">
                <a:solidFill>
                  <a:schemeClr val="tx1"/>
                </a:solidFill>
                <a:latin typeface="+mj-lt"/>
                <a:cs typeface="Gill Sans"/>
              </a:rPr>
              <a:t> </a:t>
            </a:r>
            <a:r>
              <a:rPr lang="en-US" sz="2800" dirty="0" smtClean="0">
                <a:solidFill>
                  <a:schemeClr val="tx1"/>
                </a:solidFill>
                <a:latin typeface="+mj-lt"/>
                <a:cs typeface="Gill Sans"/>
              </a:rPr>
              <a:t>into a </a:t>
            </a:r>
            <a:r>
              <a:rPr lang="en-US" sz="2800" b="1" dirty="0" smtClean="0">
                <a:solidFill>
                  <a:srgbClr val="7030A0"/>
                </a:solidFill>
                <a:latin typeface="+mj-lt"/>
                <a:cs typeface="Gill Sans"/>
              </a:rPr>
              <a:t>closed-ended question</a:t>
            </a:r>
            <a:r>
              <a:rPr lang="en-US" sz="2800" dirty="0" smtClean="0">
                <a:solidFill>
                  <a:srgbClr val="000000"/>
                </a:solidFill>
                <a:latin typeface="+mj-lt"/>
                <a:cs typeface="Gill Sans"/>
              </a:rPr>
              <a:t>.</a:t>
            </a:r>
          </a:p>
          <a:p>
            <a:pPr>
              <a:defRPr/>
            </a:pPr>
            <a:endParaRPr lang="en-US" dirty="0" smtClean="0">
              <a:solidFill>
                <a:srgbClr val="000000"/>
              </a:solidFill>
              <a:latin typeface="Gill Sans"/>
              <a:cs typeface="Gill Sans"/>
            </a:endParaRPr>
          </a:p>
          <a:p>
            <a:pPr>
              <a:defRPr/>
            </a:pPr>
            <a:endParaRPr lang="en-US" dirty="0"/>
          </a:p>
        </p:txBody>
      </p:sp>
      <p:sp>
        <p:nvSpPr>
          <p:cNvPr id="3" name="TextBox 2"/>
          <p:cNvSpPr txBox="1"/>
          <p:nvPr/>
        </p:nvSpPr>
        <p:spPr>
          <a:xfrm>
            <a:off x="862013" y="3006725"/>
            <a:ext cx="2719387" cy="76944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defRPr/>
            </a:pPr>
            <a:r>
              <a:rPr lang="en-US" sz="4400" b="1" dirty="0"/>
              <a:t>CLOSED</a:t>
            </a:r>
          </a:p>
        </p:txBody>
      </p:sp>
      <p:cxnSp>
        <p:nvCxnSpPr>
          <p:cNvPr id="6" name="Straight Arrow Connector 5"/>
          <p:cNvCxnSpPr/>
          <p:nvPr/>
        </p:nvCxnSpPr>
        <p:spPr>
          <a:xfrm flipV="1">
            <a:off x="3810000" y="3341688"/>
            <a:ext cx="1939925" cy="17462"/>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022975" y="3017838"/>
            <a:ext cx="1809750" cy="769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en-US" sz="4400" b="1" dirty="0"/>
              <a:t>OPEN</a:t>
            </a:r>
          </a:p>
        </p:txBody>
      </p:sp>
      <p:sp>
        <p:nvSpPr>
          <p:cNvPr id="13" name="TextBox 12"/>
          <p:cNvSpPr txBox="1"/>
          <p:nvPr/>
        </p:nvSpPr>
        <p:spPr>
          <a:xfrm>
            <a:off x="5351463" y="5168900"/>
            <a:ext cx="2703324" cy="76944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defRPr/>
            </a:pPr>
            <a:r>
              <a:rPr lang="en-US" sz="4400" b="1" dirty="0"/>
              <a:t>CLOSED</a:t>
            </a:r>
          </a:p>
        </p:txBody>
      </p:sp>
      <p:cxnSp>
        <p:nvCxnSpPr>
          <p:cNvPr id="14" name="Straight Arrow Connector 13"/>
          <p:cNvCxnSpPr/>
          <p:nvPr/>
        </p:nvCxnSpPr>
        <p:spPr>
          <a:xfrm flipV="1">
            <a:off x="3194050" y="5562600"/>
            <a:ext cx="1941513" cy="17463"/>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100138" y="5203825"/>
            <a:ext cx="1809750" cy="769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en-US" sz="4400" b="1" dirty="0"/>
              <a:t>OPEN</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6165850"/>
            <a:ext cx="3429000" cy="609600"/>
          </a:xfrm>
          <a:prstGeom prst="rect">
            <a:avLst/>
          </a:prstGeom>
        </p:spPr>
      </p:pic>
    </p:spTree>
    <p:extLst>
      <p:ext uri="{BB962C8B-B14F-4D97-AF65-F5344CB8AC3E}">
        <p14:creationId xmlns:p14="http://schemas.microsoft.com/office/powerpoint/2010/main" val="2765798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nodeType="afterGroup">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3" end="3"/>
                                            </p:txEl>
                                          </p:spTgt>
                                        </p:tgtEl>
                                      </p:cBhvr>
                                    </p:animEffect>
                                  </p:childTnLst>
                                </p:cTn>
                              </p:par>
                            </p:childTnLst>
                          </p:cTn>
                        </p:par>
                        <p:par>
                          <p:cTn id="27" fill="hold" nodeType="afterGroup">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par>
                          <p:cTn id="31" fill="hold" nodeType="afterGroup">
                            <p:stCondLst>
                              <p:cond delay="1000"/>
                            </p:stCondLst>
                            <p:childTnLst>
                              <p:par>
                                <p:cTn id="32" presetID="22" presetClass="entr" presetSubtype="8"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nodeType="afterGroup">
                            <p:stCondLst>
                              <p:cond delay="1500"/>
                            </p:stCondLst>
                            <p:childTnLst>
                              <p:par>
                                <p:cTn id="36" presetID="9"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ssolv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582828" y="417204"/>
            <a:ext cx="7556313" cy="1116106"/>
          </a:xfrm>
        </p:spPr>
        <p:txBody>
          <a:bodyPr/>
          <a:lstStyle/>
          <a:p>
            <a:pPr eaLnBrk="1" hangingPunct="1"/>
            <a:r>
              <a:rPr lang="en-US" sz="4000" b="1" dirty="0">
                <a:latin typeface="Rockwell" charset="0"/>
              </a:rPr>
              <a:t>Prioritizing Questions </a:t>
            </a:r>
          </a:p>
        </p:txBody>
      </p:sp>
      <p:sp>
        <p:nvSpPr>
          <p:cNvPr id="3" name="Content Placeholder 2"/>
          <p:cNvSpPr>
            <a:spLocks noGrp="1"/>
          </p:cNvSpPr>
          <p:nvPr>
            <p:ph idx="1"/>
          </p:nvPr>
        </p:nvSpPr>
        <p:spPr>
          <a:xfrm>
            <a:off x="212541" y="1320800"/>
            <a:ext cx="8296885" cy="5537200"/>
          </a:xfrm>
        </p:spPr>
        <p:txBody>
          <a:bodyPr rtlCol="0">
            <a:normAutofit/>
          </a:bodyPr>
          <a:lstStyle/>
          <a:p>
            <a:pPr marL="0" indent="0" eaLnBrk="1" fontAlgn="auto" hangingPunct="1">
              <a:spcAft>
                <a:spcPts val="0"/>
              </a:spcAft>
              <a:buFont typeface="Wingdings" charset="0"/>
              <a:buNone/>
              <a:defRPr/>
            </a:pPr>
            <a:r>
              <a:rPr lang="en-US" sz="3000" b="1" dirty="0" smtClean="0">
                <a:solidFill>
                  <a:schemeClr val="tx1"/>
                </a:solidFill>
                <a:ea typeface="+mn-ea"/>
                <a:cs typeface="+mn-cs"/>
              </a:rPr>
              <a:t>Review your list of questions </a:t>
            </a:r>
          </a:p>
          <a:p>
            <a:pPr eaLnBrk="1" fontAlgn="auto" hangingPunct="1">
              <a:spcBef>
                <a:spcPts val="800"/>
              </a:spcBef>
              <a:spcAft>
                <a:spcPts val="600"/>
              </a:spcAft>
              <a:buFont typeface="Wingdings" pitchFamily="2" charset="2"/>
              <a:buChar char="n"/>
              <a:defRPr/>
            </a:pPr>
            <a:r>
              <a:rPr lang="en-US" sz="2400" dirty="0" smtClean="0">
                <a:solidFill>
                  <a:schemeClr val="tx1"/>
                </a:solidFill>
                <a:ea typeface="+mn-ea"/>
                <a:cs typeface="+mn-cs"/>
              </a:rPr>
              <a:t>Choose the three questions you consider most important. </a:t>
            </a:r>
          </a:p>
          <a:p>
            <a:pPr eaLnBrk="1" fontAlgn="auto" hangingPunct="1">
              <a:spcBef>
                <a:spcPts val="800"/>
              </a:spcBef>
              <a:spcAft>
                <a:spcPts val="0"/>
              </a:spcAft>
              <a:buFont typeface="Wingdings" pitchFamily="2" charset="2"/>
              <a:buChar char="n"/>
              <a:defRPr/>
            </a:pPr>
            <a:r>
              <a:rPr lang="en-US" sz="2400" dirty="0" smtClean="0">
                <a:solidFill>
                  <a:schemeClr val="tx1"/>
                </a:solidFill>
                <a:ea typeface="+mn-ea"/>
                <a:cs typeface="+mn-cs"/>
              </a:rPr>
              <a:t> While </a:t>
            </a:r>
            <a:r>
              <a:rPr lang="en-US" sz="2400" dirty="0">
                <a:solidFill>
                  <a:schemeClr val="tx1"/>
                </a:solidFill>
                <a:ea typeface="+mn-ea"/>
                <a:cs typeface="+mn-cs"/>
              </a:rPr>
              <a:t>prioritizing, think about your </a:t>
            </a:r>
            <a:r>
              <a:rPr lang="en-US" sz="2400" dirty="0" smtClean="0">
                <a:solidFill>
                  <a:schemeClr val="tx1"/>
                </a:solidFill>
                <a:ea typeface="+mn-ea"/>
                <a:cs typeface="+mn-cs"/>
              </a:rPr>
              <a:t>Question Focus</a:t>
            </a:r>
            <a:r>
              <a:rPr lang="en-US" sz="2400" dirty="0">
                <a:solidFill>
                  <a:schemeClr val="tx1"/>
                </a:solidFill>
                <a:ea typeface="+mn-ea"/>
                <a:cs typeface="+mn-cs"/>
              </a:rPr>
              <a:t>: </a:t>
            </a:r>
            <a:endParaRPr lang="en-US" sz="1050" dirty="0" smtClean="0">
              <a:solidFill>
                <a:schemeClr val="tx1"/>
              </a:solidFill>
              <a:ea typeface="+mn-ea"/>
              <a:cs typeface="+mn-cs"/>
            </a:endParaRPr>
          </a:p>
          <a:p>
            <a:pPr marL="0" indent="0" eaLnBrk="1" hangingPunct="1">
              <a:spcAft>
                <a:spcPts val="600"/>
              </a:spcAft>
              <a:buFont typeface="Wingdings" charset="0"/>
              <a:buNone/>
              <a:defRPr/>
            </a:pPr>
            <a:endParaRPr lang="en-US" sz="3000" b="1" dirty="0" smtClean="0">
              <a:solidFill>
                <a:schemeClr val="tx1"/>
              </a:solidFill>
              <a:ea typeface="Gill Sans Light" charset="0"/>
              <a:cs typeface="Gill Sans Light" charset="0"/>
            </a:endParaRPr>
          </a:p>
          <a:p>
            <a:pPr marL="0" indent="0" eaLnBrk="1" hangingPunct="1">
              <a:spcAft>
                <a:spcPts val="600"/>
              </a:spcAft>
              <a:buFont typeface="Wingdings" charset="0"/>
              <a:buNone/>
              <a:defRPr/>
            </a:pPr>
            <a:endParaRPr lang="en-US" sz="3000" b="1" dirty="0" smtClean="0">
              <a:solidFill>
                <a:schemeClr val="tx1"/>
              </a:solidFill>
              <a:ea typeface="Gill Sans Light" charset="0"/>
              <a:cs typeface="Gill Sans Light" charset="0"/>
            </a:endParaRPr>
          </a:p>
          <a:p>
            <a:pPr marL="0" indent="0" eaLnBrk="1" hangingPunct="1">
              <a:spcAft>
                <a:spcPts val="600"/>
              </a:spcAft>
              <a:buFont typeface="Wingdings" charset="0"/>
              <a:buNone/>
              <a:defRPr/>
            </a:pPr>
            <a:r>
              <a:rPr lang="en-US" sz="3000" b="1" dirty="0" smtClean="0">
                <a:solidFill>
                  <a:schemeClr val="tx1"/>
                </a:solidFill>
                <a:ea typeface="Gill Sans Light" charset="0"/>
                <a:cs typeface="Gill Sans Light" charset="0"/>
              </a:rPr>
              <a:t>After </a:t>
            </a:r>
            <a:r>
              <a:rPr lang="en-US" sz="3000" b="1" dirty="0">
                <a:solidFill>
                  <a:schemeClr val="tx1"/>
                </a:solidFill>
                <a:ea typeface="Gill Sans Light" charset="0"/>
                <a:cs typeface="Gill Sans Light" charset="0"/>
              </a:rPr>
              <a:t>prioritizing consider…</a:t>
            </a:r>
            <a:endParaRPr lang="en-US" sz="3000" b="1" dirty="0">
              <a:solidFill>
                <a:schemeClr val="tx1"/>
              </a:solidFill>
            </a:endParaRPr>
          </a:p>
          <a:p>
            <a:pPr>
              <a:spcBef>
                <a:spcPts val="800"/>
              </a:spcBef>
              <a:spcAft>
                <a:spcPts val="600"/>
              </a:spcAft>
              <a:defRPr/>
            </a:pPr>
            <a:r>
              <a:rPr lang="en-US" sz="2400" dirty="0">
                <a:solidFill>
                  <a:schemeClr val="tx1"/>
                </a:solidFill>
                <a:latin typeface="Rockwell" charset="0"/>
              </a:rPr>
              <a:t>Why did you choose those three </a:t>
            </a:r>
            <a:r>
              <a:rPr lang="en-US" sz="2400" dirty="0" smtClean="0">
                <a:solidFill>
                  <a:schemeClr val="tx1"/>
                </a:solidFill>
                <a:latin typeface="Rockwell" charset="0"/>
              </a:rPr>
              <a:t>questions?</a:t>
            </a:r>
            <a:endParaRPr lang="en-US" sz="2400" dirty="0">
              <a:solidFill>
                <a:schemeClr val="tx1"/>
              </a:solidFill>
              <a:latin typeface="Rockwell" charset="0"/>
            </a:endParaRPr>
          </a:p>
          <a:p>
            <a:pPr>
              <a:spcBef>
                <a:spcPts val="800"/>
              </a:spcBef>
              <a:spcAft>
                <a:spcPts val="1800"/>
              </a:spcAft>
              <a:defRPr/>
            </a:pPr>
            <a:r>
              <a:rPr lang="en-US" sz="2400" dirty="0">
                <a:solidFill>
                  <a:schemeClr val="tx1"/>
                </a:solidFill>
                <a:latin typeface="Rockwell" charset="0"/>
              </a:rPr>
              <a:t>Where are your priority questions in the sequence of your entire list of questions</a:t>
            </a:r>
            <a:r>
              <a:rPr lang="en-US" sz="2400" dirty="0" smtClean="0">
                <a:solidFill>
                  <a:schemeClr val="tx1"/>
                </a:solidFill>
                <a:latin typeface="Rockwell" charset="0"/>
              </a:rPr>
              <a:t>?</a:t>
            </a:r>
            <a:endParaRPr lang="en-US" sz="2400" dirty="0">
              <a:solidFill>
                <a:schemeClr val="tx1"/>
              </a:solidFill>
              <a:latin typeface="Rockwell" charset="0"/>
            </a:endParaRPr>
          </a:p>
        </p:txBody>
      </p:sp>
      <p:sp>
        <p:nvSpPr>
          <p:cNvPr id="4" name="TextBox 3"/>
          <p:cNvSpPr txBox="1"/>
          <p:nvPr/>
        </p:nvSpPr>
        <p:spPr>
          <a:xfrm>
            <a:off x="830044" y="3135293"/>
            <a:ext cx="6893170" cy="954107"/>
          </a:xfrm>
          <a:prstGeom prst="rect">
            <a:avLst/>
          </a:prstGeom>
          <a:solidFill>
            <a:srgbClr val="92D050"/>
          </a:solidFill>
        </p:spPr>
        <p:txBody>
          <a:bodyPr wrap="square" rtlCol="0">
            <a:spAutoFit/>
          </a:bodyPr>
          <a:lstStyle/>
          <a:p>
            <a:pPr algn="ctr"/>
            <a:r>
              <a:rPr lang="en-US" sz="2800" b="1" i="1" dirty="0" smtClean="0"/>
              <a:t>We must prepare our </a:t>
            </a:r>
          </a:p>
          <a:p>
            <a:pPr algn="ctr"/>
            <a:r>
              <a:rPr lang="en-US" sz="2800" b="1" i="1" dirty="0" smtClean="0"/>
              <a:t>children for the 21</a:t>
            </a:r>
            <a:r>
              <a:rPr lang="en-US" sz="2800" b="1" i="1" baseline="30000" dirty="0" smtClean="0"/>
              <a:t>st</a:t>
            </a:r>
            <a:r>
              <a:rPr lang="en-US" sz="2800" b="1" i="1" dirty="0" smtClean="0"/>
              <a:t> Century.</a:t>
            </a:r>
            <a:endParaRPr lang="en-US" sz="2800" b="1" i="1" dirty="0"/>
          </a:p>
        </p:txBody>
      </p:sp>
    </p:spTree>
    <p:extLst>
      <p:ext uri="{BB962C8B-B14F-4D97-AF65-F5344CB8AC3E}">
        <p14:creationId xmlns:p14="http://schemas.microsoft.com/office/powerpoint/2010/main" val="4250800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pPr eaLnBrk="1" hangingPunct="1"/>
            <a:r>
              <a:rPr lang="en-US" sz="4400" b="1" dirty="0" smtClean="0">
                <a:latin typeface="Rockwell" charset="0"/>
              </a:rPr>
              <a:t>Share</a:t>
            </a:r>
            <a:endParaRPr lang="en-US" sz="2000" b="1" dirty="0">
              <a:solidFill>
                <a:schemeClr val="tx1"/>
              </a:solidFill>
              <a:latin typeface="Rockwell" charset="0"/>
            </a:endParaRPr>
          </a:p>
        </p:txBody>
      </p:sp>
      <p:sp>
        <p:nvSpPr>
          <p:cNvPr id="53250" name="Content Placeholder 2"/>
          <p:cNvSpPr>
            <a:spLocks noGrp="1"/>
          </p:cNvSpPr>
          <p:nvPr>
            <p:ph idx="1"/>
          </p:nvPr>
        </p:nvSpPr>
        <p:spPr>
          <a:xfrm>
            <a:off x="0" y="2915896"/>
            <a:ext cx="9144000" cy="3942104"/>
          </a:xfrm>
          <a:solidFill>
            <a:srgbClr val="990033"/>
          </a:solidFill>
        </p:spPr>
        <p:txBody>
          <a:bodyPr>
            <a:normAutofit/>
          </a:bodyPr>
          <a:lstStyle/>
          <a:p>
            <a:pPr marL="514350" indent="-514350" eaLnBrk="1" hangingPunct="1">
              <a:buClr>
                <a:schemeClr val="bg1"/>
              </a:buClr>
              <a:buSzPct val="80000"/>
              <a:buFont typeface="+mj-lt"/>
              <a:buAutoNum type="arabicPeriod"/>
              <a:defRPr/>
            </a:pPr>
            <a:r>
              <a:rPr lang="en-US" sz="3200" b="1" dirty="0" smtClean="0">
                <a:solidFill>
                  <a:schemeClr val="bg1"/>
                </a:solidFill>
                <a:latin typeface="Rockwell" charset="0"/>
              </a:rPr>
              <a:t>Questions </a:t>
            </a:r>
            <a:r>
              <a:rPr lang="en-US" sz="3200" b="1" dirty="0">
                <a:solidFill>
                  <a:schemeClr val="bg1"/>
                </a:solidFill>
                <a:latin typeface="Rockwell" charset="0"/>
              </a:rPr>
              <a:t>you changed from open/closed</a:t>
            </a:r>
          </a:p>
          <a:p>
            <a:pPr marL="514350" indent="-514350" eaLnBrk="1" hangingPunct="1">
              <a:buClr>
                <a:schemeClr val="bg1"/>
              </a:buClr>
              <a:buSzPct val="80000"/>
              <a:buFont typeface="Wingdings" charset="0"/>
              <a:buAutoNum type="arabicPeriod"/>
              <a:defRPr/>
            </a:pPr>
            <a:r>
              <a:rPr lang="en-US" sz="3200" b="1" dirty="0">
                <a:solidFill>
                  <a:schemeClr val="bg1"/>
                </a:solidFill>
                <a:latin typeface="Rockwell" charset="0"/>
              </a:rPr>
              <a:t>Your three priority questions and their numbers in your original sequence</a:t>
            </a:r>
          </a:p>
          <a:p>
            <a:pPr marL="514350" indent="-514350" eaLnBrk="1" hangingPunct="1">
              <a:buClr>
                <a:schemeClr val="bg1"/>
              </a:buClr>
              <a:buSzPct val="80000"/>
              <a:buFont typeface="Wingdings" charset="0"/>
              <a:buAutoNum type="arabicPeriod"/>
              <a:defRPr/>
            </a:pPr>
            <a:r>
              <a:rPr lang="en-US" sz="3200" b="1" dirty="0">
                <a:solidFill>
                  <a:schemeClr val="bg1"/>
                </a:solidFill>
                <a:latin typeface="Rockwell" charset="0"/>
              </a:rPr>
              <a:t>Rationale for choosing priority </a:t>
            </a:r>
            <a:r>
              <a:rPr lang="en-US" sz="3200" b="1" dirty="0" smtClean="0">
                <a:solidFill>
                  <a:schemeClr val="bg1"/>
                </a:solidFill>
                <a:latin typeface="Rockwell" charset="0"/>
              </a:rPr>
              <a:t>questions</a:t>
            </a:r>
          </a:p>
          <a:p>
            <a:pPr marL="514350" indent="-514350" eaLnBrk="1" hangingPunct="1">
              <a:buClr>
                <a:schemeClr val="bg1"/>
              </a:buClr>
              <a:buSzPct val="80000"/>
              <a:buFont typeface="Wingdings" charset="0"/>
              <a:buAutoNum type="arabicPeriod"/>
              <a:defRPr/>
            </a:pPr>
            <a:r>
              <a:rPr lang="en-US" sz="3200" b="1" dirty="0" smtClean="0">
                <a:solidFill>
                  <a:schemeClr val="bg1"/>
                </a:solidFill>
                <a:latin typeface="Rockwell" charset="0"/>
              </a:rPr>
              <a:t>What you will do with the questions</a:t>
            </a:r>
            <a:endParaRPr lang="en-US" sz="3200" b="1" dirty="0">
              <a:solidFill>
                <a:schemeClr val="bg1"/>
              </a:solidFill>
              <a:latin typeface="Rockwel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474" y="4654"/>
            <a:ext cx="4179034" cy="288000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6279633"/>
            <a:ext cx="3429000" cy="609600"/>
          </a:xfrm>
          <a:prstGeom prst="rect">
            <a:avLst/>
          </a:prstGeom>
        </p:spPr>
      </p:pic>
    </p:spTree>
    <p:extLst>
      <p:ext uri="{BB962C8B-B14F-4D97-AF65-F5344CB8AC3E}">
        <p14:creationId xmlns:p14="http://schemas.microsoft.com/office/powerpoint/2010/main" val="376130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anim calcmode="lin" valueType="num">
                                      <p:cBhvr additive="base">
                                        <p:cTn id="7" dur="500" fill="hold"/>
                                        <p:tgtEl>
                                          <p:spTgt spid="532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3250">
                                            <p:txEl>
                                              <p:pRg st="1" end="1"/>
                                            </p:txEl>
                                          </p:spTgt>
                                        </p:tgtEl>
                                        <p:attrNameLst>
                                          <p:attrName>style.visibility</p:attrName>
                                        </p:attrNameLst>
                                      </p:cBhvr>
                                      <p:to>
                                        <p:strVal val="visible"/>
                                      </p:to>
                                    </p:set>
                                    <p:anim calcmode="lin" valueType="num">
                                      <p:cBhvr additive="base">
                                        <p:cTn id="13" dur="500" fill="hold"/>
                                        <p:tgtEl>
                                          <p:spTgt spid="532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3250">
                                            <p:txEl>
                                              <p:pRg st="2" end="2"/>
                                            </p:txEl>
                                          </p:spTgt>
                                        </p:tgtEl>
                                        <p:attrNameLst>
                                          <p:attrName>style.visibility</p:attrName>
                                        </p:attrNameLst>
                                      </p:cBhvr>
                                      <p:to>
                                        <p:strVal val="visible"/>
                                      </p:to>
                                    </p:set>
                                    <p:anim calcmode="lin" valueType="num">
                                      <p:cBhvr additive="base">
                                        <p:cTn id="19" dur="500" fill="hold"/>
                                        <p:tgtEl>
                                          <p:spTgt spid="5325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2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3250">
                                            <p:txEl>
                                              <p:pRg st="3" end="3"/>
                                            </p:txEl>
                                          </p:spTgt>
                                        </p:tgtEl>
                                        <p:attrNameLst>
                                          <p:attrName>style.visibility</p:attrName>
                                        </p:attrNameLst>
                                      </p:cBhvr>
                                      <p:to>
                                        <p:strVal val="visible"/>
                                      </p:to>
                                    </p:set>
                                    <p:anim calcmode="lin" valueType="num">
                                      <p:cBhvr additive="base">
                                        <p:cTn id="25" dur="500" fill="hold"/>
                                        <p:tgtEl>
                                          <p:spTgt spid="5325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325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r>
              <a:rPr lang="en-US" sz="4400" b="1" dirty="0">
                <a:latin typeface="Rockwell" charset="0"/>
              </a:rPr>
              <a:t>Discussion</a:t>
            </a:r>
          </a:p>
        </p:txBody>
      </p:sp>
      <p:graphicFrame>
        <p:nvGraphicFramePr>
          <p:cNvPr id="5" name="Content Placeholder 3"/>
          <p:cNvGraphicFramePr>
            <a:graphicFrameLocks noGrp="1"/>
          </p:cNvGraphicFramePr>
          <p:nvPr>
            <p:extLst>
              <p:ext uri="{D42A27DB-BD31-4B8C-83A1-F6EECF244321}">
                <p14:modId xmlns:p14="http://schemas.microsoft.com/office/powerpoint/2010/main" val="374514911"/>
              </p:ext>
            </p:extLst>
          </p:nvPr>
        </p:nvGraphicFramePr>
        <p:xfrm>
          <a:off x="691626" y="1600200"/>
          <a:ext cx="4875455" cy="2000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2388" y="6048543"/>
            <a:ext cx="3429000" cy="609600"/>
          </a:xfrm>
          <a:prstGeom prst="rect">
            <a:avLst/>
          </a:prstGeom>
        </p:spPr>
      </p:pic>
      <p:pic>
        <p:nvPicPr>
          <p:cNvPr id="3" name="Picture 2"/>
          <p:cNvPicPr>
            <a:picLocks noChangeAspect="1"/>
          </p:cNvPicPr>
          <p:nvPr/>
        </p:nvPicPr>
        <p:blipFill>
          <a:blip r:embed="rId9"/>
          <a:stretch>
            <a:fillRect/>
          </a:stretch>
        </p:blipFill>
        <p:spPr>
          <a:xfrm>
            <a:off x="3576918" y="4049987"/>
            <a:ext cx="5298141" cy="2297025"/>
          </a:xfrm>
          <a:prstGeom prst="rect">
            <a:avLst/>
          </a:prstGeom>
        </p:spPr>
      </p:pic>
    </p:spTree>
    <p:extLst>
      <p:ext uri="{BB962C8B-B14F-4D97-AF65-F5344CB8AC3E}">
        <p14:creationId xmlns:p14="http://schemas.microsoft.com/office/powerpoint/2010/main" val="39439246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pPr eaLnBrk="1" hangingPunct="1"/>
            <a:r>
              <a:rPr lang="en-US" sz="4400" b="1" dirty="0" smtClean="0">
                <a:latin typeface="Rockwell" charset="0"/>
              </a:rPr>
              <a:t> Time for Reflection</a:t>
            </a:r>
            <a:endParaRPr lang="en-US" sz="4400" b="1" dirty="0">
              <a:latin typeface="Rockwell" charset="0"/>
            </a:endParaRPr>
          </a:p>
        </p:txBody>
      </p:sp>
      <p:sp>
        <p:nvSpPr>
          <p:cNvPr id="49154" name="Content Placeholder 2"/>
          <p:cNvSpPr>
            <a:spLocks noGrp="1"/>
          </p:cNvSpPr>
          <p:nvPr>
            <p:ph idx="1"/>
          </p:nvPr>
        </p:nvSpPr>
        <p:spPr>
          <a:xfrm>
            <a:off x="316524" y="2342437"/>
            <a:ext cx="8563707" cy="4144963"/>
          </a:xfrm>
        </p:spPr>
        <p:txBody>
          <a:bodyPr/>
          <a:lstStyle/>
          <a:p>
            <a:pPr eaLnBrk="1" hangingPunct="1"/>
            <a:r>
              <a:rPr lang="en-US" sz="3000" dirty="0">
                <a:solidFill>
                  <a:schemeClr val="tx1"/>
                </a:solidFill>
                <a:latin typeface="Rockwell" charset="0"/>
              </a:rPr>
              <a:t> </a:t>
            </a:r>
            <a:r>
              <a:rPr lang="en-US" sz="3000" b="1" dirty="0">
                <a:solidFill>
                  <a:schemeClr val="tx1"/>
                </a:solidFill>
                <a:latin typeface="Rockwell" charset="0"/>
              </a:rPr>
              <a:t>What did you learn</a:t>
            </a:r>
            <a:r>
              <a:rPr lang="en-US" sz="3000" b="1" dirty="0" smtClean="0">
                <a:solidFill>
                  <a:schemeClr val="tx1"/>
                </a:solidFill>
                <a:latin typeface="Rockwell" charset="0"/>
              </a:rPr>
              <a:t>?</a:t>
            </a:r>
          </a:p>
          <a:p>
            <a:pPr marL="0" indent="0" eaLnBrk="1" hangingPunct="1">
              <a:buNone/>
            </a:pPr>
            <a:endParaRPr lang="en-US" sz="3000" b="1" dirty="0">
              <a:solidFill>
                <a:schemeClr val="tx1"/>
              </a:solidFill>
              <a:latin typeface="Rockwell" charset="0"/>
            </a:endParaRPr>
          </a:p>
          <a:p>
            <a:pPr eaLnBrk="1" hangingPunct="1"/>
            <a:r>
              <a:rPr lang="en-US" sz="3000" b="1" dirty="0" smtClean="0">
                <a:solidFill>
                  <a:schemeClr val="tx1"/>
                </a:solidFill>
                <a:latin typeface="Rockwell" charset="0"/>
              </a:rPr>
              <a:t>What </a:t>
            </a:r>
            <a:r>
              <a:rPr lang="en-US" sz="3000" b="1" dirty="0">
                <a:solidFill>
                  <a:schemeClr val="tx1"/>
                </a:solidFill>
                <a:latin typeface="Rockwell" charset="0"/>
              </a:rPr>
              <a:t>do you understand differently now about </a:t>
            </a:r>
            <a:r>
              <a:rPr lang="en-US" sz="3000" b="1" dirty="0" smtClean="0">
                <a:solidFill>
                  <a:schemeClr val="tx1"/>
                </a:solidFill>
                <a:latin typeface="Rockwell" charset="0"/>
              </a:rPr>
              <a:t>the problem of students not asking </a:t>
            </a:r>
            <a:r>
              <a:rPr lang="en-US" sz="3000" b="1" dirty="0">
                <a:solidFill>
                  <a:schemeClr val="tx1"/>
                </a:solidFill>
                <a:latin typeface="Rockwell" charset="0"/>
              </a:rPr>
              <a:t>questions?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6043136"/>
            <a:ext cx="3429000" cy="609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1544055"/>
            <a:ext cx="1652954" cy="1973051"/>
          </a:xfrm>
          <a:prstGeom prst="rect">
            <a:avLst/>
          </a:prstGeom>
        </p:spPr>
      </p:pic>
    </p:spTree>
    <p:extLst>
      <p:ext uri="{BB962C8B-B14F-4D97-AF65-F5344CB8AC3E}">
        <p14:creationId xmlns:p14="http://schemas.microsoft.com/office/powerpoint/2010/main" val="1705098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506413" y="4424363"/>
            <a:ext cx="6773618" cy="1633537"/>
          </a:xfrm>
        </p:spPr>
        <p:txBody>
          <a:bodyPr>
            <a:normAutofit/>
          </a:bodyPr>
          <a:lstStyle/>
          <a:p>
            <a:r>
              <a:rPr lang="en-US" sz="4400" b="1" dirty="0">
                <a:latin typeface="Rockwell" charset="0"/>
              </a:rPr>
              <a:t>Unpacking the QFT Process and Outcomes</a:t>
            </a:r>
          </a:p>
        </p:txBody>
      </p:sp>
      <p:pic>
        <p:nvPicPr>
          <p:cNvPr id="67586" name="Picture Placeholder 1"/>
          <p:cNvPicPr>
            <a:picLocks noGrp="1" noChangeAspect="1"/>
          </p:cNvPicPr>
          <p:nvPr>
            <p:ph type="pic" idx="1"/>
          </p:nvPr>
        </p:nvPicPr>
        <p:blipFill>
          <a:blip r:embed="rId3" cstate="screen">
            <a:extLst>
              <a:ext uri="{28A0092B-C50C-407E-A947-70E740481C1C}">
                <a14:useLocalDpi xmlns:a14="http://schemas.microsoft.com/office/drawing/2010/main"/>
              </a:ext>
            </a:extLst>
          </a:blip>
          <a:srcRect l="-9148" r="-9148"/>
          <a:stretch>
            <a:fillRect/>
          </a:stretch>
        </p:blipFill>
        <p:spPr>
          <a:xfrm>
            <a:off x="277813" y="228600"/>
            <a:ext cx="6378575" cy="4187825"/>
          </a:xfrm>
        </p:spPr>
      </p:pic>
    </p:spTree>
    <p:extLst>
      <p:ext uri="{BB962C8B-B14F-4D97-AF65-F5344CB8AC3E}">
        <p14:creationId xmlns:p14="http://schemas.microsoft.com/office/powerpoint/2010/main" val="32720827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132110" y="3270738"/>
            <a:ext cx="8809892" cy="639951"/>
          </a:xfrm>
          <a:solidFill>
            <a:schemeClr val="accent5">
              <a:lumMod val="40000"/>
              <a:lumOff val="60000"/>
            </a:schemeClr>
          </a:solidFill>
          <a:ln w="38100">
            <a:solidFill>
              <a:schemeClr val="accent1">
                <a:lumMod val="75000"/>
              </a:schemeClr>
            </a:solidFill>
          </a:ln>
        </p:spPr>
        <p:txBody>
          <a:bodyPr>
            <a:normAutofit/>
          </a:bodyPr>
          <a:lstStyle/>
          <a:p>
            <a:pPr algn="ctr" eaLnBrk="1" hangingPunct="1"/>
            <a:r>
              <a:rPr lang="en-US" sz="3200" b="1" dirty="0" smtClean="0">
                <a:solidFill>
                  <a:schemeClr val="accent1">
                    <a:lumMod val="50000"/>
                  </a:schemeClr>
                </a:solidFill>
                <a:latin typeface="Rockwell" charset="0"/>
              </a:rPr>
              <a:t>Three </a:t>
            </a:r>
            <a:r>
              <a:rPr lang="en-US" sz="3200" b="1" dirty="0">
                <a:solidFill>
                  <a:schemeClr val="accent1">
                    <a:lumMod val="50000"/>
                  </a:schemeClr>
                </a:solidFill>
                <a:latin typeface="Rockwell" charset="0"/>
              </a:rPr>
              <a:t>Thinking Abilities </a:t>
            </a:r>
            <a:r>
              <a:rPr lang="en-US" sz="3200" b="1" dirty="0" smtClean="0">
                <a:solidFill>
                  <a:schemeClr val="accent1">
                    <a:lumMod val="50000"/>
                  </a:schemeClr>
                </a:solidFill>
                <a:latin typeface="Rockwell" charset="0"/>
              </a:rPr>
              <a:t>in One </a:t>
            </a:r>
            <a:r>
              <a:rPr lang="en-US" sz="3200" b="1" dirty="0">
                <a:solidFill>
                  <a:schemeClr val="accent1">
                    <a:lumMod val="50000"/>
                  </a:schemeClr>
                </a:solidFill>
                <a:latin typeface="Rockwell" charset="0"/>
              </a:rPr>
              <a:t>Process</a:t>
            </a:r>
          </a:p>
        </p:txBody>
      </p:sp>
      <p:sp>
        <p:nvSpPr>
          <p:cNvPr id="3" name="Content Placeholder 2"/>
          <p:cNvSpPr>
            <a:spLocks noGrp="1"/>
          </p:cNvSpPr>
          <p:nvPr>
            <p:ph idx="1"/>
          </p:nvPr>
        </p:nvSpPr>
        <p:spPr>
          <a:xfrm>
            <a:off x="2138877" y="4272141"/>
            <a:ext cx="4861809" cy="2249680"/>
          </a:xfrm>
        </p:spPr>
        <p:txBody>
          <a:bodyPr>
            <a:noAutofit/>
          </a:bodyPr>
          <a:lstStyle/>
          <a:p>
            <a:pPr marL="228600" lvl="1" indent="0" algn="ctr" eaLnBrk="1" hangingPunct="1">
              <a:buNone/>
            </a:pPr>
            <a:r>
              <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Rockwell" charset="0"/>
              </a:rPr>
              <a:t>Divergent</a:t>
            </a:r>
          </a:p>
          <a:p>
            <a:pPr marL="228600" lvl="1" indent="0" algn="ctr" eaLnBrk="1" hangingPunct="1">
              <a:buNone/>
            </a:pPr>
            <a:r>
              <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Rockwell" charset="0"/>
              </a:rPr>
              <a:t>Convergent</a:t>
            </a:r>
          </a:p>
          <a:p>
            <a:pPr marL="228600" lvl="1" indent="0" algn="ctr" eaLnBrk="1" hangingPunct="1">
              <a:buNone/>
            </a:pPr>
            <a:r>
              <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Rockwell" charset="0"/>
              </a:rPr>
              <a:t>Metacognitive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642" y="0"/>
            <a:ext cx="6414281" cy="2962596"/>
          </a:xfrm>
          <a:prstGeom prst="rect">
            <a:avLst/>
          </a:prstGeom>
        </p:spPr>
      </p:pic>
    </p:spTree>
    <p:extLst>
      <p:ext uri="{BB962C8B-B14F-4D97-AF65-F5344CB8AC3E}">
        <p14:creationId xmlns:p14="http://schemas.microsoft.com/office/powerpoint/2010/main" val="3489481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944" t="22574" r="15352" b="6781"/>
          <a:stretch/>
        </p:blipFill>
        <p:spPr bwMode="auto">
          <a:xfrm>
            <a:off x="5687" y="1494043"/>
            <a:ext cx="9138313" cy="528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0" y="310334"/>
            <a:ext cx="8913813" cy="914400"/>
          </a:xfrm>
        </p:spPr>
        <p:txBody>
          <a:bodyPr>
            <a:normAutofit fontScale="90000"/>
          </a:bodyPr>
          <a:lstStyle/>
          <a:p>
            <a:r>
              <a:rPr lang="en-US" dirty="0" smtClean="0"/>
              <a:t>Domain 3: Instruction</a:t>
            </a:r>
            <a:br>
              <a:rPr lang="en-US" dirty="0" smtClean="0"/>
            </a:br>
            <a:r>
              <a:rPr lang="en-US" sz="2700" dirty="0" smtClean="0"/>
              <a:t>3b – Questioning &amp; Discussion </a:t>
            </a:r>
            <a:r>
              <a:rPr lang="en-US" sz="2700" dirty="0"/>
              <a:t>T</a:t>
            </a:r>
            <a:r>
              <a:rPr lang="en-US" sz="2700" dirty="0" smtClean="0"/>
              <a:t>echniques</a:t>
            </a:r>
            <a:endParaRPr lang="en-US" sz="2700" dirty="0"/>
          </a:p>
        </p:txBody>
      </p:sp>
      <p:sp>
        <p:nvSpPr>
          <p:cNvPr id="5" name="Rounded Rectangle 4"/>
          <p:cNvSpPr/>
          <p:nvPr/>
        </p:nvSpPr>
        <p:spPr>
          <a:xfrm>
            <a:off x="1143000" y="1838146"/>
            <a:ext cx="7772400" cy="1700921"/>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6" name="Rounded Rectangle 5"/>
          <p:cNvSpPr/>
          <p:nvPr/>
        </p:nvSpPr>
        <p:spPr>
          <a:xfrm>
            <a:off x="4978400" y="3766851"/>
            <a:ext cx="3937000" cy="1363950"/>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Tree>
    <p:extLst>
      <p:ext uri="{BB962C8B-B14F-4D97-AF65-F5344CB8AC3E}">
        <p14:creationId xmlns:p14="http://schemas.microsoft.com/office/powerpoint/2010/main" val="159203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861" y="1701800"/>
            <a:ext cx="8387861" cy="5156200"/>
          </a:xfrm>
        </p:spPr>
        <p:txBody>
          <a:bodyPr>
            <a:normAutofit/>
          </a:bodyPr>
          <a:lstStyle/>
          <a:p>
            <a:pPr>
              <a:spcBef>
                <a:spcPts val="0"/>
              </a:spcBef>
            </a:pPr>
            <a:r>
              <a:rPr lang="en-US" sz="2800" b="1" dirty="0" smtClean="0">
                <a:solidFill>
                  <a:schemeClr val="tx1"/>
                </a:solidFill>
              </a:rPr>
              <a:t>Introduction to the Question Formulation Technique</a:t>
            </a:r>
          </a:p>
          <a:p>
            <a:pPr marL="0" indent="0">
              <a:spcBef>
                <a:spcPts val="0"/>
              </a:spcBef>
              <a:buNone/>
            </a:pPr>
            <a:endParaRPr lang="en-US" sz="2800" b="1" dirty="0" smtClean="0">
              <a:solidFill>
                <a:schemeClr val="tx1"/>
              </a:solidFill>
            </a:endParaRPr>
          </a:p>
          <a:p>
            <a:pPr>
              <a:spcBef>
                <a:spcPts val="0"/>
              </a:spcBef>
            </a:pPr>
            <a:r>
              <a:rPr lang="en-US" sz="2800" b="1" dirty="0" smtClean="0">
                <a:solidFill>
                  <a:schemeClr val="tx1"/>
                </a:solidFill>
              </a:rPr>
              <a:t>Experiencing the QFT:</a:t>
            </a:r>
          </a:p>
          <a:p>
            <a:pPr lvl="1">
              <a:spcBef>
                <a:spcPts val="0"/>
              </a:spcBef>
              <a:buFont typeface="Arial" panose="020B0604020202020204" pitchFamily="34" charset="0"/>
              <a:buChar char="•"/>
            </a:pPr>
            <a:r>
              <a:rPr lang="en-US" sz="2400" b="1" dirty="0" smtClean="0">
                <a:solidFill>
                  <a:schemeClr val="tx1"/>
                </a:solidFill>
              </a:rPr>
              <a:t>Classroom Application</a:t>
            </a:r>
          </a:p>
          <a:p>
            <a:pPr lvl="1">
              <a:spcBef>
                <a:spcPts val="0"/>
              </a:spcBef>
              <a:buFont typeface="Arial" panose="020B0604020202020204" pitchFamily="34" charset="0"/>
              <a:buChar char="•"/>
            </a:pPr>
            <a:r>
              <a:rPr lang="en-US" sz="2400" b="1" dirty="0" smtClean="0">
                <a:solidFill>
                  <a:schemeClr val="tx1"/>
                </a:solidFill>
              </a:rPr>
              <a:t>Developing Specific Thinking Abilities </a:t>
            </a:r>
          </a:p>
          <a:p>
            <a:pPr lvl="1">
              <a:spcBef>
                <a:spcPts val="0"/>
              </a:spcBef>
              <a:buFont typeface="Arial" panose="020B0604020202020204" pitchFamily="34" charset="0"/>
              <a:buChar char="•"/>
            </a:pPr>
            <a:endParaRPr lang="en-US" sz="2600" b="1" dirty="0" smtClean="0">
              <a:solidFill>
                <a:schemeClr val="tx1"/>
              </a:solidFill>
            </a:endParaRPr>
          </a:p>
          <a:p>
            <a:pPr>
              <a:spcBef>
                <a:spcPts val="0"/>
              </a:spcBef>
            </a:pPr>
            <a:r>
              <a:rPr lang="en-US" sz="2800" b="1" dirty="0" smtClean="0">
                <a:solidFill>
                  <a:schemeClr val="tx1"/>
                </a:solidFill>
              </a:rPr>
              <a:t>The Art and Science of the QFT</a:t>
            </a:r>
          </a:p>
          <a:p>
            <a:pPr>
              <a:spcBef>
                <a:spcPts val="0"/>
              </a:spcBef>
            </a:pPr>
            <a:endParaRPr lang="en-US" sz="2800" b="1" dirty="0">
              <a:solidFill>
                <a:schemeClr val="tx1"/>
              </a:solidFill>
            </a:endParaRPr>
          </a:p>
          <a:p>
            <a:pPr>
              <a:spcBef>
                <a:spcPts val="0"/>
              </a:spcBef>
            </a:pPr>
            <a:r>
              <a:rPr lang="en-US" sz="2800" b="1" dirty="0">
                <a:solidFill>
                  <a:schemeClr val="tx1"/>
                </a:solidFill>
              </a:rPr>
              <a:t>What’s the Connection? (KAS and KY </a:t>
            </a:r>
            <a:r>
              <a:rPr lang="en-US" sz="2800" b="1" dirty="0" err="1">
                <a:solidFill>
                  <a:schemeClr val="tx1"/>
                </a:solidFill>
              </a:rPr>
              <a:t>FfT</a:t>
            </a:r>
            <a:r>
              <a:rPr lang="en-US" sz="2800" b="1" dirty="0">
                <a:solidFill>
                  <a:schemeClr val="tx1"/>
                </a:solidFill>
              </a:rPr>
              <a:t>)</a:t>
            </a:r>
          </a:p>
          <a:p>
            <a:pPr>
              <a:spcBef>
                <a:spcPts val="0"/>
              </a:spcBef>
            </a:pPr>
            <a:endParaRPr lang="en-US" sz="2800" b="1" dirty="0">
              <a:solidFill>
                <a:schemeClr val="tx1"/>
              </a:solidFill>
            </a:endParaRPr>
          </a:p>
          <a:p>
            <a:pPr>
              <a:spcBef>
                <a:spcPts val="0"/>
              </a:spcBef>
            </a:pPr>
            <a:r>
              <a:rPr lang="en-US" sz="2800" b="1" dirty="0" smtClean="0">
                <a:solidFill>
                  <a:schemeClr val="tx1"/>
                </a:solidFill>
              </a:rPr>
              <a:t>Next Steps </a:t>
            </a:r>
          </a:p>
          <a:p>
            <a:pPr>
              <a:spcBef>
                <a:spcPts val="0"/>
              </a:spcBef>
            </a:pPr>
            <a:endParaRPr lang="en-US" sz="2600" dirty="0" smtClean="0">
              <a:solidFill>
                <a:schemeClr val="tx1"/>
              </a:solidFill>
            </a:endParaRPr>
          </a:p>
          <a:p>
            <a:pPr>
              <a:spcBef>
                <a:spcPts val="0"/>
              </a:spcBef>
            </a:pPr>
            <a:endParaRPr lang="en-US" sz="2800" dirty="0" smtClean="0">
              <a:solidFill>
                <a:schemeClr val="tx1"/>
              </a:solidFill>
            </a:endParaRPr>
          </a:p>
          <a:p>
            <a:endParaRPr lang="en-US" sz="2800" dirty="0" smtClean="0">
              <a:solidFill>
                <a:schemeClr val="tx1"/>
              </a:solidFill>
            </a:endParaRPr>
          </a:p>
          <a:p>
            <a:endParaRPr lang="en-US" sz="28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214" y="0"/>
            <a:ext cx="4245428" cy="1494692"/>
          </a:xfrm>
          <a:prstGeom prst="rect">
            <a:avLst/>
          </a:prstGeom>
        </p:spPr>
      </p:pic>
    </p:spTree>
    <p:extLst>
      <p:ext uri="{BB962C8B-B14F-4D97-AF65-F5344CB8AC3E}">
        <p14:creationId xmlns:p14="http://schemas.microsoft.com/office/powerpoint/2010/main" val="33804305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83666"/>
            <a:ext cx="8913813" cy="1005840"/>
          </a:xfrm>
        </p:spPr>
        <p:txBody>
          <a:bodyPr>
            <a:normAutofit/>
          </a:bodyPr>
          <a:lstStyle/>
          <a:p>
            <a:r>
              <a:rPr lang="en-US" sz="4000" b="1" dirty="0" smtClean="0"/>
              <a:t>Critical Attributes</a:t>
            </a:r>
            <a:endParaRPr lang="en-US" sz="4000" b="1" dirty="0"/>
          </a:p>
        </p:txBody>
      </p:sp>
      <p:sp>
        <p:nvSpPr>
          <p:cNvPr id="3" name="Content Placeholder 2"/>
          <p:cNvSpPr>
            <a:spLocks noGrp="1"/>
          </p:cNvSpPr>
          <p:nvPr>
            <p:ph idx="1"/>
          </p:nvPr>
        </p:nvSpPr>
        <p:spPr>
          <a:xfrm>
            <a:off x="457201" y="1494656"/>
            <a:ext cx="8229601" cy="4373563"/>
          </a:xfrm>
        </p:spPr>
        <p:txBody>
          <a:bodyPr>
            <a:normAutofit/>
          </a:bodyPr>
          <a:lstStyle/>
          <a:p>
            <a:r>
              <a:rPr lang="en-US" sz="2400" b="1" dirty="0" smtClean="0">
                <a:solidFill>
                  <a:schemeClr val="tx1"/>
                </a:solidFill>
              </a:rPr>
              <a:t>In addition to the characteristics of accomplished:</a:t>
            </a:r>
          </a:p>
          <a:p>
            <a:pPr lvl="1"/>
            <a:r>
              <a:rPr lang="en-US" sz="2400" b="1" dirty="0" smtClean="0">
                <a:solidFill>
                  <a:schemeClr val="tx1"/>
                </a:solidFill>
              </a:rPr>
              <a:t>Students initiate higher-order questions.</a:t>
            </a:r>
          </a:p>
          <a:p>
            <a:pPr lvl="1"/>
            <a:r>
              <a:rPr lang="en-US" sz="2400" b="1" dirty="0" smtClean="0">
                <a:solidFill>
                  <a:schemeClr val="tx1"/>
                </a:solidFill>
              </a:rPr>
              <a:t>Students extend the discussion, enriching it.</a:t>
            </a:r>
          </a:p>
          <a:p>
            <a:pPr lvl="1"/>
            <a:r>
              <a:rPr lang="en-US" sz="2400" b="1" dirty="0" smtClean="0">
                <a:solidFill>
                  <a:schemeClr val="tx1"/>
                </a:solidFill>
              </a:rPr>
              <a:t>Students invite comments from their classmates during discussion.</a:t>
            </a:r>
            <a:endParaRPr lang="en-US" sz="2400" b="1" dirty="0">
              <a:solidFill>
                <a:schemeClr val="tx1"/>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24328">
            <a:off x="4171705" y="3446410"/>
            <a:ext cx="4398581" cy="3085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52877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1" name="Group 2"/>
          <p:cNvGrpSpPr>
            <a:grpSpLocks/>
          </p:cNvGrpSpPr>
          <p:nvPr/>
        </p:nvGrpSpPr>
        <p:grpSpPr bwMode="auto">
          <a:xfrm>
            <a:off x="1919288" y="2371318"/>
            <a:ext cx="5445125" cy="4111625"/>
            <a:chOff x="1936645" y="1376010"/>
            <a:chExt cx="5445378" cy="4112260"/>
          </a:xfrm>
        </p:grpSpPr>
        <p:grpSp>
          <p:nvGrpSpPr>
            <p:cNvPr id="72707" name="Group 1"/>
            <p:cNvGrpSpPr>
              <a:grpSpLocks/>
            </p:cNvGrpSpPr>
            <p:nvPr/>
          </p:nvGrpSpPr>
          <p:grpSpPr bwMode="auto">
            <a:xfrm>
              <a:off x="1936645" y="1376010"/>
              <a:ext cx="5445378" cy="4112260"/>
              <a:chOff x="1936645" y="1376010"/>
              <a:chExt cx="5445378" cy="4112260"/>
            </a:xfrm>
          </p:grpSpPr>
          <p:sp>
            <p:nvSpPr>
              <p:cNvPr id="72709" name="AutoShape 4"/>
              <p:cNvSpPr>
                <a:spLocks/>
              </p:cNvSpPr>
              <p:nvPr/>
            </p:nvSpPr>
            <p:spPr bwMode="auto">
              <a:xfrm rot="-8700000">
                <a:off x="1952965" y="3183303"/>
                <a:ext cx="5429058" cy="469900"/>
              </a:xfrm>
              <a:prstGeom prst="leftRightArrow">
                <a:avLst>
                  <a:gd name="adj1" fmla="val 50000"/>
                  <a:gd name="adj2" fmla="val 101790"/>
                </a:avLst>
              </a:prstGeom>
              <a:solidFill>
                <a:srgbClr val="2C7C9F">
                  <a:alpha val="80783"/>
                </a:srgbClr>
              </a:solidFill>
              <a:ln w="25400">
                <a:solidFill>
                  <a:srgbClr val="3A93FF">
                    <a:alpha val="34117"/>
                  </a:srgbClr>
                </a:solidFill>
                <a:round/>
                <a:headEnd/>
                <a:tailEnd/>
              </a:ln>
            </p:spPr>
            <p:txBody>
              <a:bodyPr lIns="0" tIns="0" rIns="0" bIns="0"/>
              <a:lstStyle/>
              <a:p>
                <a:pPr algn="ctr"/>
                <a:endParaRPr lang="es-ES_tradnl">
                  <a:ea typeface="ヒラギノ角ゴ ProN W3" charset="0"/>
                  <a:cs typeface="ヒラギノ角ゴ ProN W3" charset="0"/>
                </a:endParaRPr>
              </a:p>
            </p:txBody>
          </p:sp>
          <p:sp>
            <p:nvSpPr>
              <p:cNvPr id="72710" name="AutoShape 4"/>
              <p:cNvSpPr>
                <a:spLocks/>
              </p:cNvSpPr>
              <p:nvPr/>
            </p:nvSpPr>
            <p:spPr bwMode="auto">
              <a:xfrm rot="-5400000">
                <a:off x="2535407" y="3197190"/>
                <a:ext cx="4112260" cy="469900"/>
              </a:xfrm>
              <a:prstGeom prst="leftRightArrow">
                <a:avLst>
                  <a:gd name="adj1" fmla="val 50000"/>
                  <a:gd name="adj2" fmla="val 101775"/>
                </a:avLst>
              </a:prstGeom>
              <a:solidFill>
                <a:srgbClr val="2C7C9F">
                  <a:alpha val="80783"/>
                </a:srgbClr>
              </a:solidFill>
              <a:ln w="25400">
                <a:solidFill>
                  <a:srgbClr val="3A93FF">
                    <a:alpha val="34117"/>
                  </a:srgbClr>
                </a:solidFill>
                <a:round/>
                <a:headEnd/>
                <a:tailEnd/>
              </a:ln>
            </p:spPr>
            <p:txBody>
              <a:bodyPr lIns="0" tIns="0" rIns="0" bIns="0"/>
              <a:lstStyle/>
              <a:p>
                <a:pPr algn="ctr"/>
                <a:endParaRPr lang="es-ES_tradnl">
                  <a:ea typeface="ヒラギノ角ゴ ProN W3" charset="0"/>
                  <a:cs typeface="ヒラギノ角ゴ ProN W3" charset="0"/>
                </a:endParaRPr>
              </a:p>
            </p:txBody>
          </p:sp>
          <p:sp>
            <p:nvSpPr>
              <p:cNvPr id="72711" name="AutoShape 4"/>
              <p:cNvSpPr>
                <a:spLocks/>
              </p:cNvSpPr>
              <p:nvPr/>
            </p:nvSpPr>
            <p:spPr bwMode="auto">
              <a:xfrm rot="8486795">
                <a:off x="1936645" y="3219112"/>
                <a:ext cx="5229549" cy="469900"/>
              </a:xfrm>
              <a:prstGeom prst="leftRightArrow">
                <a:avLst>
                  <a:gd name="adj1" fmla="val 50000"/>
                  <a:gd name="adj2" fmla="val 101759"/>
                </a:avLst>
              </a:prstGeom>
              <a:solidFill>
                <a:srgbClr val="2C7C9F">
                  <a:alpha val="80783"/>
                </a:srgbClr>
              </a:solidFill>
              <a:ln w="25400">
                <a:solidFill>
                  <a:srgbClr val="3A93FF">
                    <a:alpha val="34117"/>
                  </a:srgbClr>
                </a:solidFill>
                <a:round/>
                <a:headEnd/>
                <a:tailEnd/>
              </a:ln>
            </p:spPr>
            <p:txBody>
              <a:bodyPr lIns="0" tIns="0" rIns="0" bIns="0"/>
              <a:lstStyle/>
              <a:p>
                <a:pPr algn="ctr"/>
                <a:endParaRPr lang="es-ES_tradnl">
                  <a:ea typeface="ヒラギノ角ゴ ProN W3" charset="0"/>
                  <a:cs typeface="ヒラギノ角ゴ ProN W3" charset="0"/>
                </a:endParaRPr>
              </a:p>
            </p:txBody>
          </p:sp>
          <p:sp>
            <p:nvSpPr>
              <p:cNvPr id="72712" name="AutoShape 4"/>
              <p:cNvSpPr>
                <a:spLocks/>
              </p:cNvSpPr>
              <p:nvPr/>
            </p:nvSpPr>
            <p:spPr bwMode="auto">
              <a:xfrm>
                <a:off x="2309120" y="3226103"/>
                <a:ext cx="4433557" cy="469900"/>
              </a:xfrm>
              <a:prstGeom prst="leftRightArrow">
                <a:avLst>
                  <a:gd name="adj1" fmla="val 50000"/>
                  <a:gd name="adj2" fmla="val 101777"/>
                </a:avLst>
              </a:prstGeom>
              <a:solidFill>
                <a:srgbClr val="2C7C9F">
                  <a:alpha val="80783"/>
                </a:srgbClr>
              </a:solidFill>
              <a:ln w="25400">
                <a:solidFill>
                  <a:srgbClr val="3A93FF">
                    <a:alpha val="34117"/>
                  </a:srgbClr>
                </a:solidFill>
                <a:round/>
                <a:headEnd/>
                <a:tailEnd/>
              </a:ln>
            </p:spPr>
            <p:txBody>
              <a:bodyPr lIns="0" tIns="0" rIns="0" bIns="0"/>
              <a:lstStyle/>
              <a:p>
                <a:pPr algn="ctr"/>
                <a:endParaRPr lang="es-ES_tradnl">
                  <a:ea typeface="ヒラギノ角ゴ ProN W3" charset="0"/>
                  <a:cs typeface="ヒラギノ角ゴ ProN W3" charset="0"/>
                </a:endParaRPr>
              </a:p>
            </p:txBody>
          </p:sp>
        </p:grpSp>
        <p:sp>
          <p:nvSpPr>
            <p:cNvPr id="8" name="Rectangle 1"/>
            <p:cNvSpPr txBox="1">
              <a:spLocks noChangeArrowheads="1"/>
            </p:cNvSpPr>
            <p:nvPr/>
          </p:nvSpPr>
          <p:spPr>
            <a:xfrm>
              <a:off x="2414504" y="2609687"/>
              <a:ext cx="4381704" cy="1371812"/>
            </a:xfrm>
            <a:prstGeom prst="rect">
              <a:avLst/>
            </a:prstGeom>
          </p:spPr>
          <p:txBody>
            <a:bodyPr anchor="b">
              <a:normAutofit/>
            </a:bodyPr>
            <a:lstStyle/>
            <a:p>
              <a:pPr algn="ctr" fontAlgn="auto">
                <a:spcAft>
                  <a:spcPts val="0"/>
                </a:spcAft>
                <a:defRPr/>
              </a:pPr>
              <a:r>
                <a:rPr lang="en-US" sz="3300" b="1" dirty="0">
                  <a:solidFill>
                    <a:schemeClr val="tx1">
                      <a:lumMod val="65000"/>
                      <a:lumOff val="35000"/>
                    </a:schemeClr>
                  </a:solidFill>
                  <a:latin typeface="+mj-lt"/>
                  <a:ea typeface="+mj-ea"/>
                  <a:cs typeface="+mj-cs"/>
                  <a:sym typeface="Gill Sans" charset="0"/>
                </a:rPr>
                <a:t>DIVERGENT</a:t>
              </a:r>
              <a:r>
                <a:rPr lang="en-US" sz="3300" b="1" dirty="0">
                  <a:solidFill>
                    <a:schemeClr val="tx1">
                      <a:lumMod val="65000"/>
                      <a:lumOff val="35000"/>
                    </a:schemeClr>
                  </a:solidFill>
                  <a:latin typeface="+mj-lt"/>
                  <a:ea typeface="ヒラギノ角ゴ ProN W6" charset="-128"/>
                  <a:cs typeface="ヒラギノ角ゴ ProN W6" charset="-128"/>
                  <a:sym typeface="Gill Sans" charset="0"/>
                </a:rPr>
                <a:t/>
              </a:r>
              <a:br>
                <a:rPr lang="en-US" sz="3300" b="1" dirty="0">
                  <a:solidFill>
                    <a:schemeClr val="tx1">
                      <a:lumMod val="65000"/>
                      <a:lumOff val="35000"/>
                    </a:schemeClr>
                  </a:solidFill>
                  <a:latin typeface="+mj-lt"/>
                  <a:ea typeface="ヒラギノ角ゴ ProN W6" charset="-128"/>
                  <a:cs typeface="ヒラギノ角ゴ ProN W6" charset="-128"/>
                  <a:sym typeface="Gill Sans" charset="0"/>
                </a:rPr>
              </a:br>
              <a:r>
                <a:rPr lang="en-US" sz="3300" b="1" dirty="0">
                  <a:solidFill>
                    <a:schemeClr val="tx1">
                      <a:lumMod val="65000"/>
                      <a:lumOff val="35000"/>
                    </a:schemeClr>
                  </a:solidFill>
                  <a:latin typeface="+mj-lt"/>
                  <a:ea typeface="+mj-ea"/>
                  <a:cs typeface="+mj-cs"/>
                  <a:sym typeface="Gill Sans" charset="0"/>
                </a:rPr>
                <a:t>THINKING</a:t>
              </a:r>
              <a:endParaRPr lang="en-US" sz="3300" b="1" dirty="0">
                <a:solidFill>
                  <a:schemeClr val="tx1">
                    <a:lumMod val="65000"/>
                    <a:lumOff val="35000"/>
                  </a:schemeClr>
                </a:solidFill>
                <a:latin typeface="+mj-lt"/>
                <a:ea typeface="ヒラギノ角ゴ ProN W6" charset="-128"/>
                <a:cs typeface="ヒラギノ角ゴ ProN W6" charset="-128"/>
                <a:sym typeface="Gill Sans" charset="0"/>
              </a:endParaRPr>
            </a:p>
          </p:txBody>
        </p:sp>
      </p:grpSp>
      <p:sp>
        <p:nvSpPr>
          <p:cNvPr id="72706" name="Title 1"/>
          <p:cNvSpPr>
            <a:spLocks noGrp="1"/>
          </p:cNvSpPr>
          <p:nvPr>
            <p:ph type="title"/>
          </p:nvPr>
        </p:nvSpPr>
        <p:spPr>
          <a:xfrm>
            <a:off x="-232883" y="235842"/>
            <a:ext cx="9144000" cy="1827315"/>
          </a:xfrm>
        </p:spPr>
        <p:txBody>
          <a:bodyPr>
            <a:normAutofit fontScale="90000"/>
          </a:bodyPr>
          <a:lstStyle/>
          <a:p>
            <a:pPr algn="ctr" eaLnBrk="1" hangingPunct="1"/>
            <a:r>
              <a:rPr lang="en-US" sz="4000" dirty="0">
                <a:latin typeface="Rockwell" charset="0"/>
              </a:rPr>
              <a:t>Thinking in many different </a:t>
            </a:r>
            <a:r>
              <a:rPr lang="en-US" sz="4000" dirty="0" smtClean="0">
                <a:latin typeface="Rockwell" charset="0"/>
              </a:rPr>
              <a:t>directions: Moving from CLOSED to OPEN QUESTIONS</a:t>
            </a:r>
            <a:endParaRPr lang="en-US" sz="4000" dirty="0">
              <a:latin typeface="Rockwell" charset="0"/>
            </a:endParaRPr>
          </a:p>
        </p:txBody>
      </p:sp>
    </p:spTree>
    <p:extLst>
      <p:ext uri="{BB962C8B-B14F-4D97-AF65-F5344CB8AC3E}">
        <p14:creationId xmlns:p14="http://schemas.microsoft.com/office/powerpoint/2010/main" val="378182569"/>
      </p:ext>
    </p:extLst>
  </p:cSld>
  <p:clrMapOvr>
    <a:masterClrMapping/>
  </p:clrMapOvr>
  <p:transition advClick="0" advTm="10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withEffect">
                                  <p:stCondLst>
                                    <p:cond delay="0"/>
                                  </p:stCondLst>
                                  <p:childTnLst>
                                    <p:set>
                                      <p:cBhvr>
                                        <p:cTn id="6" dur="1" fill="hold">
                                          <p:stCondLst>
                                            <p:cond delay="0"/>
                                          </p:stCondLst>
                                        </p:cTn>
                                        <p:tgtEl>
                                          <p:spTgt spid="81921"/>
                                        </p:tgtEl>
                                        <p:attrNameLst>
                                          <p:attrName>style.visibility</p:attrName>
                                        </p:attrNameLst>
                                      </p:cBhvr>
                                      <p:to>
                                        <p:strVal val="visible"/>
                                      </p:to>
                                    </p:set>
                                    <p:animEffect transition="in" filter="circle(out)">
                                      <p:cBhvr>
                                        <p:cTn id="7" dur="2000"/>
                                        <p:tgtEl>
                                          <p:spTgt spid="81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1" y="300947"/>
            <a:ext cx="9144000" cy="1355648"/>
          </a:xfrm>
        </p:spPr>
        <p:txBody>
          <a:bodyPr>
            <a:normAutofit/>
          </a:bodyPr>
          <a:lstStyle/>
          <a:p>
            <a:pPr eaLnBrk="1" hangingPunct="1"/>
            <a:r>
              <a:rPr lang="en-US" sz="4000" dirty="0">
                <a:latin typeface="Rockwell" charset="0"/>
              </a:rPr>
              <a:t>Narrowing Down, </a:t>
            </a:r>
            <a:r>
              <a:rPr lang="en-US" sz="4000" dirty="0" smtClean="0">
                <a:latin typeface="Rockwell" charset="0"/>
              </a:rPr>
              <a:t>Focusing</a:t>
            </a:r>
            <a:br>
              <a:rPr lang="en-US" sz="4000" dirty="0" smtClean="0">
                <a:latin typeface="Rockwell" charset="0"/>
              </a:rPr>
            </a:br>
            <a:r>
              <a:rPr lang="en-US" sz="4000" dirty="0" smtClean="0">
                <a:latin typeface="Rockwell" charset="0"/>
              </a:rPr>
              <a:t>Moving from OPEN to CLOSED </a:t>
            </a:r>
            <a:endParaRPr lang="en-US" sz="4000" dirty="0">
              <a:latin typeface="Rockwell" charset="0"/>
            </a:endParaRPr>
          </a:p>
        </p:txBody>
      </p:sp>
      <p:grpSp>
        <p:nvGrpSpPr>
          <p:cNvPr id="83970" name="Group 2"/>
          <p:cNvGrpSpPr>
            <a:grpSpLocks/>
          </p:cNvGrpSpPr>
          <p:nvPr/>
        </p:nvGrpSpPr>
        <p:grpSpPr bwMode="auto">
          <a:xfrm>
            <a:off x="1157288" y="1552575"/>
            <a:ext cx="6897687" cy="5113338"/>
            <a:chOff x="1157326" y="1744708"/>
            <a:chExt cx="6897461" cy="5113292"/>
          </a:xfrm>
        </p:grpSpPr>
        <p:sp>
          <p:nvSpPr>
            <p:cNvPr id="36872" name="AutoShape 7"/>
            <p:cNvSpPr>
              <a:spLocks/>
            </p:cNvSpPr>
            <p:nvPr/>
          </p:nvSpPr>
          <p:spPr bwMode="auto">
            <a:xfrm rot="13727190">
              <a:off x="1611310" y="2536873"/>
              <a:ext cx="2225655"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a:defRPr/>
              </a:pPr>
              <a:endParaRPr lang="en-US" dirty="0">
                <a:ea typeface="ヒラギノ角ゴ ProN W3" charset="-128"/>
                <a:cs typeface="ヒラギノ角ゴ ProN W3" charset="-128"/>
              </a:endParaRPr>
            </a:p>
          </p:txBody>
        </p:sp>
        <p:sp>
          <p:nvSpPr>
            <p:cNvPr id="12" name="AutoShape 7"/>
            <p:cNvSpPr>
              <a:spLocks/>
            </p:cNvSpPr>
            <p:nvPr/>
          </p:nvSpPr>
          <p:spPr bwMode="auto">
            <a:xfrm rot="10800000">
              <a:off x="1157326" y="3933851"/>
              <a:ext cx="2033520" cy="792155"/>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a:defRPr/>
              </a:pPr>
              <a:endParaRPr lang="en-US" dirty="0">
                <a:ea typeface="ヒラギノ角ゴ ProN W3" charset="-128"/>
                <a:cs typeface="ヒラギノ角ゴ ProN W3" charset="-128"/>
              </a:endParaRPr>
            </a:p>
          </p:txBody>
        </p:sp>
        <p:sp>
          <p:nvSpPr>
            <p:cNvPr id="13" name="AutoShape 7"/>
            <p:cNvSpPr>
              <a:spLocks/>
            </p:cNvSpPr>
            <p:nvPr/>
          </p:nvSpPr>
          <p:spPr bwMode="auto">
            <a:xfrm>
              <a:off x="6021267" y="3933851"/>
              <a:ext cx="2033520" cy="792155"/>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a:defRPr/>
              </a:pPr>
              <a:endParaRPr lang="en-US" dirty="0">
                <a:ea typeface="ヒラギノ角ゴ ProN W3" charset="-128"/>
                <a:cs typeface="ヒラギノ角ゴ ProN W3" charset="-128"/>
              </a:endParaRPr>
            </a:p>
          </p:txBody>
        </p:sp>
        <p:sp>
          <p:nvSpPr>
            <p:cNvPr id="14" name="AutoShape 7"/>
            <p:cNvSpPr>
              <a:spLocks/>
            </p:cNvSpPr>
            <p:nvPr/>
          </p:nvSpPr>
          <p:spPr bwMode="auto">
            <a:xfrm rot="16200000">
              <a:off x="3651976" y="2366218"/>
              <a:ext cx="2033570"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a:defRPr/>
              </a:pPr>
              <a:endParaRPr lang="en-US" dirty="0">
                <a:ea typeface="ヒラギノ角ゴ ProN W3" charset="-128"/>
                <a:cs typeface="ヒラギノ角ゴ ProN W3" charset="-128"/>
              </a:endParaRPr>
            </a:p>
          </p:txBody>
        </p:sp>
        <p:sp>
          <p:nvSpPr>
            <p:cNvPr id="15" name="AutoShape 7"/>
            <p:cNvSpPr>
              <a:spLocks/>
            </p:cNvSpPr>
            <p:nvPr/>
          </p:nvSpPr>
          <p:spPr bwMode="auto">
            <a:xfrm rot="18794076">
              <a:off x="5668828" y="2528935"/>
              <a:ext cx="2139931"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a:defRPr/>
              </a:pPr>
              <a:endParaRPr lang="en-US" dirty="0">
                <a:ea typeface="ヒラギノ角ゴ ProN W3" charset="-128"/>
                <a:cs typeface="ヒラギノ角ゴ ProN W3" charset="-128"/>
              </a:endParaRPr>
            </a:p>
          </p:txBody>
        </p:sp>
        <p:sp>
          <p:nvSpPr>
            <p:cNvPr id="16" name="AutoShape 7"/>
            <p:cNvSpPr>
              <a:spLocks/>
            </p:cNvSpPr>
            <p:nvPr/>
          </p:nvSpPr>
          <p:spPr bwMode="auto">
            <a:xfrm rot="7922097">
              <a:off x="1839110" y="5179242"/>
              <a:ext cx="2033570"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a:defRPr/>
              </a:pPr>
              <a:endParaRPr lang="en-US" dirty="0">
                <a:ea typeface="ヒラギノ角ゴ ProN W3" charset="-128"/>
                <a:cs typeface="ヒラギノ角ゴ ProN W3" charset="-128"/>
              </a:endParaRPr>
            </a:p>
          </p:txBody>
        </p:sp>
        <p:sp>
          <p:nvSpPr>
            <p:cNvPr id="17" name="AutoShape 7"/>
            <p:cNvSpPr>
              <a:spLocks/>
            </p:cNvSpPr>
            <p:nvPr/>
          </p:nvSpPr>
          <p:spPr bwMode="auto">
            <a:xfrm rot="5400000">
              <a:off x="3651976" y="5445940"/>
              <a:ext cx="2033570"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a:defRPr/>
              </a:pPr>
              <a:endParaRPr lang="en-US" dirty="0">
                <a:ea typeface="ヒラギノ角ゴ ProN W3" charset="-128"/>
                <a:cs typeface="ヒラギノ角ゴ ProN W3" charset="-128"/>
              </a:endParaRPr>
            </a:p>
          </p:txBody>
        </p:sp>
        <p:sp>
          <p:nvSpPr>
            <p:cNvPr id="18" name="AutoShape 7"/>
            <p:cNvSpPr>
              <a:spLocks/>
            </p:cNvSpPr>
            <p:nvPr/>
          </p:nvSpPr>
          <p:spPr bwMode="auto">
            <a:xfrm rot="2678492">
              <a:off x="5435498" y="5202252"/>
              <a:ext cx="2033521" cy="792156"/>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a:defRPr/>
              </a:pPr>
              <a:endParaRPr lang="en-US" dirty="0">
                <a:ea typeface="ヒラギノ角ゴ ProN W3" charset="-128"/>
                <a:cs typeface="ヒラギノ角ゴ ProN W3" charset="-128"/>
              </a:endParaRPr>
            </a:p>
          </p:txBody>
        </p:sp>
        <p:sp>
          <p:nvSpPr>
            <p:cNvPr id="20" name="Rectangle 1"/>
            <p:cNvSpPr txBox="1">
              <a:spLocks noChangeArrowheads="1"/>
            </p:cNvSpPr>
            <p:nvPr/>
          </p:nvSpPr>
          <p:spPr>
            <a:xfrm>
              <a:off x="2868595" y="3565555"/>
              <a:ext cx="3584458" cy="1258876"/>
            </a:xfrm>
            <a:prstGeom prst="rect">
              <a:avLst/>
            </a:prstGeom>
          </p:spPr>
          <p:txBody>
            <a:bodyPr anchor="b">
              <a:normAutofit/>
            </a:bodyPr>
            <a:lstStyle/>
            <a:p>
              <a:pPr algn="ctr" fontAlgn="auto">
                <a:spcAft>
                  <a:spcPts val="0"/>
                </a:spcAft>
                <a:defRPr/>
              </a:pPr>
              <a:r>
                <a:rPr lang="en-US" sz="3300" b="1" dirty="0">
                  <a:solidFill>
                    <a:srgbClr val="595959"/>
                  </a:solidFill>
                  <a:latin typeface="+mj-lt"/>
                  <a:ea typeface="+mj-ea"/>
                  <a:cs typeface="+mj-cs"/>
                  <a:sym typeface="Gill Sans" charset="0"/>
                </a:rPr>
                <a:t>CONVERGENT</a:t>
              </a:r>
            </a:p>
            <a:p>
              <a:pPr algn="ctr" fontAlgn="auto">
                <a:spcAft>
                  <a:spcPts val="0"/>
                </a:spcAft>
                <a:defRPr/>
              </a:pPr>
              <a:r>
                <a:rPr lang="en-US" sz="3300" b="1" dirty="0">
                  <a:solidFill>
                    <a:srgbClr val="595959"/>
                  </a:solidFill>
                  <a:latin typeface="+mj-lt"/>
                  <a:ea typeface="+mj-ea"/>
                  <a:cs typeface="+mj-cs"/>
                  <a:sym typeface="Gill Sans" charset="0"/>
                </a:rPr>
                <a:t>THINKING</a:t>
              </a:r>
              <a:endParaRPr lang="en-US" sz="3300" b="1" dirty="0">
                <a:solidFill>
                  <a:srgbClr val="595959"/>
                </a:solidFill>
                <a:latin typeface="+mj-lt"/>
                <a:ea typeface="ヒラギノ角ゴ ProN W6" charset="-128"/>
                <a:cs typeface="ヒラギノ角ゴ ProN W6" charset="-128"/>
                <a:sym typeface="Gill Sans" charset="0"/>
              </a:endParaRPr>
            </a:p>
          </p:txBody>
        </p:sp>
      </p:grpSp>
    </p:spTree>
    <p:extLst>
      <p:ext uri="{BB962C8B-B14F-4D97-AF65-F5344CB8AC3E}">
        <p14:creationId xmlns:p14="http://schemas.microsoft.com/office/powerpoint/2010/main" val="1489427492"/>
      </p:ext>
    </p:extLst>
  </p:cSld>
  <p:clrMapOvr>
    <a:masterClrMapping/>
  </p:clrMapOvr>
  <p:transition advClick="0" advTm="109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circle(in)">
                                      <p:cBhvr>
                                        <p:cTn id="7" dur="2000"/>
                                        <p:tgtEl>
                                          <p:spTgt spid="83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3" name="Group 1"/>
          <p:cNvGrpSpPr>
            <a:grpSpLocks/>
          </p:cNvGrpSpPr>
          <p:nvPr/>
        </p:nvGrpSpPr>
        <p:grpSpPr bwMode="auto">
          <a:xfrm>
            <a:off x="731838" y="1852613"/>
            <a:ext cx="3157537" cy="4343400"/>
            <a:chOff x="2187328" y="1886871"/>
            <a:chExt cx="3157513" cy="4343709"/>
          </a:xfrm>
        </p:grpSpPr>
        <p:pic>
          <p:nvPicPr>
            <p:cNvPr id="757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328" y="1886871"/>
              <a:ext cx="3157513" cy="4343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578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6445" y="2056053"/>
              <a:ext cx="2204155" cy="1595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99334" name="TextBox 5"/>
          <p:cNvSpPr txBox="1">
            <a:spLocks noChangeArrowheads="1"/>
          </p:cNvSpPr>
          <p:nvPr/>
        </p:nvSpPr>
        <p:spPr bwMode="auto">
          <a:xfrm>
            <a:off x="4017553" y="2003549"/>
            <a:ext cx="4693914" cy="4401205"/>
          </a:xfrm>
          <a:prstGeom prst="rect">
            <a:avLst/>
          </a:prstGeom>
          <a:noFill/>
          <a:ln w="9525">
            <a:noFill/>
            <a:miter lim="800000"/>
            <a:headEnd/>
            <a:tailEnd/>
          </a:ln>
        </p:spPr>
        <p:txBody>
          <a:bodyPr wrap="none">
            <a:spAutoFit/>
          </a:bodyPr>
          <a:lstStyle/>
          <a:p>
            <a:pPr algn="ctr">
              <a:defRPr/>
            </a:pPr>
            <a:r>
              <a:rPr lang="en-US" sz="4000" b="1" dirty="0">
                <a:latin typeface="+mj-lt"/>
              </a:rPr>
              <a:t>METACOGNITIVE </a:t>
            </a:r>
          </a:p>
          <a:p>
            <a:pPr algn="ctr">
              <a:defRPr/>
            </a:pPr>
            <a:r>
              <a:rPr lang="en-US" sz="4000" b="1" dirty="0" smtClean="0">
                <a:latin typeface="+mj-lt"/>
              </a:rPr>
              <a:t>THINKING: </a:t>
            </a:r>
          </a:p>
          <a:p>
            <a:pPr algn="ctr">
              <a:defRPr/>
            </a:pPr>
            <a:r>
              <a:rPr lang="en-US" sz="4000" b="1" dirty="0" smtClean="0">
                <a:latin typeface="+mj-lt"/>
              </a:rPr>
              <a:t> </a:t>
            </a:r>
          </a:p>
          <a:p>
            <a:pPr algn="ctr">
              <a:defRPr/>
            </a:pPr>
            <a:r>
              <a:rPr lang="en-US" sz="4000" b="1" dirty="0" smtClean="0">
                <a:latin typeface="+mj-lt"/>
              </a:rPr>
              <a:t>“Why did </a:t>
            </a:r>
          </a:p>
          <a:p>
            <a:pPr algn="ctr">
              <a:defRPr/>
            </a:pPr>
            <a:r>
              <a:rPr lang="en-US" sz="4000" b="1" dirty="0">
                <a:latin typeface="+mj-lt"/>
              </a:rPr>
              <a:t>y</a:t>
            </a:r>
            <a:r>
              <a:rPr lang="en-US" sz="4000" b="1" dirty="0" smtClean="0">
                <a:latin typeface="+mj-lt"/>
              </a:rPr>
              <a:t>ou pick those as </a:t>
            </a:r>
          </a:p>
          <a:p>
            <a:pPr algn="ctr">
              <a:defRPr/>
            </a:pPr>
            <a:r>
              <a:rPr lang="en-US" sz="4000" b="1" dirty="0" smtClean="0">
                <a:latin typeface="+mj-lt"/>
              </a:rPr>
              <a:t>your priority </a:t>
            </a:r>
          </a:p>
          <a:p>
            <a:pPr algn="ctr">
              <a:defRPr/>
            </a:pPr>
            <a:r>
              <a:rPr lang="en-US" sz="4000" b="1" dirty="0" smtClean="0">
                <a:latin typeface="+mj-lt"/>
              </a:rPr>
              <a:t>questions?”</a:t>
            </a:r>
          </a:p>
        </p:txBody>
      </p:sp>
      <p:sp>
        <p:nvSpPr>
          <p:cNvPr id="75780" name="Title 1"/>
          <p:cNvSpPr>
            <a:spLocks noGrp="1"/>
          </p:cNvSpPr>
          <p:nvPr>
            <p:ph type="title"/>
          </p:nvPr>
        </p:nvSpPr>
        <p:spPr>
          <a:xfrm>
            <a:off x="0" y="651736"/>
            <a:ext cx="8913813" cy="914400"/>
          </a:xfrm>
        </p:spPr>
        <p:txBody>
          <a:bodyPr/>
          <a:lstStyle/>
          <a:p>
            <a:pPr eaLnBrk="1" hangingPunct="1"/>
            <a:r>
              <a:rPr lang="en-US" sz="4400" b="1" dirty="0">
                <a:latin typeface="Rockwell" charset="0"/>
              </a:rPr>
              <a:t>Thinking about Thinking</a:t>
            </a:r>
          </a:p>
        </p:txBody>
      </p:sp>
    </p:spTree>
    <p:extLst>
      <p:ext uri="{BB962C8B-B14F-4D97-AF65-F5344CB8AC3E}">
        <p14:creationId xmlns:p14="http://schemas.microsoft.com/office/powerpoint/2010/main" val="1708110103"/>
      </p:ext>
    </p:extLst>
  </p:cSld>
  <p:clrMapOvr>
    <a:masterClrMapping/>
  </p:clrMapOvr>
  <p:transition advClick="0" advTm="112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84993"/>
                                        </p:tgtEl>
                                        <p:attrNameLst>
                                          <p:attrName>style.visibility</p:attrName>
                                        </p:attrNameLst>
                                      </p:cBhvr>
                                      <p:to>
                                        <p:strVal val="visible"/>
                                      </p:to>
                                    </p:set>
                                    <p:animEffect transition="in" filter="fade">
                                      <p:cBhvr>
                                        <p:cTn id="7" dur="1000"/>
                                        <p:tgtEl>
                                          <p:spTgt spid="84993"/>
                                        </p:tgtEl>
                                      </p:cBhvr>
                                    </p:animEffect>
                                    <p:anim calcmode="lin" valueType="num">
                                      <p:cBhvr>
                                        <p:cTn id="8" dur="1000" fill="hold"/>
                                        <p:tgtEl>
                                          <p:spTgt spid="84993"/>
                                        </p:tgtEl>
                                        <p:attrNameLst>
                                          <p:attrName>ppt_x</p:attrName>
                                        </p:attrNameLst>
                                      </p:cBhvr>
                                      <p:tavLst>
                                        <p:tav tm="0">
                                          <p:val>
                                            <p:strVal val="#ppt_x"/>
                                          </p:val>
                                        </p:tav>
                                        <p:tav tm="100000">
                                          <p:val>
                                            <p:strVal val="#ppt_x"/>
                                          </p:val>
                                        </p:tav>
                                      </p:tavLst>
                                    </p:anim>
                                    <p:anim calcmode="lin" valueType="num">
                                      <p:cBhvr>
                                        <p:cTn id="9" dur="1000" fill="hold"/>
                                        <p:tgtEl>
                                          <p:spTgt spid="8499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9334"/>
                                        </p:tgtEl>
                                        <p:attrNameLst>
                                          <p:attrName>style.visibility</p:attrName>
                                        </p:attrNameLst>
                                      </p:cBhvr>
                                      <p:to>
                                        <p:strVal val="visible"/>
                                      </p:to>
                                    </p:set>
                                    <p:animEffect transition="in" filter="fade">
                                      <p:cBhvr>
                                        <p:cTn id="12" dur="1000"/>
                                        <p:tgtEl>
                                          <p:spTgt spid="99334"/>
                                        </p:tgtEl>
                                      </p:cBhvr>
                                    </p:animEffect>
                                    <p:anim calcmode="lin" valueType="num">
                                      <p:cBhvr>
                                        <p:cTn id="13" dur="1000" fill="hold"/>
                                        <p:tgtEl>
                                          <p:spTgt spid="99334"/>
                                        </p:tgtEl>
                                        <p:attrNameLst>
                                          <p:attrName>ppt_x</p:attrName>
                                        </p:attrNameLst>
                                      </p:cBhvr>
                                      <p:tavLst>
                                        <p:tav tm="0">
                                          <p:val>
                                            <p:strVal val="#ppt_x"/>
                                          </p:val>
                                        </p:tav>
                                        <p:tav tm="100000">
                                          <p:val>
                                            <p:strVal val="#ppt_x"/>
                                          </p:val>
                                        </p:tav>
                                      </p:tavLst>
                                    </p:anim>
                                    <p:anim calcmode="lin" valueType="num">
                                      <p:cBhvr>
                                        <p:cTn id="14" dur="1000" fill="hold"/>
                                        <p:tgtEl>
                                          <p:spTgt spid="993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txBox="1">
            <a:spLocks/>
          </p:cNvSpPr>
          <p:nvPr/>
        </p:nvSpPr>
        <p:spPr bwMode="auto">
          <a:xfrm>
            <a:off x="685800" y="55562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sz="4400">
              <a:latin typeface="HelveticaNeueLT Std Med Cn" charset="0"/>
              <a:cs typeface="HelveticaNeueLT Std Med Cn" charset="0"/>
            </a:endParaRPr>
          </a:p>
        </p:txBody>
      </p:sp>
      <p:sp>
        <p:nvSpPr>
          <p:cNvPr id="79874" name="Subtitle 2"/>
          <p:cNvSpPr txBox="1">
            <a:spLocks/>
          </p:cNvSpPr>
          <p:nvPr/>
        </p:nvSpPr>
        <p:spPr bwMode="auto">
          <a:xfrm>
            <a:off x="862013" y="2281238"/>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tabLst>
                <a:tab pos="1611313"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cs typeface="ＭＳ Ｐゴシック" charset="0"/>
              </a:defRPr>
            </a:lvl1pPr>
            <a:lvl2pPr marL="742950" indent="-285750" eaLnBrk="0" hangingPunct="0">
              <a:tabLst>
                <a:tab pos="1611313"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2pPr>
            <a:lvl3pPr marL="1143000" indent="-228600" eaLnBrk="0" hangingPunct="0">
              <a:tabLst>
                <a:tab pos="1611313"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3pPr>
            <a:lvl4pPr marL="1600200" indent="-228600" eaLnBrk="0" hangingPunct="0">
              <a:tabLst>
                <a:tab pos="1611313"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4pPr>
            <a:lvl5pPr marL="2057400" indent="-228600" eaLnBrk="0" hangingPunct="0">
              <a:tabLst>
                <a:tab pos="1611313"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5pPr>
            <a:lvl6pPr marL="2514600" indent="-228600" eaLnBrk="0" fontAlgn="base" hangingPunct="0">
              <a:spcBef>
                <a:spcPct val="0"/>
              </a:spcBef>
              <a:spcAft>
                <a:spcPct val="0"/>
              </a:spcAft>
              <a:tabLst>
                <a:tab pos="1611313"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6pPr>
            <a:lvl7pPr marL="2971800" indent="-228600" eaLnBrk="0" fontAlgn="base" hangingPunct="0">
              <a:spcBef>
                <a:spcPct val="0"/>
              </a:spcBef>
              <a:spcAft>
                <a:spcPct val="0"/>
              </a:spcAft>
              <a:tabLst>
                <a:tab pos="1611313"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7pPr>
            <a:lvl8pPr marL="3429000" indent="-228600" eaLnBrk="0" fontAlgn="base" hangingPunct="0">
              <a:spcBef>
                <a:spcPct val="0"/>
              </a:spcBef>
              <a:spcAft>
                <a:spcPct val="0"/>
              </a:spcAft>
              <a:tabLst>
                <a:tab pos="1611313"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8pPr>
            <a:lvl9pPr marL="3886200" indent="-228600" eaLnBrk="0" fontAlgn="base" hangingPunct="0">
              <a:spcBef>
                <a:spcPct val="0"/>
              </a:spcBef>
              <a:spcAft>
                <a:spcPct val="0"/>
              </a:spcAft>
              <a:tabLst>
                <a:tab pos="1611313"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9pPr>
          </a:lstStyle>
          <a:p>
            <a:pPr algn="ctr" eaLnBrk="1" hangingPunct="1">
              <a:spcBef>
                <a:spcPct val="20000"/>
              </a:spcBef>
              <a:buFont typeface="Arial" charset="0"/>
              <a:buChar char="•"/>
            </a:pPr>
            <a:endParaRPr lang="en-US" sz="3200">
              <a:solidFill>
                <a:srgbClr val="000000"/>
              </a:solidFill>
              <a:latin typeface="Gill Sans Light" charset="0"/>
            </a:endParaRPr>
          </a:p>
        </p:txBody>
      </p:sp>
      <p:sp>
        <p:nvSpPr>
          <p:cNvPr id="79875" name="Title 1"/>
          <p:cNvSpPr>
            <a:spLocks noGrp="1"/>
          </p:cNvSpPr>
          <p:nvPr>
            <p:ph type="title"/>
          </p:nvPr>
        </p:nvSpPr>
        <p:spPr>
          <a:xfrm>
            <a:off x="498474" y="174531"/>
            <a:ext cx="7556313" cy="1116106"/>
          </a:xfrm>
        </p:spPr>
        <p:txBody>
          <a:bodyPr/>
          <a:lstStyle/>
          <a:p>
            <a:r>
              <a:rPr lang="en-US" sz="4400" b="1" dirty="0" smtClean="0">
                <a:latin typeface="Rockwell" charset="0"/>
              </a:rPr>
              <a:t>Students: </a:t>
            </a:r>
            <a:endParaRPr lang="en-US" sz="4400" b="1" dirty="0">
              <a:latin typeface="Rockwell" charset="0"/>
            </a:endParaRPr>
          </a:p>
        </p:txBody>
      </p:sp>
      <p:sp>
        <p:nvSpPr>
          <p:cNvPr id="79876" name="Content Placeholder 2"/>
          <p:cNvSpPr>
            <a:spLocks noGrp="1"/>
          </p:cNvSpPr>
          <p:nvPr>
            <p:ph idx="1"/>
          </p:nvPr>
        </p:nvSpPr>
        <p:spPr>
          <a:xfrm>
            <a:off x="161157" y="847750"/>
            <a:ext cx="8549996" cy="4144963"/>
          </a:xfrm>
        </p:spPr>
        <p:txBody>
          <a:bodyPr/>
          <a:lstStyle/>
          <a:p>
            <a:pPr marL="0" indent="0">
              <a:buNone/>
            </a:pPr>
            <a:r>
              <a:rPr lang="en-US" sz="3600" b="1" dirty="0" smtClean="0">
                <a:solidFill>
                  <a:srgbClr val="000000"/>
                </a:solidFill>
                <a:latin typeface="Rockwell" charset="0"/>
              </a:rPr>
              <a:t>Feel differently…</a:t>
            </a:r>
          </a:p>
          <a:p>
            <a:pPr lvl="1">
              <a:buClr>
                <a:schemeClr val="accent1"/>
              </a:buClr>
              <a:buSzPct val="100000"/>
              <a:buFont typeface="Wingdings" panose="05000000000000000000" pitchFamily="2" charset="2"/>
              <a:buChar char="§"/>
            </a:pPr>
            <a:r>
              <a:rPr lang="en-US" sz="2400" dirty="0" smtClean="0">
                <a:solidFill>
                  <a:srgbClr val="000000"/>
                </a:solidFill>
                <a:latin typeface="Rockwell" charset="0"/>
              </a:rPr>
              <a:t>Students feel more confident.</a:t>
            </a:r>
          </a:p>
          <a:p>
            <a:pPr lvl="1">
              <a:buClr>
                <a:schemeClr val="accent1"/>
              </a:buClr>
              <a:buSzPct val="100000"/>
              <a:buFont typeface="Wingdings" panose="05000000000000000000" pitchFamily="2" charset="2"/>
              <a:buChar char="§"/>
            </a:pPr>
            <a:r>
              <a:rPr lang="en-US" sz="2400" dirty="0" smtClean="0">
                <a:solidFill>
                  <a:srgbClr val="000000"/>
                </a:solidFill>
                <a:latin typeface="Rockwell" charset="0"/>
              </a:rPr>
              <a:t>Students </a:t>
            </a:r>
            <a:r>
              <a:rPr lang="en-US" sz="2400" dirty="0">
                <a:solidFill>
                  <a:srgbClr val="000000"/>
                </a:solidFill>
                <a:latin typeface="Rockwell" charset="0"/>
              </a:rPr>
              <a:t>express greater interest and are more curious.</a:t>
            </a:r>
          </a:p>
          <a:p>
            <a:pPr lvl="1">
              <a:buClr>
                <a:schemeClr val="accent1"/>
              </a:buClr>
              <a:buSzPct val="100000"/>
              <a:buFont typeface="Wingdings" panose="05000000000000000000" pitchFamily="2" charset="2"/>
              <a:buChar char="§"/>
            </a:pPr>
            <a:r>
              <a:rPr lang="en-US" sz="2400" dirty="0">
                <a:solidFill>
                  <a:srgbClr val="000000"/>
                </a:solidFill>
                <a:latin typeface="Rockwell" charset="0"/>
              </a:rPr>
              <a:t>Students feel a greater sense of urgency and responsibility to get the answers.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8118" y="2635388"/>
            <a:ext cx="1913035" cy="1912913"/>
          </a:xfrm>
          <a:prstGeom prst="rect">
            <a:avLst/>
          </a:prstGeom>
        </p:spPr>
      </p:pic>
      <p:sp>
        <p:nvSpPr>
          <p:cNvPr id="3" name="Rectangle 2"/>
          <p:cNvSpPr/>
          <p:nvPr/>
        </p:nvSpPr>
        <p:spPr>
          <a:xfrm>
            <a:off x="177145" y="3370401"/>
            <a:ext cx="7678271" cy="2800767"/>
          </a:xfrm>
          <a:prstGeom prst="rect">
            <a:avLst/>
          </a:prstGeom>
        </p:spPr>
        <p:txBody>
          <a:bodyPr wrap="square">
            <a:spAutoFit/>
          </a:bodyPr>
          <a:lstStyle/>
          <a:p>
            <a:pPr marL="3175" lvl="1" indent="0">
              <a:buNone/>
              <a:defRPr/>
            </a:pPr>
            <a:r>
              <a:rPr lang="en-US" sz="3600" b="1" dirty="0">
                <a:solidFill>
                  <a:srgbClr val="000000"/>
                </a:solidFill>
                <a:latin typeface="Rockwell" charset="0"/>
              </a:rPr>
              <a:t>Behave differently</a:t>
            </a:r>
            <a:r>
              <a:rPr lang="en-US" sz="3600" dirty="0">
                <a:solidFill>
                  <a:srgbClr val="000000"/>
                </a:solidFill>
                <a:latin typeface="Rockwell" charset="0"/>
              </a:rPr>
              <a:t>…</a:t>
            </a:r>
          </a:p>
          <a:p>
            <a:pPr marL="342900" indent="-342900">
              <a:spcBef>
                <a:spcPts val="600"/>
              </a:spcBef>
              <a:buClr>
                <a:schemeClr val="accent2"/>
              </a:buClr>
              <a:buFont typeface="Wingdings" panose="05000000000000000000" pitchFamily="2" charset="2"/>
              <a:buChar char="§"/>
              <a:defRPr/>
            </a:pPr>
            <a:r>
              <a:rPr lang="en-US" sz="2400" dirty="0">
                <a:solidFill>
                  <a:srgbClr val="000000"/>
                </a:solidFill>
                <a:latin typeface="Rockwell" charset="0"/>
              </a:rPr>
              <a:t>Students self-regulate more effectively.</a:t>
            </a:r>
          </a:p>
          <a:p>
            <a:pPr marL="342900" indent="-342900">
              <a:spcBef>
                <a:spcPts val="600"/>
              </a:spcBef>
              <a:buClr>
                <a:schemeClr val="accent2"/>
              </a:buClr>
              <a:buFont typeface="Wingdings" panose="05000000000000000000" pitchFamily="2" charset="2"/>
              <a:buChar char="§"/>
              <a:defRPr/>
            </a:pPr>
            <a:r>
              <a:rPr lang="en-US" sz="2400" dirty="0">
                <a:solidFill>
                  <a:srgbClr val="000000"/>
                </a:solidFill>
                <a:latin typeface="Rockwell" charset="0"/>
              </a:rPr>
              <a:t>Students collaborate and listen to each other’s questions.</a:t>
            </a:r>
          </a:p>
          <a:p>
            <a:pPr marL="342900" indent="-342900">
              <a:spcBef>
                <a:spcPts val="600"/>
              </a:spcBef>
              <a:buClr>
                <a:schemeClr val="accent2"/>
              </a:buClr>
              <a:buFont typeface="Wingdings" panose="05000000000000000000" pitchFamily="2" charset="2"/>
              <a:buChar char="§"/>
              <a:defRPr/>
            </a:pPr>
            <a:r>
              <a:rPr lang="en-US" sz="2400" dirty="0">
                <a:solidFill>
                  <a:srgbClr val="000000"/>
                </a:solidFill>
                <a:latin typeface="Rockwell" charset="0"/>
              </a:rPr>
              <a:t>Students negotiate and work on reaching </a:t>
            </a:r>
            <a:r>
              <a:rPr lang="en-US" sz="2400" dirty="0" smtClean="0">
                <a:solidFill>
                  <a:srgbClr val="000000"/>
                </a:solidFill>
                <a:latin typeface="Rockwell" charset="0"/>
              </a:rPr>
              <a:t> </a:t>
            </a:r>
          </a:p>
          <a:p>
            <a:pPr marL="342900" indent="-342900">
              <a:spcBef>
                <a:spcPts val="600"/>
              </a:spcBef>
              <a:buClr>
                <a:schemeClr val="accent2"/>
              </a:buClr>
              <a:buFont typeface="Wingdings" panose="05000000000000000000" pitchFamily="2" charset="2"/>
              <a:buChar char="§"/>
              <a:defRPr/>
            </a:pPr>
            <a:r>
              <a:rPr lang="en-US" sz="2400" dirty="0" smtClean="0">
                <a:solidFill>
                  <a:srgbClr val="000000"/>
                </a:solidFill>
                <a:latin typeface="Rockwell" charset="0"/>
              </a:rPr>
              <a:t>consensus </a:t>
            </a:r>
            <a:r>
              <a:rPr lang="en-US" sz="2400" dirty="0">
                <a:solidFill>
                  <a:srgbClr val="000000"/>
                </a:solidFill>
                <a:latin typeface="Rockwell" charset="0"/>
              </a:rPr>
              <a:t>about group decisions. </a:t>
            </a:r>
          </a:p>
        </p:txBody>
      </p:sp>
    </p:spTree>
    <p:extLst>
      <p:ext uri="{BB962C8B-B14F-4D97-AF65-F5344CB8AC3E}">
        <p14:creationId xmlns:p14="http://schemas.microsoft.com/office/powerpoint/2010/main" val="295898244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7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87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87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987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1081428" y="1490134"/>
            <a:ext cx="6646421" cy="4978400"/>
          </a:xfrm>
          <a:prstGeom prst="rect">
            <a:avLst/>
          </a:prstGeom>
          <a:solidFill>
            <a:srgbClr val="FF3399"/>
          </a:solidFill>
        </p:spPr>
      </p:pic>
    </p:spTree>
    <p:extLst>
      <p:ext uri="{BB962C8B-B14F-4D97-AF65-F5344CB8AC3E}">
        <p14:creationId xmlns:p14="http://schemas.microsoft.com/office/powerpoint/2010/main" val="14002246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277813" y="4489450"/>
            <a:ext cx="8866186" cy="1079255"/>
          </a:xfrm>
        </p:spPr>
        <p:txBody>
          <a:bodyPr/>
          <a:lstStyle/>
          <a:p>
            <a:r>
              <a:rPr lang="en-US" sz="4400" b="1" dirty="0">
                <a:latin typeface="Rockwell" charset="0"/>
              </a:rPr>
              <a:t>Exploring </a:t>
            </a:r>
            <a:r>
              <a:rPr lang="en-US" sz="4400" b="1" dirty="0" smtClean="0">
                <a:latin typeface="Rockwell" charset="0"/>
              </a:rPr>
              <a:t>Classroom </a:t>
            </a:r>
            <a:r>
              <a:rPr lang="en-US" sz="4400" b="1" dirty="0">
                <a:latin typeface="Rockwell" charset="0"/>
              </a:rPr>
              <a:t>Examples</a:t>
            </a:r>
          </a:p>
        </p:txBody>
      </p:sp>
      <p:pic>
        <p:nvPicPr>
          <p:cNvPr id="98306" name="Picture 1" descr="mccomb students.jpg"/>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277813" y="228600"/>
            <a:ext cx="6378575" cy="4187825"/>
          </a:xfrm>
          <a:noFill/>
        </p:spPr>
      </p:pic>
    </p:spTree>
    <p:extLst>
      <p:ext uri="{BB962C8B-B14F-4D97-AF65-F5344CB8AC3E}">
        <p14:creationId xmlns:p14="http://schemas.microsoft.com/office/powerpoint/2010/main" val="3794432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938" y="484094"/>
            <a:ext cx="7755849" cy="1116106"/>
          </a:xfrm>
        </p:spPr>
        <p:txBody>
          <a:bodyPr/>
          <a:lstStyle/>
          <a:p>
            <a:r>
              <a:rPr lang="en-US" b="1" dirty="0" smtClean="0"/>
              <a:t>Classroom Example: Kindergarten</a:t>
            </a:r>
            <a:r>
              <a:rPr lang="en-US" b="1" dirty="0"/>
              <a:t>,</a:t>
            </a:r>
            <a:r>
              <a:rPr lang="en-US" b="1" dirty="0" smtClean="0"/>
              <a:t> Non-Fiction Literacy</a:t>
            </a:r>
            <a:endParaRPr lang="en-US" b="1" dirty="0"/>
          </a:p>
        </p:txBody>
      </p:sp>
      <p:sp>
        <p:nvSpPr>
          <p:cNvPr id="59394" name="Content Placeholder 2"/>
          <p:cNvSpPr>
            <a:spLocks noGrp="1"/>
          </p:cNvSpPr>
          <p:nvPr>
            <p:ph idx="1"/>
          </p:nvPr>
        </p:nvSpPr>
        <p:spPr>
          <a:xfrm>
            <a:off x="498474" y="2054958"/>
            <a:ext cx="7556501" cy="4116388"/>
          </a:xfrm>
        </p:spPr>
        <p:txBody>
          <a:bodyPr>
            <a:normAutofit/>
          </a:bodyPr>
          <a:lstStyle/>
          <a:p>
            <a:pPr eaLnBrk="1" hangingPunct="1">
              <a:buFont typeface="Wingdings" charset="2"/>
              <a:buChar char="§"/>
              <a:defRPr/>
            </a:pPr>
            <a:r>
              <a:rPr lang="en-US" sz="3200" b="1" u="sng" dirty="0">
                <a:solidFill>
                  <a:schemeClr val="tx1"/>
                </a:solidFill>
                <a:cs typeface="Gill Sans"/>
              </a:rPr>
              <a:t>T</a:t>
            </a:r>
            <a:r>
              <a:rPr lang="en-US" sz="3200" b="1" u="sng" dirty="0" smtClean="0">
                <a:solidFill>
                  <a:schemeClr val="tx1"/>
                </a:solidFill>
                <a:cs typeface="Gill Sans"/>
              </a:rPr>
              <a:t>eacher</a:t>
            </a:r>
            <a:r>
              <a:rPr lang="en-US" sz="3200" b="1" dirty="0">
                <a:solidFill>
                  <a:schemeClr val="tx1"/>
                </a:solidFill>
                <a:cs typeface="Gill Sans"/>
              </a:rPr>
              <a:t>: Jay </a:t>
            </a:r>
            <a:r>
              <a:rPr lang="en-US" sz="3200" b="1" dirty="0" smtClean="0">
                <a:solidFill>
                  <a:schemeClr val="tx1"/>
                </a:solidFill>
                <a:cs typeface="Gill Sans"/>
              </a:rPr>
              <a:t>Corrigan, Frederick County, MD </a:t>
            </a:r>
            <a:endParaRPr lang="en-US" sz="3200" b="1" dirty="0">
              <a:solidFill>
                <a:schemeClr val="tx1"/>
              </a:solidFill>
              <a:cs typeface="Gill Sans"/>
            </a:endParaRPr>
          </a:p>
          <a:p>
            <a:pPr eaLnBrk="1" hangingPunct="1">
              <a:buFont typeface="Wingdings" charset="2"/>
              <a:buChar char="§"/>
              <a:defRPr/>
            </a:pPr>
            <a:r>
              <a:rPr lang="en-US" sz="3200" b="1" u="sng" dirty="0">
                <a:solidFill>
                  <a:schemeClr val="tx1"/>
                </a:solidFill>
                <a:cs typeface="Gill Sans"/>
              </a:rPr>
              <a:t>Topic</a:t>
            </a:r>
            <a:r>
              <a:rPr lang="en-US" sz="3200" b="1" dirty="0">
                <a:solidFill>
                  <a:schemeClr val="tx1"/>
                </a:solidFill>
                <a:cs typeface="Gill Sans"/>
              </a:rPr>
              <a:t>: </a:t>
            </a:r>
            <a:r>
              <a:rPr lang="en-US" sz="3200" b="1" dirty="0" smtClean="0">
                <a:solidFill>
                  <a:schemeClr val="tx1"/>
                </a:solidFill>
                <a:cs typeface="Gill Sans"/>
              </a:rPr>
              <a:t>Alligators</a:t>
            </a:r>
            <a:endParaRPr lang="en-US" sz="3200" b="1" dirty="0">
              <a:solidFill>
                <a:schemeClr val="tx1"/>
              </a:solidFill>
              <a:cs typeface="Gill Sans"/>
            </a:endParaRPr>
          </a:p>
          <a:p>
            <a:pPr eaLnBrk="1" hangingPunct="1">
              <a:buFont typeface="Wingdings" charset="2"/>
              <a:buChar char="§"/>
              <a:defRPr/>
            </a:pPr>
            <a:r>
              <a:rPr lang="en-US" sz="3200" b="1" u="sng" dirty="0">
                <a:solidFill>
                  <a:schemeClr val="tx1"/>
                </a:solidFill>
                <a:cs typeface="Gill Sans"/>
              </a:rPr>
              <a:t>Purpose</a:t>
            </a:r>
            <a:r>
              <a:rPr lang="en-US" sz="3200" b="1" dirty="0">
                <a:solidFill>
                  <a:schemeClr val="tx1"/>
                </a:solidFill>
                <a:cs typeface="Gill Sans"/>
              </a:rPr>
              <a:t>: Pre-reading </a:t>
            </a:r>
            <a:r>
              <a:rPr lang="en-US" sz="3200" b="1" dirty="0" smtClean="0">
                <a:solidFill>
                  <a:schemeClr val="tx1"/>
                </a:solidFill>
                <a:cs typeface="Gill Sans"/>
              </a:rPr>
              <a:t>hook; get students </a:t>
            </a:r>
            <a:r>
              <a:rPr lang="en-US" sz="3200" b="1" dirty="0">
                <a:solidFill>
                  <a:schemeClr val="tx1"/>
                </a:solidFill>
                <a:cs typeface="Gill Sans"/>
              </a:rPr>
              <a:t>ready to think about a non-fiction text they were going to read about </a:t>
            </a:r>
            <a:r>
              <a:rPr lang="en-US" sz="3200" b="1" dirty="0" smtClean="0">
                <a:solidFill>
                  <a:schemeClr val="tx1"/>
                </a:solidFill>
                <a:cs typeface="Gill Sans"/>
              </a:rPr>
              <a:t>alligators</a:t>
            </a:r>
            <a:endParaRPr lang="en-US" sz="3200" b="1" dirty="0">
              <a:solidFill>
                <a:schemeClr val="tx1"/>
              </a:solidFill>
              <a:cs typeface="Gill Sans"/>
            </a:endParaRPr>
          </a:p>
          <a:p>
            <a:pPr eaLnBrk="1" hangingPunct="1">
              <a:defRPr/>
            </a:pPr>
            <a:endParaRPr lang="en-US" sz="3200" b="1" dirty="0">
              <a:cs typeface="Gill San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6813" y="5569265"/>
            <a:ext cx="3886200" cy="1288735"/>
          </a:xfrm>
          <a:prstGeom prst="rect">
            <a:avLst/>
          </a:prstGeom>
        </p:spPr>
      </p:pic>
    </p:spTree>
    <p:extLst>
      <p:ext uri="{BB962C8B-B14F-4D97-AF65-F5344CB8AC3E}">
        <p14:creationId xmlns:p14="http://schemas.microsoft.com/office/powerpoint/2010/main" val="4283948231"/>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fcps.org\fcps\Redirection\Central Offices\Professional Dev\jay.corrigan\My Documents\My Pictures\alligator-babies-texas_62971_990x742.jp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211016" y="1981200"/>
            <a:ext cx="8704384" cy="4774730"/>
          </a:xfrm>
        </p:spPr>
      </p:pic>
      <p:sp>
        <p:nvSpPr>
          <p:cNvPr id="2" name="Title 1"/>
          <p:cNvSpPr>
            <a:spLocks noGrp="1"/>
          </p:cNvSpPr>
          <p:nvPr>
            <p:ph type="title"/>
          </p:nvPr>
        </p:nvSpPr>
        <p:spPr/>
        <p:txBody>
          <a:bodyPr/>
          <a:lstStyle/>
          <a:p>
            <a:r>
              <a:rPr lang="en-US" sz="4000" b="1" dirty="0" smtClean="0"/>
              <a:t>Question Focus</a:t>
            </a:r>
            <a:endParaRPr lang="en-US" sz="4000" b="1" dirty="0"/>
          </a:p>
        </p:txBody>
      </p:sp>
    </p:spTree>
    <p:extLst>
      <p:ext uri="{BB962C8B-B14F-4D97-AF65-F5344CB8AC3E}">
        <p14:creationId xmlns:p14="http://schemas.microsoft.com/office/powerpoint/2010/main" val="2232765518"/>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1"/>
          </p:nvPr>
        </p:nvSpPr>
        <p:spPr>
          <a:xfrm>
            <a:off x="140676" y="1382103"/>
            <a:ext cx="4664075" cy="4786556"/>
          </a:xfrm>
        </p:spPr>
        <p:txBody>
          <a:bodyPr>
            <a:noAutofit/>
          </a:bodyPr>
          <a:lstStyle/>
          <a:p>
            <a:pPr marL="514350" indent="-514350">
              <a:spcBef>
                <a:spcPts val="800"/>
              </a:spcBef>
              <a:buFont typeface="Arial" charset="0"/>
              <a:buAutoNum type="arabicPeriod"/>
              <a:defRPr/>
            </a:pPr>
            <a:r>
              <a:rPr lang="en-US" sz="2400" dirty="0" smtClean="0">
                <a:solidFill>
                  <a:schemeClr val="tx1"/>
                </a:solidFill>
                <a:latin typeface="+mj-lt"/>
                <a:cs typeface="Gill Sans"/>
              </a:rPr>
              <a:t>Is the alligator camouflaged?</a:t>
            </a:r>
          </a:p>
          <a:p>
            <a:pPr marL="514350" indent="-514350">
              <a:spcBef>
                <a:spcPts val="800"/>
              </a:spcBef>
              <a:buFont typeface="Arial" charset="0"/>
              <a:buAutoNum type="arabicPeriod"/>
              <a:defRPr/>
            </a:pPr>
            <a:r>
              <a:rPr lang="en-US" sz="2400" dirty="0" smtClean="0">
                <a:solidFill>
                  <a:schemeClr val="tx1"/>
                </a:solidFill>
                <a:latin typeface="+mj-lt"/>
                <a:cs typeface="Gill Sans"/>
              </a:rPr>
              <a:t>Why do the babies have stripes?</a:t>
            </a:r>
          </a:p>
          <a:p>
            <a:pPr marL="514350" indent="-514350">
              <a:spcBef>
                <a:spcPts val="800"/>
              </a:spcBef>
              <a:buFont typeface="Arial" charset="0"/>
              <a:buAutoNum type="arabicPeriod"/>
              <a:defRPr/>
            </a:pPr>
            <a:r>
              <a:rPr lang="en-US" sz="2400" dirty="0" smtClean="0">
                <a:solidFill>
                  <a:schemeClr val="tx1"/>
                </a:solidFill>
                <a:latin typeface="+mj-lt"/>
                <a:cs typeface="Gill Sans"/>
              </a:rPr>
              <a:t>Are those baby crocodiles?</a:t>
            </a:r>
          </a:p>
          <a:p>
            <a:pPr marL="514350" indent="-514350">
              <a:spcBef>
                <a:spcPts val="800"/>
              </a:spcBef>
              <a:buFont typeface="Arial" charset="0"/>
              <a:buAutoNum type="arabicPeriod"/>
              <a:defRPr/>
            </a:pPr>
            <a:r>
              <a:rPr lang="en-US" sz="2400" dirty="0" smtClean="0">
                <a:solidFill>
                  <a:schemeClr val="tx1"/>
                </a:solidFill>
                <a:latin typeface="+mj-lt"/>
                <a:cs typeface="Gill Sans"/>
              </a:rPr>
              <a:t>Is it a mom or dad crocodile?</a:t>
            </a:r>
          </a:p>
          <a:p>
            <a:pPr marL="514350" indent="-514350">
              <a:spcBef>
                <a:spcPts val="800"/>
              </a:spcBef>
              <a:buFont typeface="Arial" charset="0"/>
              <a:buAutoNum type="arabicPeriod"/>
              <a:defRPr/>
            </a:pPr>
            <a:r>
              <a:rPr lang="en-US" sz="2400" dirty="0" smtClean="0">
                <a:solidFill>
                  <a:schemeClr val="tx1"/>
                </a:solidFill>
                <a:latin typeface="+mj-lt"/>
                <a:cs typeface="Gill Sans"/>
              </a:rPr>
              <a:t>What is the green stuff?</a:t>
            </a:r>
          </a:p>
          <a:p>
            <a:pPr marL="514350" indent="-514350">
              <a:spcBef>
                <a:spcPts val="800"/>
              </a:spcBef>
              <a:buFont typeface="Arial" charset="0"/>
              <a:buAutoNum type="arabicPeriod"/>
              <a:defRPr/>
            </a:pPr>
            <a:r>
              <a:rPr lang="en-US" sz="2400" dirty="0" smtClean="0">
                <a:solidFill>
                  <a:schemeClr val="tx1"/>
                </a:solidFill>
                <a:latin typeface="+mj-lt"/>
                <a:cs typeface="Gill Sans"/>
              </a:rPr>
              <a:t>Why are they in the water so low?</a:t>
            </a:r>
          </a:p>
          <a:p>
            <a:pPr marL="514350" indent="-514350">
              <a:spcBef>
                <a:spcPts val="800"/>
              </a:spcBef>
              <a:buFont typeface="Arial" charset="0"/>
              <a:buAutoNum type="arabicPeriod"/>
              <a:defRPr/>
            </a:pPr>
            <a:r>
              <a:rPr lang="en-US" sz="2400" dirty="0" smtClean="0">
                <a:solidFill>
                  <a:schemeClr val="tx1"/>
                </a:solidFill>
                <a:latin typeface="+mj-lt"/>
                <a:cs typeface="Gill Sans"/>
              </a:rPr>
              <a:t>Where are they going?</a:t>
            </a:r>
          </a:p>
          <a:p>
            <a:pPr marL="514350" indent="-514350">
              <a:spcBef>
                <a:spcPts val="800"/>
              </a:spcBef>
              <a:buFont typeface="Arial" charset="0"/>
              <a:buAutoNum type="arabicPeriod"/>
              <a:defRPr/>
            </a:pPr>
            <a:r>
              <a:rPr lang="en-US" sz="2400" dirty="0" smtClean="0">
                <a:solidFill>
                  <a:schemeClr val="tx1"/>
                </a:solidFill>
                <a:latin typeface="+mj-lt"/>
                <a:cs typeface="Gill Sans"/>
              </a:rPr>
              <a:t>Why are the baby alligator’s eyes white and the mom’s black?</a:t>
            </a:r>
          </a:p>
          <a:p>
            <a:pPr marL="514350" indent="-514350">
              <a:spcBef>
                <a:spcPts val="800"/>
              </a:spcBef>
              <a:buFont typeface="Arial" charset="0"/>
              <a:buAutoNum type="arabicPeriod"/>
              <a:defRPr/>
            </a:pPr>
            <a:endParaRPr lang="en-US" dirty="0">
              <a:latin typeface="+mj-lt"/>
              <a:cs typeface="Gill Sans"/>
            </a:endParaRPr>
          </a:p>
        </p:txBody>
      </p:sp>
      <p:pic>
        <p:nvPicPr>
          <p:cNvPr id="118787" name="Picture 2" descr="\\fcps.org\fcps\Redirection\Central Offices\Professional Dev\jay.corrigan\My Documents\My Pictures\alligator-babies-texas_62971_990x74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15768" y="4491037"/>
            <a:ext cx="391795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118788" name="TextBox 1"/>
          <p:cNvSpPr txBox="1">
            <a:spLocks noChangeArrowheads="1"/>
          </p:cNvSpPr>
          <p:nvPr/>
        </p:nvSpPr>
        <p:spPr bwMode="auto">
          <a:xfrm>
            <a:off x="4804751" y="2080121"/>
            <a:ext cx="4119563" cy="241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457200" indent="-457200" defTabSz="914400">
              <a:spcBef>
                <a:spcPts val="800"/>
              </a:spcBef>
              <a:buClr>
                <a:srgbClr val="629DD1"/>
              </a:buClr>
              <a:buSzPct val="75000"/>
              <a:buFont typeface="+mj-lt"/>
              <a:buAutoNum type="arabicPeriod" startAt="9"/>
            </a:pPr>
            <a:r>
              <a:rPr lang="en-US" dirty="0" smtClean="0">
                <a:latin typeface="+mj-lt"/>
                <a:cs typeface="Gill Sans"/>
              </a:rPr>
              <a:t>Why are baby alligators on top of the momma alligator?</a:t>
            </a:r>
          </a:p>
          <a:p>
            <a:pPr marL="457200" indent="-457200" defTabSz="914400">
              <a:spcBef>
                <a:spcPts val="800"/>
              </a:spcBef>
              <a:buClr>
                <a:srgbClr val="629DD1"/>
              </a:buClr>
              <a:buSzPct val="75000"/>
              <a:buFont typeface="+mj-lt"/>
              <a:buAutoNum type="arabicPeriod" startAt="9"/>
            </a:pPr>
            <a:r>
              <a:rPr lang="en-US" dirty="0" smtClean="0">
                <a:latin typeface="+mj-lt"/>
                <a:cs typeface="Gill Sans"/>
              </a:rPr>
              <a:t>Why </a:t>
            </a:r>
            <a:r>
              <a:rPr lang="en-US" dirty="0">
                <a:latin typeface="+mj-lt"/>
                <a:cs typeface="Gill Sans"/>
              </a:rPr>
              <a:t>does momma or daddy have bumps on them</a:t>
            </a:r>
            <a:r>
              <a:rPr lang="en-US" dirty="0" smtClean="0">
                <a:latin typeface="+mj-lt"/>
                <a:cs typeface="Gill Sans"/>
              </a:rPr>
              <a:t>?</a:t>
            </a:r>
            <a:endParaRPr lang="en-US" dirty="0">
              <a:latin typeface="+mj-lt"/>
              <a:cs typeface="Gill Sans"/>
            </a:endParaRPr>
          </a:p>
        </p:txBody>
      </p:sp>
      <p:sp>
        <p:nvSpPr>
          <p:cNvPr id="9" name="Title 1"/>
          <p:cNvSpPr>
            <a:spLocks noGrp="1"/>
          </p:cNvSpPr>
          <p:nvPr>
            <p:ph type="title"/>
          </p:nvPr>
        </p:nvSpPr>
        <p:spPr>
          <a:xfrm>
            <a:off x="498475" y="484188"/>
            <a:ext cx="7556500" cy="1116012"/>
          </a:xfrm>
        </p:spPr>
        <p:txBody>
          <a:bodyPr/>
          <a:lstStyle/>
          <a:p>
            <a:r>
              <a:rPr lang="en-US" b="1" dirty="0" smtClean="0"/>
              <a:t>Student Questions</a:t>
            </a:r>
            <a:endParaRPr lang="en-US" b="1" dirty="0"/>
          </a:p>
        </p:txBody>
      </p:sp>
    </p:spTree>
    <p:extLst>
      <p:ext uri="{BB962C8B-B14F-4D97-AF65-F5344CB8AC3E}">
        <p14:creationId xmlns:p14="http://schemas.microsoft.com/office/powerpoint/2010/main" val="321548659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0167" y="2016368"/>
            <a:ext cx="7556313" cy="4144963"/>
          </a:xfrm>
        </p:spPr>
        <p:txBody>
          <a:bodyPr>
            <a:normAutofit/>
          </a:bodyPr>
          <a:lstStyle/>
          <a:p>
            <a:endParaRPr lang="en-US" dirty="0" smtClean="0"/>
          </a:p>
          <a:p>
            <a:pPr marL="0" indent="0">
              <a:buNone/>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9660" y="1790272"/>
            <a:ext cx="4580080" cy="3113024"/>
          </a:xfrm>
          <a:prstGeom prst="rect">
            <a:avLst/>
          </a:prstGeom>
        </p:spPr>
      </p:pic>
      <p:pic>
        <p:nvPicPr>
          <p:cNvPr id="9" name="Picture 8"/>
          <p:cNvPicPr>
            <a:picLocks noChangeAspect="1"/>
          </p:cNvPicPr>
          <p:nvPr/>
        </p:nvPicPr>
        <p:blipFill>
          <a:blip r:embed="rId4"/>
          <a:stretch>
            <a:fillRect/>
          </a:stretch>
        </p:blipFill>
        <p:spPr>
          <a:xfrm>
            <a:off x="2004511" y="4910993"/>
            <a:ext cx="4670379" cy="1250338"/>
          </a:xfrm>
          <a:prstGeom prst="rect">
            <a:avLst/>
          </a:prstGeom>
          <a:solidFill>
            <a:schemeClr val="accent2"/>
          </a:solidFill>
        </p:spPr>
      </p:pic>
      <p:sp>
        <p:nvSpPr>
          <p:cNvPr id="2" name="TextBox 1"/>
          <p:cNvSpPr txBox="1"/>
          <p:nvPr/>
        </p:nvSpPr>
        <p:spPr>
          <a:xfrm>
            <a:off x="2437971" y="6169028"/>
            <a:ext cx="3803457" cy="584775"/>
          </a:xfrm>
          <a:prstGeom prst="rect">
            <a:avLst/>
          </a:prstGeom>
          <a:solidFill>
            <a:schemeClr val="accent2">
              <a:lumMod val="60000"/>
              <a:lumOff val="40000"/>
            </a:schemeClr>
          </a:solidFill>
        </p:spPr>
        <p:txBody>
          <a:bodyPr wrap="square" rtlCol="0">
            <a:spAutoFit/>
          </a:bodyPr>
          <a:lstStyle/>
          <a:p>
            <a:r>
              <a:rPr lang="en-US" sz="3200" b="1" dirty="0" smtClean="0"/>
              <a:t>www.plickers.com</a:t>
            </a:r>
            <a:endParaRPr lang="en-US" sz="3200" b="1" dirty="0"/>
          </a:p>
        </p:txBody>
      </p:sp>
      <p:sp>
        <p:nvSpPr>
          <p:cNvPr id="5" name="TextBox 4"/>
          <p:cNvSpPr txBox="1"/>
          <p:nvPr/>
        </p:nvSpPr>
        <p:spPr>
          <a:xfrm>
            <a:off x="614809" y="547631"/>
            <a:ext cx="7264400" cy="954107"/>
          </a:xfrm>
          <a:prstGeom prst="rect">
            <a:avLst/>
          </a:prstGeom>
          <a:solidFill>
            <a:schemeClr val="accent2">
              <a:lumMod val="60000"/>
              <a:lumOff val="40000"/>
            </a:schemeClr>
          </a:solidFill>
        </p:spPr>
        <p:txBody>
          <a:bodyPr wrap="square" rtlCol="0">
            <a:spAutoFit/>
          </a:bodyPr>
          <a:lstStyle/>
          <a:p>
            <a:pPr algn="ctr"/>
            <a:r>
              <a:rPr lang="en-US" sz="2800" b="1" dirty="0" smtClean="0"/>
              <a:t>Let’s find out what you know about the Question Formulation Technique?</a:t>
            </a:r>
            <a:endParaRPr lang="en-US" sz="2800" b="1" dirty="0"/>
          </a:p>
        </p:txBody>
      </p:sp>
    </p:spTree>
    <p:extLst>
      <p:ext uri="{BB962C8B-B14F-4D97-AF65-F5344CB8AC3E}">
        <p14:creationId xmlns:p14="http://schemas.microsoft.com/office/powerpoint/2010/main" val="33000656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498475" y="484188"/>
            <a:ext cx="7556500" cy="1325562"/>
          </a:xfrm>
        </p:spPr>
        <p:txBody>
          <a:bodyPr/>
          <a:lstStyle/>
          <a:p>
            <a:pPr eaLnBrk="1" hangingPunct="1"/>
            <a:r>
              <a:rPr lang="en-US" sz="4000" b="1" dirty="0">
                <a:latin typeface="Rockwell" charset="0"/>
              </a:rPr>
              <a:t>Classroom Example:</a:t>
            </a:r>
            <a:br>
              <a:rPr lang="en-US" sz="4000" b="1" dirty="0">
                <a:latin typeface="Rockwell" charset="0"/>
              </a:rPr>
            </a:br>
            <a:r>
              <a:rPr lang="en-US" sz="4000" b="1" dirty="0" smtClean="0">
                <a:latin typeface="Rockwell" charset="0"/>
              </a:rPr>
              <a:t>Fourth Grade Math</a:t>
            </a:r>
            <a:endParaRPr lang="en-US" sz="4000" b="1" dirty="0">
              <a:latin typeface="Rockwell" charset="0"/>
            </a:endParaRPr>
          </a:p>
        </p:txBody>
      </p:sp>
      <p:sp>
        <p:nvSpPr>
          <p:cNvPr id="102402" name="Content Placeholder 2"/>
          <p:cNvSpPr>
            <a:spLocks noGrp="1"/>
          </p:cNvSpPr>
          <p:nvPr>
            <p:ph idx="1"/>
          </p:nvPr>
        </p:nvSpPr>
        <p:spPr>
          <a:xfrm>
            <a:off x="498662" y="2403231"/>
            <a:ext cx="7556313" cy="4144963"/>
          </a:xfrm>
        </p:spPr>
        <p:txBody>
          <a:bodyPr/>
          <a:lstStyle/>
          <a:p>
            <a:pPr eaLnBrk="1" hangingPunct="1"/>
            <a:r>
              <a:rPr lang="en-US" sz="3000" u="sng" dirty="0" smtClean="0">
                <a:solidFill>
                  <a:schemeClr val="tx1"/>
                </a:solidFill>
                <a:latin typeface="Rockwell" charset="0"/>
              </a:rPr>
              <a:t>Teacher</a:t>
            </a:r>
            <a:r>
              <a:rPr lang="en-US" sz="3000" dirty="0" smtClean="0">
                <a:solidFill>
                  <a:schemeClr val="tx1"/>
                </a:solidFill>
                <a:latin typeface="Rockwell" charset="0"/>
              </a:rPr>
              <a:t>: Deirdre </a:t>
            </a:r>
            <a:r>
              <a:rPr lang="en-US" sz="3000" dirty="0" err="1" smtClean="0">
                <a:solidFill>
                  <a:schemeClr val="tx1"/>
                </a:solidFill>
                <a:latin typeface="Rockwell" charset="0"/>
              </a:rPr>
              <a:t>Brotherson</a:t>
            </a:r>
            <a:r>
              <a:rPr lang="en-US" sz="3000" dirty="0" smtClean="0">
                <a:solidFill>
                  <a:schemeClr val="tx1"/>
                </a:solidFill>
                <a:latin typeface="Rockwell" charset="0"/>
              </a:rPr>
              <a:t>, Hooksett, NH</a:t>
            </a:r>
            <a:endParaRPr lang="en-US" sz="3000" u="sng" dirty="0" smtClean="0">
              <a:solidFill>
                <a:schemeClr val="tx1"/>
              </a:solidFill>
              <a:latin typeface="Rockwell" charset="0"/>
            </a:endParaRPr>
          </a:p>
          <a:p>
            <a:pPr eaLnBrk="1" hangingPunct="1"/>
            <a:r>
              <a:rPr lang="en-US" sz="3000" u="sng" dirty="0" smtClean="0">
                <a:solidFill>
                  <a:schemeClr val="tx1"/>
                </a:solidFill>
                <a:latin typeface="Rockwell" charset="0"/>
              </a:rPr>
              <a:t>Topic</a:t>
            </a:r>
            <a:r>
              <a:rPr lang="en-US" sz="3000" dirty="0">
                <a:solidFill>
                  <a:schemeClr val="tx1"/>
                </a:solidFill>
                <a:latin typeface="Rockwell" charset="0"/>
              </a:rPr>
              <a:t>: </a:t>
            </a:r>
            <a:r>
              <a:rPr lang="en-US" sz="3000" dirty="0" smtClean="0">
                <a:solidFill>
                  <a:schemeClr val="tx1"/>
                </a:solidFill>
                <a:latin typeface="Rockwell" charset="0"/>
              </a:rPr>
              <a:t>Variables</a:t>
            </a:r>
            <a:endParaRPr lang="en-US" sz="3000" dirty="0">
              <a:solidFill>
                <a:schemeClr val="tx1"/>
              </a:solidFill>
              <a:latin typeface="Rockwell" charset="0"/>
            </a:endParaRPr>
          </a:p>
          <a:p>
            <a:pPr eaLnBrk="1" hangingPunct="1"/>
            <a:r>
              <a:rPr lang="en-US" sz="3000" u="sng" dirty="0">
                <a:solidFill>
                  <a:schemeClr val="tx1"/>
                </a:solidFill>
                <a:latin typeface="Rockwell" charset="0"/>
              </a:rPr>
              <a:t>Purpose</a:t>
            </a:r>
            <a:r>
              <a:rPr lang="en-US" sz="3000" dirty="0">
                <a:solidFill>
                  <a:schemeClr val="tx1"/>
                </a:solidFill>
                <a:latin typeface="Rockwell" charset="0"/>
              </a:rPr>
              <a:t>: </a:t>
            </a:r>
            <a:r>
              <a:rPr lang="en-US" sz="3000" dirty="0" smtClean="0">
                <a:solidFill>
                  <a:schemeClr val="tx1"/>
                </a:solidFill>
                <a:latin typeface="Rockwell" charset="0"/>
              </a:rPr>
              <a:t>Introduce variables to students</a:t>
            </a:r>
            <a:endParaRPr lang="en-US" sz="3000" dirty="0">
              <a:solidFill>
                <a:schemeClr val="tx1"/>
              </a:solidFill>
              <a:latin typeface="Rockwell" charset="0"/>
            </a:endParaRPr>
          </a:p>
          <a:p>
            <a:pPr eaLnBrk="1" hangingPunct="1"/>
            <a:endParaRPr lang="en-US" sz="3000" dirty="0">
              <a:latin typeface="Rockwel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0371" y="5044952"/>
            <a:ext cx="3291771" cy="1503242"/>
          </a:xfrm>
          <a:prstGeom prst="rect">
            <a:avLst/>
          </a:prstGeom>
          <a:ln w="38100">
            <a:solidFill>
              <a:schemeClr val="bg2">
                <a:lumMod val="50000"/>
              </a:schemeClr>
            </a:solidFill>
          </a:ln>
        </p:spPr>
      </p:pic>
    </p:spTree>
    <p:extLst>
      <p:ext uri="{BB962C8B-B14F-4D97-AF65-F5344CB8AC3E}">
        <p14:creationId xmlns:p14="http://schemas.microsoft.com/office/powerpoint/2010/main" val="25679907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r>
              <a:rPr lang="en-US" sz="4400" b="1" dirty="0">
                <a:latin typeface="Rockwell" charset="0"/>
              </a:rPr>
              <a:t>Question Focus</a:t>
            </a:r>
          </a:p>
        </p:txBody>
      </p:sp>
      <p:sp>
        <p:nvSpPr>
          <p:cNvPr id="2" name="TextBox 1"/>
          <p:cNvSpPr txBox="1"/>
          <p:nvPr/>
        </p:nvSpPr>
        <p:spPr>
          <a:xfrm>
            <a:off x="498475" y="2952094"/>
            <a:ext cx="8170740" cy="1015663"/>
          </a:xfrm>
          <a:prstGeom prst="rect">
            <a:avLst/>
          </a:prstGeom>
          <a:solidFill>
            <a:srgbClr val="FFFF00"/>
          </a:solidFill>
        </p:spPr>
        <p:txBody>
          <a:bodyPr wrap="square" rtlCol="0">
            <a:spAutoFit/>
          </a:bodyPr>
          <a:lstStyle/>
          <a:p>
            <a:pPr algn="ctr"/>
            <a:r>
              <a:rPr lang="en-US" sz="6000" dirty="0" smtClean="0"/>
              <a:t>24 = </a:t>
            </a:r>
            <a:r>
              <a:rPr lang="en-US" sz="6000" dirty="0" smtClean="0">
                <a:sym typeface="Wingdings" panose="05000000000000000000" pitchFamily="2" charset="2"/>
              </a:rPr>
              <a:t> +  +  </a:t>
            </a:r>
            <a:endParaRPr lang="en-US" sz="6000" dirty="0"/>
          </a:p>
        </p:txBody>
      </p:sp>
    </p:spTree>
    <p:extLst>
      <p:ext uri="{BB962C8B-B14F-4D97-AF65-F5344CB8AC3E}">
        <p14:creationId xmlns:p14="http://schemas.microsoft.com/office/powerpoint/2010/main" val="28852905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498474" y="149986"/>
            <a:ext cx="7556313" cy="1116106"/>
          </a:xfrm>
        </p:spPr>
        <p:txBody>
          <a:bodyPr/>
          <a:lstStyle/>
          <a:p>
            <a:r>
              <a:rPr lang="en-US" sz="4400" b="1" dirty="0">
                <a:latin typeface="Rockwell" charset="0"/>
              </a:rPr>
              <a:t>Student Questions</a:t>
            </a:r>
          </a:p>
        </p:txBody>
      </p:sp>
      <p:sp>
        <p:nvSpPr>
          <p:cNvPr id="3" name="Content Placeholder 2"/>
          <p:cNvSpPr>
            <a:spLocks noGrp="1"/>
          </p:cNvSpPr>
          <p:nvPr>
            <p:ph idx="1"/>
          </p:nvPr>
        </p:nvSpPr>
        <p:spPr>
          <a:xfrm>
            <a:off x="0" y="1024562"/>
            <a:ext cx="5124449" cy="4433887"/>
          </a:xfrm>
        </p:spPr>
        <p:txBody>
          <a:bodyPr>
            <a:noAutofit/>
          </a:bodyPr>
          <a:lstStyle/>
          <a:p>
            <a:pPr marL="341313" indent="-341313">
              <a:spcBef>
                <a:spcPts val="600"/>
              </a:spcBef>
              <a:buFont typeface="Calibri" charset="0"/>
              <a:buAutoNum type="arabicPeriod"/>
              <a:defRPr/>
            </a:pPr>
            <a:r>
              <a:rPr lang="en-US" sz="2400" b="1" dirty="0" smtClean="0">
                <a:solidFill>
                  <a:schemeClr val="tx1"/>
                </a:solidFill>
                <a:cs typeface="Gill Sans" charset="0"/>
              </a:rPr>
              <a:t>Why is the 24 first?</a:t>
            </a:r>
          </a:p>
          <a:p>
            <a:pPr marL="341313" indent="-341313">
              <a:spcBef>
                <a:spcPts val="600"/>
              </a:spcBef>
              <a:buFont typeface="Calibri" charset="0"/>
              <a:buAutoNum type="arabicPeriod"/>
              <a:defRPr/>
            </a:pPr>
            <a:r>
              <a:rPr lang="en-US" sz="2400" b="1" dirty="0">
                <a:solidFill>
                  <a:schemeClr val="tx1"/>
                </a:solidFill>
                <a:cs typeface="Gill Sans" charset="0"/>
              </a:rPr>
              <a:t>W</a:t>
            </a:r>
            <a:r>
              <a:rPr lang="en-US" sz="2400" b="1" dirty="0" smtClean="0">
                <a:solidFill>
                  <a:schemeClr val="tx1"/>
                </a:solidFill>
                <a:cs typeface="Gill Sans" charset="0"/>
              </a:rPr>
              <a:t>hat do the smiley faces mean?</a:t>
            </a:r>
          </a:p>
          <a:p>
            <a:pPr marL="341313" indent="-341313">
              <a:spcBef>
                <a:spcPts val="600"/>
              </a:spcBef>
              <a:buFont typeface="Calibri" charset="0"/>
              <a:buAutoNum type="arabicPeriod"/>
              <a:defRPr/>
            </a:pPr>
            <a:r>
              <a:rPr lang="en-US" sz="2400" b="1" dirty="0">
                <a:solidFill>
                  <a:schemeClr val="tx1"/>
                </a:solidFill>
                <a:cs typeface="Gill Sans" charset="0"/>
              </a:rPr>
              <a:t>W</a:t>
            </a:r>
            <a:r>
              <a:rPr lang="en-US" sz="2400" b="1" dirty="0" smtClean="0">
                <a:solidFill>
                  <a:schemeClr val="tx1"/>
                </a:solidFill>
                <a:cs typeface="Gill Sans" charset="0"/>
              </a:rPr>
              <a:t>hy are there 3 smiley faces?</a:t>
            </a:r>
          </a:p>
          <a:p>
            <a:pPr marL="341313" indent="-341313">
              <a:spcBef>
                <a:spcPts val="600"/>
              </a:spcBef>
              <a:buFont typeface="Calibri" charset="0"/>
              <a:buAutoNum type="arabicPeriod"/>
              <a:defRPr/>
            </a:pPr>
            <a:r>
              <a:rPr lang="en-US" sz="2400" b="1" dirty="0">
                <a:solidFill>
                  <a:schemeClr val="tx1"/>
                </a:solidFill>
                <a:cs typeface="Gill Sans" charset="0"/>
              </a:rPr>
              <a:t>H</a:t>
            </a:r>
            <a:r>
              <a:rPr lang="en-US" sz="2400" b="1" dirty="0" smtClean="0">
                <a:solidFill>
                  <a:schemeClr val="tx1"/>
                </a:solidFill>
                <a:cs typeface="Gill Sans" charset="0"/>
              </a:rPr>
              <a:t>ow am I suppose to figure this out?</a:t>
            </a:r>
          </a:p>
          <a:p>
            <a:pPr marL="341313" indent="-341313">
              <a:spcBef>
                <a:spcPts val="600"/>
              </a:spcBef>
              <a:buFont typeface="Calibri" charset="0"/>
              <a:buAutoNum type="arabicPeriod"/>
              <a:defRPr/>
            </a:pPr>
            <a:r>
              <a:rPr lang="en-US" sz="2400" b="1" dirty="0" smtClean="0">
                <a:solidFill>
                  <a:schemeClr val="tx1"/>
                </a:solidFill>
                <a:cs typeface="Gill Sans" charset="0"/>
              </a:rPr>
              <a:t>Is the answer 12?</a:t>
            </a:r>
          </a:p>
          <a:p>
            <a:pPr marL="341313" indent="-341313">
              <a:spcBef>
                <a:spcPts val="600"/>
              </a:spcBef>
              <a:buFont typeface="Calibri" charset="0"/>
              <a:buAutoNum type="arabicPeriod"/>
              <a:defRPr/>
            </a:pPr>
            <a:r>
              <a:rPr lang="en-US" sz="2400" b="1" dirty="0">
                <a:solidFill>
                  <a:schemeClr val="tx1"/>
                </a:solidFill>
                <a:cs typeface="Gill Sans" charset="0"/>
              </a:rPr>
              <a:t>C</a:t>
            </a:r>
            <a:r>
              <a:rPr lang="en-US" sz="2400" b="1" dirty="0" smtClean="0">
                <a:solidFill>
                  <a:schemeClr val="tx1"/>
                </a:solidFill>
                <a:cs typeface="Gill Sans" charset="0"/>
              </a:rPr>
              <a:t>an I put any number for a smiley face?</a:t>
            </a:r>
          </a:p>
          <a:p>
            <a:pPr marL="341313" indent="-341313">
              <a:spcBef>
                <a:spcPts val="600"/>
              </a:spcBef>
              <a:buFont typeface="Calibri" charset="0"/>
              <a:buAutoNum type="arabicPeriod"/>
              <a:defRPr/>
            </a:pPr>
            <a:r>
              <a:rPr lang="en-US" sz="2400" b="1" dirty="0" smtClean="0">
                <a:solidFill>
                  <a:schemeClr val="tx1"/>
                </a:solidFill>
                <a:cs typeface="Gill Sans" charset="0"/>
              </a:rPr>
              <a:t>Do the numbers have to be the same because the smiley faces are the same?</a:t>
            </a:r>
          </a:p>
          <a:p>
            <a:pPr marL="341313" indent="-341313">
              <a:spcBef>
                <a:spcPts val="600"/>
              </a:spcBef>
              <a:buFont typeface="Calibri" charset="0"/>
              <a:buAutoNum type="arabicPeriod"/>
              <a:defRPr/>
            </a:pPr>
            <a:r>
              <a:rPr lang="en-US" sz="2400" b="1" dirty="0" smtClean="0">
                <a:solidFill>
                  <a:schemeClr val="tx1"/>
                </a:solidFill>
                <a:cs typeface="Gill Sans" charset="0"/>
              </a:rPr>
              <a:t>What numbers will work here?</a:t>
            </a:r>
          </a:p>
        </p:txBody>
      </p:sp>
      <p:sp>
        <p:nvSpPr>
          <p:cNvPr id="2" name="TextBox 1"/>
          <p:cNvSpPr txBox="1"/>
          <p:nvPr/>
        </p:nvSpPr>
        <p:spPr>
          <a:xfrm>
            <a:off x="5124450" y="1948964"/>
            <a:ext cx="3896458" cy="4909036"/>
          </a:xfrm>
          <a:prstGeom prst="rect">
            <a:avLst/>
          </a:prstGeom>
          <a:noFill/>
        </p:spPr>
        <p:txBody>
          <a:bodyPr wrap="square" rtlCol="0">
            <a:spAutoFit/>
          </a:bodyPr>
          <a:lstStyle/>
          <a:p>
            <a:pPr marL="457200" indent="-457200">
              <a:spcBef>
                <a:spcPts val="600"/>
              </a:spcBef>
              <a:buClr>
                <a:schemeClr val="accent1"/>
              </a:buClr>
              <a:buSzPct val="75000"/>
              <a:buFont typeface="+mj-lt"/>
              <a:buAutoNum type="arabicPeriod" startAt="9"/>
              <a:defRPr/>
            </a:pPr>
            <a:r>
              <a:rPr lang="en-US" sz="2400" b="1" dirty="0">
                <a:cs typeface="Gill Sans" charset="0"/>
              </a:rPr>
              <a:t>Does it mean 24 is a really happy number?</a:t>
            </a:r>
          </a:p>
          <a:p>
            <a:pPr marL="457200" indent="-457200">
              <a:spcBef>
                <a:spcPts val="600"/>
              </a:spcBef>
              <a:buClr>
                <a:schemeClr val="accent1"/>
              </a:buClr>
              <a:buSzPct val="75000"/>
              <a:buFont typeface="+mj-lt"/>
              <a:buAutoNum type="arabicPeriod" startAt="9"/>
              <a:defRPr/>
            </a:pPr>
            <a:r>
              <a:rPr lang="en-US" sz="2400" b="1" dirty="0">
                <a:cs typeface="Gill Sans" charset="0"/>
              </a:rPr>
              <a:t>Can we replace each smiley face with an 8?</a:t>
            </a:r>
          </a:p>
          <a:p>
            <a:pPr marL="457200" indent="-457200">
              <a:spcBef>
                <a:spcPts val="600"/>
              </a:spcBef>
              <a:buClr>
                <a:schemeClr val="accent1"/>
              </a:buClr>
              <a:buSzPct val="75000"/>
              <a:buFont typeface="+mj-lt"/>
              <a:buAutoNum type="arabicPeriod" startAt="9"/>
              <a:defRPr/>
            </a:pPr>
            <a:r>
              <a:rPr lang="en-US" sz="2400" b="1" dirty="0">
                <a:cs typeface="Gill Sans" charset="0"/>
              </a:rPr>
              <a:t>Do any other numbers work?</a:t>
            </a:r>
          </a:p>
          <a:p>
            <a:pPr marL="457200" indent="-457200">
              <a:spcBef>
                <a:spcPts val="600"/>
              </a:spcBef>
              <a:buClr>
                <a:schemeClr val="accent1"/>
              </a:buClr>
              <a:buSzPct val="75000"/>
              <a:buFont typeface="+mj-lt"/>
              <a:buAutoNum type="arabicPeriod" startAt="9"/>
              <a:defRPr/>
            </a:pPr>
            <a:r>
              <a:rPr lang="en-US" sz="2400" b="1" dirty="0">
                <a:cs typeface="Gill Sans" charset="0"/>
              </a:rPr>
              <a:t>Can we do this for any number?</a:t>
            </a:r>
          </a:p>
          <a:p>
            <a:pPr marL="457200" indent="-457200">
              <a:spcBef>
                <a:spcPts val="600"/>
              </a:spcBef>
              <a:buClr>
                <a:schemeClr val="accent1"/>
              </a:buClr>
              <a:buSzPct val="75000"/>
              <a:buFont typeface="+mj-lt"/>
              <a:buAutoNum type="arabicPeriod" startAt="9"/>
              <a:defRPr/>
            </a:pPr>
            <a:r>
              <a:rPr lang="en-US" sz="2400" b="1" dirty="0">
                <a:cs typeface="Gill Sans" charset="0"/>
              </a:rPr>
              <a:t>Does it always have to be smiley faces?</a:t>
            </a:r>
          </a:p>
          <a:p>
            <a:pPr marL="457200" indent="-457200">
              <a:spcBef>
                <a:spcPts val="600"/>
              </a:spcBef>
              <a:buClr>
                <a:schemeClr val="accent1"/>
              </a:buClr>
              <a:buSzPct val="75000"/>
              <a:buFont typeface="+mj-lt"/>
              <a:buAutoNum type="arabicPeriod" startAt="9"/>
              <a:defRPr/>
            </a:pPr>
            <a:r>
              <a:rPr lang="en-US" sz="2400" b="1" dirty="0">
                <a:cs typeface="Gill Sans" charset="0"/>
              </a:rPr>
              <a:t>Do we always have to use three things?</a:t>
            </a:r>
          </a:p>
        </p:txBody>
      </p:sp>
    </p:spTree>
    <p:extLst>
      <p:ext uri="{BB962C8B-B14F-4D97-AF65-F5344CB8AC3E}">
        <p14:creationId xmlns:p14="http://schemas.microsoft.com/office/powerpoint/2010/main" val="36519122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498475" y="484188"/>
            <a:ext cx="8213810" cy="1325562"/>
          </a:xfrm>
        </p:spPr>
        <p:txBody>
          <a:bodyPr/>
          <a:lstStyle/>
          <a:p>
            <a:pPr eaLnBrk="1" hangingPunct="1"/>
            <a:r>
              <a:rPr lang="en-US" sz="4400" b="1" dirty="0">
                <a:latin typeface="Rockwell" charset="0"/>
              </a:rPr>
              <a:t>Classroom Example:</a:t>
            </a:r>
            <a:br>
              <a:rPr lang="en-US" sz="4400" b="1" dirty="0">
                <a:latin typeface="Rockwell" charset="0"/>
              </a:rPr>
            </a:br>
            <a:r>
              <a:rPr lang="en-US" sz="4400" b="1" dirty="0">
                <a:latin typeface="Rockwell" charset="0"/>
              </a:rPr>
              <a:t>Middle School</a:t>
            </a:r>
          </a:p>
        </p:txBody>
      </p:sp>
      <p:sp>
        <p:nvSpPr>
          <p:cNvPr id="61442" name="Content Placeholder 2"/>
          <p:cNvSpPr>
            <a:spLocks noGrp="1"/>
          </p:cNvSpPr>
          <p:nvPr>
            <p:ph idx="1"/>
          </p:nvPr>
        </p:nvSpPr>
        <p:spPr>
          <a:xfrm>
            <a:off x="707391" y="2344670"/>
            <a:ext cx="8004894" cy="4182254"/>
          </a:xfrm>
        </p:spPr>
        <p:txBody>
          <a:bodyPr/>
          <a:lstStyle/>
          <a:p>
            <a:pPr eaLnBrk="1" hangingPunct="1"/>
            <a:r>
              <a:rPr lang="en-US" sz="3000" b="1" u="sng" dirty="0">
                <a:latin typeface="Rockwell" charset="0"/>
              </a:rPr>
              <a:t>Teacher:</a:t>
            </a:r>
            <a:r>
              <a:rPr lang="en-US" sz="3000" b="1" dirty="0">
                <a:latin typeface="Rockwell" charset="0"/>
              </a:rPr>
              <a:t> Megan </a:t>
            </a:r>
            <a:r>
              <a:rPr lang="en-US" sz="3000" b="1" dirty="0" err="1">
                <a:latin typeface="Rockwell" charset="0"/>
              </a:rPr>
              <a:t>Harvell</a:t>
            </a:r>
            <a:r>
              <a:rPr lang="en-US" sz="3000" b="1" dirty="0">
                <a:latin typeface="Rockwell" charset="0"/>
              </a:rPr>
              <a:t>, Boston, MA</a:t>
            </a:r>
          </a:p>
          <a:p>
            <a:pPr eaLnBrk="1" hangingPunct="1"/>
            <a:r>
              <a:rPr lang="en-US" sz="3000" b="1" u="sng" dirty="0">
                <a:latin typeface="Rockwell" charset="0"/>
              </a:rPr>
              <a:t>Topic:</a:t>
            </a:r>
            <a:r>
              <a:rPr lang="en-US" sz="3000" b="1" dirty="0">
                <a:latin typeface="Rockwell" charset="0"/>
              </a:rPr>
              <a:t> American </a:t>
            </a:r>
            <a:r>
              <a:rPr lang="en-US" sz="3000" b="1" dirty="0" smtClean="0">
                <a:latin typeface="Rockwell" charset="0"/>
              </a:rPr>
              <a:t>History</a:t>
            </a:r>
            <a:endParaRPr lang="en-US" sz="3000" b="1" dirty="0">
              <a:latin typeface="Rockwell" charset="0"/>
            </a:endParaRPr>
          </a:p>
          <a:p>
            <a:pPr eaLnBrk="1" hangingPunct="1"/>
            <a:r>
              <a:rPr lang="en-US" sz="3000" b="1" u="sng" dirty="0">
                <a:latin typeface="Rockwell" charset="0"/>
              </a:rPr>
              <a:t>Purpose:</a:t>
            </a:r>
            <a:r>
              <a:rPr lang="en-US" sz="3000" b="1" dirty="0">
                <a:latin typeface="Rockwell" charset="0"/>
              </a:rPr>
              <a:t> Pre-reading activity to engage students</a:t>
            </a:r>
          </a:p>
          <a:p>
            <a:pPr marL="0" indent="0" eaLnBrk="1" hangingPunct="1">
              <a:buNone/>
            </a:pPr>
            <a:endParaRPr lang="en-US" sz="3000" dirty="0">
              <a:latin typeface="Rockwel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1576" y="4625479"/>
            <a:ext cx="2814918" cy="2232521"/>
          </a:xfrm>
          <a:prstGeom prst="rect">
            <a:avLst/>
          </a:prstGeom>
        </p:spPr>
      </p:pic>
    </p:spTree>
    <p:extLst>
      <p:ext uri="{BB962C8B-B14F-4D97-AF65-F5344CB8AC3E}">
        <p14:creationId xmlns:p14="http://schemas.microsoft.com/office/powerpoint/2010/main" val="20904329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r>
              <a:rPr lang="en-US" sz="4400" b="1" dirty="0">
                <a:latin typeface="Rockwell" charset="0"/>
              </a:rPr>
              <a:t>Question Focus</a:t>
            </a:r>
          </a:p>
        </p:txBody>
      </p:sp>
      <p:pic>
        <p:nvPicPr>
          <p:cNvPr id="103426"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7738" y="1722438"/>
            <a:ext cx="6550025"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34534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498474" y="136141"/>
            <a:ext cx="7556313" cy="1116106"/>
          </a:xfrm>
        </p:spPr>
        <p:txBody>
          <a:bodyPr/>
          <a:lstStyle/>
          <a:p>
            <a:r>
              <a:rPr lang="en-US" sz="4400" b="1" dirty="0">
                <a:latin typeface="Rockwell" charset="0"/>
              </a:rPr>
              <a:t>Student Questions</a:t>
            </a:r>
          </a:p>
        </p:txBody>
      </p:sp>
      <p:sp>
        <p:nvSpPr>
          <p:cNvPr id="3" name="Content Placeholder 2"/>
          <p:cNvSpPr>
            <a:spLocks noGrp="1"/>
          </p:cNvSpPr>
          <p:nvPr>
            <p:ph idx="1"/>
          </p:nvPr>
        </p:nvSpPr>
        <p:spPr>
          <a:xfrm>
            <a:off x="123093" y="1002323"/>
            <a:ext cx="4417158" cy="5468327"/>
          </a:xfrm>
        </p:spPr>
        <p:txBody>
          <a:bodyPr>
            <a:noAutofit/>
          </a:bodyPr>
          <a:lstStyle/>
          <a:p>
            <a:pPr marL="341313" indent="-341313">
              <a:spcBef>
                <a:spcPts val="0"/>
              </a:spcBef>
              <a:buFont typeface="Calibri" charset="0"/>
              <a:buAutoNum type="arabicPeriod"/>
              <a:defRPr/>
            </a:pPr>
            <a:r>
              <a:rPr lang="en-US" sz="2400" b="1" dirty="0" smtClean="0">
                <a:solidFill>
                  <a:schemeClr val="tx1"/>
                </a:solidFill>
                <a:cs typeface="Gill Sans" charset="0"/>
              </a:rPr>
              <a:t>Why are they fighting? </a:t>
            </a:r>
            <a:endParaRPr lang="en-US" sz="2400" b="1" dirty="0">
              <a:solidFill>
                <a:schemeClr val="tx1"/>
              </a:solidFill>
              <a:cs typeface="Gill Sans" charset="0"/>
            </a:endParaRPr>
          </a:p>
          <a:p>
            <a:pPr marL="341313" indent="-341313">
              <a:spcBef>
                <a:spcPts val="0"/>
              </a:spcBef>
              <a:buFont typeface="Calibri" charset="0"/>
              <a:buAutoNum type="arabicPeriod"/>
              <a:defRPr/>
            </a:pPr>
            <a:r>
              <a:rPr lang="en-US" sz="2400" b="1" dirty="0" smtClean="0">
                <a:solidFill>
                  <a:schemeClr val="tx1"/>
                </a:solidFill>
                <a:cs typeface="Gill Sans" charset="0"/>
              </a:rPr>
              <a:t>Are they fighting?  </a:t>
            </a:r>
          </a:p>
          <a:p>
            <a:pPr marL="341313" indent="-341313">
              <a:spcBef>
                <a:spcPts val="0"/>
              </a:spcBef>
              <a:buFont typeface="Calibri" charset="0"/>
              <a:buAutoNum type="arabicPeriod"/>
              <a:defRPr/>
            </a:pPr>
            <a:r>
              <a:rPr lang="en-US" sz="2400" b="1" dirty="0" smtClean="0">
                <a:solidFill>
                  <a:schemeClr val="tx1"/>
                </a:solidFill>
                <a:cs typeface="Gill Sans" charset="0"/>
              </a:rPr>
              <a:t>Are they part of the government?</a:t>
            </a:r>
          </a:p>
          <a:p>
            <a:pPr marL="341313" indent="-341313">
              <a:spcBef>
                <a:spcPts val="0"/>
              </a:spcBef>
              <a:buFont typeface="Calibri" charset="0"/>
              <a:buAutoNum type="arabicPeriod"/>
              <a:defRPr/>
            </a:pPr>
            <a:r>
              <a:rPr lang="en-US" sz="2400" b="1" dirty="0" smtClean="0">
                <a:solidFill>
                  <a:schemeClr val="tx1"/>
                </a:solidFill>
                <a:cs typeface="Gill Sans" charset="0"/>
              </a:rPr>
              <a:t>Where were they?</a:t>
            </a:r>
          </a:p>
          <a:p>
            <a:pPr marL="341313" indent="-341313">
              <a:spcBef>
                <a:spcPts val="0"/>
              </a:spcBef>
              <a:buFont typeface="Calibri" charset="0"/>
              <a:buAutoNum type="arabicPeriod"/>
              <a:defRPr/>
            </a:pPr>
            <a:r>
              <a:rPr lang="en-US" sz="2400" b="1" dirty="0" smtClean="0">
                <a:solidFill>
                  <a:schemeClr val="tx1"/>
                </a:solidFill>
                <a:cs typeface="Gill Sans" charset="0"/>
              </a:rPr>
              <a:t>Who are they?</a:t>
            </a:r>
          </a:p>
          <a:p>
            <a:pPr marL="341313" indent="-341313">
              <a:spcBef>
                <a:spcPts val="0"/>
              </a:spcBef>
              <a:buFont typeface="Calibri" charset="0"/>
              <a:buAutoNum type="arabicPeriod"/>
              <a:defRPr/>
            </a:pPr>
            <a:r>
              <a:rPr lang="en-US" sz="2400" b="1" dirty="0" smtClean="0">
                <a:solidFill>
                  <a:schemeClr val="tx1"/>
                </a:solidFill>
                <a:cs typeface="Gill Sans" charset="0"/>
              </a:rPr>
              <a:t>Were they signing anything?</a:t>
            </a:r>
          </a:p>
          <a:p>
            <a:pPr marL="341313" indent="-341313">
              <a:spcBef>
                <a:spcPts val="0"/>
              </a:spcBef>
              <a:buFont typeface="Calibri" charset="0"/>
              <a:buAutoNum type="arabicPeriod"/>
              <a:defRPr/>
            </a:pPr>
            <a:r>
              <a:rPr lang="en-US" sz="2400" b="1" dirty="0" smtClean="0">
                <a:solidFill>
                  <a:schemeClr val="tx1"/>
                </a:solidFill>
                <a:cs typeface="Gill Sans" charset="0"/>
              </a:rPr>
              <a:t>Who else was there?</a:t>
            </a:r>
          </a:p>
          <a:p>
            <a:pPr marL="341313" indent="-341313">
              <a:spcBef>
                <a:spcPts val="0"/>
              </a:spcBef>
              <a:buFont typeface="Calibri" charset="0"/>
              <a:buAutoNum type="arabicPeriod"/>
              <a:defRPr/>
            </a:pPr>
            <a:r>
              <a:rPr lang="en-US" sz="2400" b="1" dirty="0" smtClean="0">
                <a:solidFill>
                  <a:schemeClr val="tx1"/>
                </a:solidFill>
                <a:cs typeface="Gill Sans" charset="0"/>
              </a:rPr>
              <a:t>Why are you hitting him?</a:t>
            </a:r>
          </a:p>
          <a:p>
            <a:pPr marL="341313" indent="-341313">
              <a:spcBef>
                <a:spcPts val="0"/>
              </a:spcBef>
              <a:buFont typeface="Calibri" charset="0"/>
              <a:buAutoNum type="arabicPeriod"/>
              <a:defRPr/>
            </a:pPr>
            <a:r>
              <a:rPr lang="en-US" sz="2400" b="1" dirty="0" smtClean="0">
                <a:solidFill>
                  <a:schemeClr val="tx1"/>
                </a:solidFill>
                <a:cs typeface="Gill Sans" charset="0"/>
              </a:rPr>
              <a:t>Why didn’t they call 911?</a:t>
            </a:r>
            <a:endParaRPr lang="en-US" sz="2400" b="1" dirty="0" smtClean="0">
              <a:solidFill>
                <a:schemeClr val="tx1"/>
              </a:solidFill>
            </a:endParaRPr>
          </a:p>
          <a:p>
            <a:pPr marL="341313" indent="-341313">
              <a:spcBef>
                <a:spcPts val="0"/>
              </a:spcBef>
              <a:buFont typeface="Calibri" charset="0"/>
              <a:buAutoNum type="arabicPeriod"/>
              <a:defRPr/>
            </a:pPr>
            <a:r>
              <a:rPr lang="en-US" sz="2400" b="1" dirty="0" smtClean="0">
                <a:solidFill>
                  <a:schemeClr val="tx1"/>
                </a:solidFill>
                <a:cs typeface="Gill Sans" charset="0"/>
              </a:rPr>
              <a:t>Was this related to slavery?</a:t>
            </a:r>
          </a:p>
          <a:p>
            <a:pPr marL="341313" indent="-341313">
              <a:spcBef>
                <a:spcPts val="0"/>
              </a:spcBef>
              <a:buFont typeface="Calibri" charset="0"/>
              <a:buAutoNum type="arabicPeriod"/>
              <a:defRPr/>
            </a:pPr>
            <a:r>
              <a:rPr lang="en-US" sz="2400" b="1" dirty="0" smtClean="0">
                <a:solidFill>
                  <a:schemeClr val="tx1"/>
                </a:solidFill>
                <a:cs typeface="Gill Sans" charset="0"/>
              </a:rPr>
              <a:t>Why is he hitting him with a bat?</a:t>
            </a:r>
          </a:p>
        </p:txBody>
      </p:sp>
      <p:sp>
        <p:nvSpPr>
          <p:cNvPr id="7" name="Rectangle 6"/>
          <p:cNvSpPr/>
          <p:nvPr/>
        </p:nvSpPr>
        <p:spPr>
          <a:xfrm>
            <a:off x="4276630" y="1922456"/>
            <a:ext cx="4759325" cy="1938992"/>
          </a:xfrm>
          <a:prstGeom prst="rect">
            <a:avLst/>
          </a:prstGeom>
        </p:spPr>
        <p:txBody>
          <a:bodyPr wrap="square">
            <a:spAutoFit/>
          </a:bodyPr>
          <a:lstStyle/>
          <a:p>
            <a:pPr marL="457200" indent="-457200" defTabSz="914400" eaLnBrk="0" hangingPunct="0">
              <a:buClr>
                <a:srgbClr val="629DD1"/>
              </a:buClr>
              <a:buSzPct val="75000"/>
              <a:buFont typeface="+mj-lt"/>
              <a:buAutoNum type="arabicPeriod" startAt="12"/>
              <a:defRPr/>
            </a:pPr>
            <a:r>
              <a:rPr lang="en-US" sz="2400" b="1" dirty="0" smtClean="0">
                <a:latin typeface="+mn-lt"/>
                <a:cs typeface="Gill Sans" charset="0"/>
              </a:rPr>
              <a:t>Why </a:t>
            </a:r>
            <a:r>
              <a:rPr lang="en-US" sz="2400" b="1" dirty="0">
                <a:latin typeface="+mn-lt"/>
                <a:cs typeface="Gill Sans" charset="0"/>
              </a:rPr>
              <a:t>are you taking a pen? </a:t>
            </a:r>
          </a:p>
          <a:p>
            <a:pPr marL="457200" indent="-457200" defTabSz="914400" eaLnBrk="0" hangingPunct="0">
              <a:buClr>
                <a:srgbClr val="629DD1"/>
              </a:buClr>
              <a:buSzPct val="75000"/>
              <a:buFont typeface="+mj-lt"/>
              <a:buAutoNum type="arabicPeriod" startAt="12"/>
              <a:defRPr/>
            </a:pPr>
            <a:r>
              <a:rPr lang="en-US" sz="2400" b="1" dirty="0" smtClean="0">
                <a:latin typeface="+mn-lt"/>
                <a:cs typeface="Gill Sans" charset="0"/>
              </a:rPr>
              <a:t>Why </a:t>
            </a:r>
            <a:r>
              <a:rPr lang="en-US" sz="2400" b="1" dirty="0">
                <a:latin typeface="+mn-lt"/>
                <a:cs typeface="Gill Sans" charset="0"/>
              </a:rPr>
              <a:t>are they in court? </a:t>
            </a:r>
          </a:p>
          <a:p>
            <a:pPr marL="457200" indent="-457200" defTabSz="914400" eaLnBrk="0" hangingPunct="0">
              <a:buClr>
                <a:srgbClr val="629DD1"/>
              </a:buClr>
              <a:buSzPct val="75000"/>
              <a:buFont typeface="+mj-lt"/>
              <a:buAutoNum type="arabicPeriod" startAt="12"/>
              <a:defRPr/>
            </a:pPr>
            <a:r>
              <a:rPr lang="en-US" sz="2400" b="1" dirty="0" smtClean="0">
                <a:latin typeface="+mn-lt"/>
                <a:cs typeface="Gill Sans" charset="0"/>
              </a:rPr>
              <a:t>Who </a:t>
            </a:r>
            <a:r>
              <a:rPr lang="en-US" sz="2400" b="1" dirty="0">
                <a:latin typeface="+mn-lt"/>
                <a:cs typeface="Gill Sans" charset="0"/>
              </a:rPr>
              <a:t>hit who first?</a:t>
            </a:r>
          </a:p>
          <a:p>
            <a:pPr marL="457200" indent="-457200" defTabSz="914400" eaLnBrk="0" hangingPunct="0">
              <a:buClr>
                <a:srgbClr val="629DD1"/>
              </a:buClr>
              <a:buSzPct val="75000"/>
              <a:buFont typeface="+mj-lt"/>
              <a:buAutoNum type="arabicPeriod" startAt="12"/>
              <a:defRPr/>
            </a:pPr>
            <a:r>
              <a:rPr lang="en-US" sz="2400" b="1" dirty="0" smtClean="0">
                <a:latin typeface="+mn-lt"/>
                <a:cs typeface="Gill Sans" charset="0"/>
              </a:rPr>
              <a:t>Who </a:t>
            </a:r>
            <a:r>
              <a:rPr lang="en-US" sz="2400" b="1" dirty="0">
                <a:latin typeface="+mn-lt"/>
                <a:cs typeface="Gill Sans" charset="0"/>
              </a:rPr>
              <a:t>died?</a:t>
            </a:r>
          </a:p>
          <a:p>
            <a:pPr marL="457200" indent="-457200" defTabSz="914400" eaLnBrk="0" hangingPunct="0">
              <a:buClr>
                <a:srgbClr val="629DD1"/>
              </a:buClr>
              <a:buSzPct val="75000"/>
              <a:buFont typeface="+mj-lt"/>
              <a:buAutoNum type="arabicPeriod" startAt="12"/>
              <a:defRPr/>
            </a:pPr>
            <a:r>
              <a:rPr lang="en-US" sz="2400" b="1" dirty="0" smtClean="0">
                <a:latin typeface="+mn-lt"/>
                <a:cs typeface="Gill Sans" charset="0"/>
              </a:rPr>
              <a:t>Why </a:t>
            </a:r>
            <a:r>
              <a:rPr lang="en-US" sz="2400" b="1" dirty="0">
                <a:latin typeface="+mn-lt"/>
                <a:cs typeface="Gill Sans" charset="0"/>
              </a:rPr>
              <a:t>are they smiling?</a:t>
            </a:r>
          </a:p>
        </p:txBody>
      </p:sp>
      <p:pic>
        <p:nvPicPr>
          <p:cNvPr id="104452"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4460" y="4048125"/>
            <a:ext cx="385445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2480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32336"/>
            <a:ext cx="9144000" cy="2286000"/>
          </a:xfrm>
          <a:solidFill>
            <a:schemeClr val="accent5">
              <a:lumMod val="75000"/>
            </a:schemeClr>
          </a:solidFill>
        </p:spPr>
        <p:txBody>
          <a:bodyPr/>
          <a:lstStyle/>
          <a:p>
            <a:r>
              <a:rPr lang="en-US" b="1" dirty="0" smtClean="0">
                <a:latin typeface="Rockwell" charset="0"/>
              </a:rPr>
              <a:t>Experience a Social Studies Lesson Using </a:t>
            </a:r>
            <a:r>
              <a:rPr lang="en-US" b="1" dirty="0">
                <a:latin typeface="Rockwell" charset="0"/>
              </a:rPr>
              <a:t>the Question Formulation </a:t>
            </a:r>
            <a:r>
              <a:rPr lang="en-US" b="1" dirty="0" smtClean="0">
                <a:latin typeface="Rockwell" charset="0"/>
              </a:rPr>
              <a:t>Technique (QFT)</a:t>
            </a:r>
            <a:r>
              <a:rPr lang="en-US" b="1" baseline="30000" dirty="0" smtClean="0">
                <a:latin typeface="Rockwell" charset="0"/>
              </a:rPr>
              <a:t/>
            </a:r>
            <a:br>
              <a:rPr lang="en-US" b="1" baseline="30000" dirty="0" smtClean="0">
                <a:latin typeface="Rockwell" charset="0"/>
              </a:rPr>
            </a:br>
            <a:endParaRPr lang="en-US" b="1"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5099" y="189920"/>
            <a:ext cx="6603894" cy="1511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07394">
            <a:off x="385768" y="4413840"/>
            <a:ext cx="2766930" cy="1918929"/>
          </a:xfrm>
          <a:prstGeom prst="rect">
            <a:avLst/>
          </a:prstGeom>
          <a:ln w="25400">
            <a:solidFill>
              <a:schemeClr val="bg2">
                <a:lumMod val="50000"/>
              </a:schemeClr>
            </a:solid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66923">
            <a:off x="6157012" y="4412015"/>
            <a:ext cx="2780386" cy="1977287"/>
          </a:xfrm>
          <a:prstGeom prst="rect">
            <a:avLst/>
          </a:prstGeom>
          <a:ln w="25400">
            <a:solidFill>
              <a:schemeClr val="bg2">
                <a:lumMod val="50000"/>
              </a:schemeClr>
            </a:solidFill>
          </a:ln>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43642" y="4135054"/>
            <a:ext cx="1847850" cy="2476500"/>
          </a:xfrm>
          <a:prstGeom prst="rect">
            <a:avLst/>
          </a:prstGeom>
        </p:spPr>
      </p:pic>
    </p:spTree>
    <p:extLst>
      <p:ext uri="{BB962C8B-B14F-4D97-AF65-F5344CB8AC3E}">
        <p14:creationId xmlns:p14="http://schemas.microsoft.com/office/powerpoint/2010/main" val="17222755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107099" y="885031"/>
            <a:ext cx="5944332" cy="3962888"/>
          </a:xfrm>
          <a:prstGeom prst="rect">
            <a:avLst/>
          </a:prstGeom>
        </p:spPr>
      </p:pic>
      <p:sp>
        <p:nvSpPr>
          <p:cNvPr id="6" name="Rectangle 5"/>
          <p:cNvSpPr/>
          <p:nvPr/>
        </p:nvSpPr>
        <p:spPr>
          <a:xfrm>
            <a:off x="2202984" y="5417824"/>
            <a:ext cx="4147289" cy="923330"/>
          </a:xfrm>
          <a:prstGeom prst="rect">
            <a:avLst/>
          </a:prstGeom>
          <a:noFill/>
          <a:ln w="50800">
            <a:solidFill>
              <a:srgbClr val="7030A0"/>
            </a:solidFill>
          </a:ln>
        </p:spPr>
        <p:txBody>
          <a:bodyPr wrap="none" lIns="91440" tIns="45720" rIns="91440" bIns="45720">
            <a:spAutoFit/>
          </a:bodyPr>
          <a:lstStyle/>
          <a:p>
            <a:pPr algn="ctr"/>
            <a:r>
              <a:rPr lang="en-US" sz="5400" b="1" cap="none" spc="0" dirty="0" smtClean="0">
                <a:ln w="22225">
                  <a:solidFill>
                    <a:schemeClr val="accent2"/>
                  </a:solidFill>
                  <a:prstDash val="solid"/>
                </a:ln>
                <a:solidFill>
                  <a:srgbClr val="7030A0"/>
                </a:solidFill>
                <a:effectLst/>
              </a:rPr>
              <a:t>12:00-12:45 </a:t>
            </a:r>
            <a:endParaRPr lang="en-US" sz="5400" b="1" cap="none" spc="0" dirty="0">
              <a:ln w="22225">
                <a:solidFill>
                  <a:schemeClr val="accent2"/>
                </a:solidFill>
                <a:prstDash val="solid"/>
              </a:ln>
              <a:solidFill>
                <a:srgbClr val="7030A0"/>
              </a:solidFill>
              <a:effectLst/>
            </a:endParaRPr>
          </a:p>
        </p:txBody>
      </p:sp>
    </p:spTree>
    <p:extLst>
      <p:ext uri="{BB962C8B-B14F-4D97-AF65-F5344CB8AC3E}">
        <p14:creationId xmlns:p14="http://schemas.microsoft.com/office/powerpoint/2010/main" val="30608464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0929" y="391997"/>
            <a:ext cx="5609471" cy="707886"/>
          </a:xfrm>
          <a:prstGeom prst="rect">
            <a:avLst/>
          </a:prstGeom>
          <a:noFill/>
        </p:spPr>
        <p:txBody>
          <a:bodyPr wrap="square" rtlCol="0">
            <a:spAutoFit/>
          </a:bodyPr>
          <a:lstStyle/>
          <a:p>
            <a:r>
              <a:rPr lang="en-US" sz="4000" b="1" dirty="0" smtClean="0">
                <a:solidFill>
                  <a:srgbClr val="629DD1"/>
                </a:solidFill>
                <a:ea typeface="+mj-ea"/>
                <a:cs typeface="+mj-cs"/>
              </a:rPr>
              <a:t>The QFT In Action </a:t>
            </a:r>
            <a:endParaRPr lang="en-US" b="1" dirty="0"/>
          </a:p>
        </p:txBody>
      </p:sp>
      <p:sp>
        <p:nvSpPr>
          <p:cNvPr id="4" name="Rectangle 3"/>
          <p:cNvSpPr/>
          <p:nvPr/>
        </p:nvSpPr>
        <p:spPr>
          <a:xfrm>
            <a:off x="1725264" y="5651358"/>
            <a:ext cx="5771388" cy="584775"/>
          </a:xfrm>
          <a:prstGeom prst="rect">
            <a:avLst/>
          </a:prstGeom>
        </p:spPr>
        <p:txBody>
          <a:bodyPr wrap="none">
            <a:spAutoFit/>
          </a:bodyPr>
          <a:lstStyle/>
          <a:p>
            <a:r>
              <a:rPr lang="en-US" sz="3200" b="1"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https://</a:t>
            </a:r>
            <a:r>
              <a:rPr lang="en-US" sz="3200" b="1"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rPr>
              <a:t>vimeo.com/1607997577 </a:t>
            </a:r>
            <a:endParaRPr lang="en-US" sz="32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75" y="1285875"/>
            <a:ext cx="8096250" cy="4286250"/>
          </a:xfrm>
          <a:prstGeom prst="rect">
            <a:avLst/>
          </a:prstGeom>
        </p:spPr>
      </p:pic>
    </p:spTree>
    <p:extLst>
      <p:ext uri="{BB962C8B-B14F-4D97-AF65-F5344CB8AC3E}">
        <p14:creationId xmlns:p14="http://schemas.microsoft.com/office/powerpoint/2010/main" val="12262595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QFT: A Teacher’s Perspective</a:t>
            </a:r>
            <a:endParaRPr lang="en-US" sz="6000" b="1" dirty="0"/>
          </a:p>
        </p:txBody>
      </p:sp>
      <p:sp>
        <p:nvSpPr>
          <p:cNvPr id="3" name="Content Placeholder 2"/>
          <p:cNvSpPr>
            <a:spLocks noGrp="1"/>
          </p:cNvSpPr>
          <p:nvPr>
            <p:ph type="body" idx="1"/>
          </p:nvPr>
        </p:nvSpPr>
        <p:spPr/>
        <p:txBody>
          <a:bodyPr>
            <a:normAutofit fontScale="77500" lnSpcReduction="20000"/>
          </a:bodyPr>
          <a:lstStyle/>
          <a:p>
            <a:pPr marL="0" indent="0" algn="ctr">
              <a:buNone/>
            </a:pPr>
            <a:r>
              <a:rPr lang="en-US" sz="6000" b="1" dirty="0" smtClean="0">
                <a:solidFill>
                  <a:srgbClr val="00B050"/>
                </a:solidFill>
                <a:latin typeface="Cambria" panose="02040503050406030204" pitchFamily="18" charset="0"/>
              </a:rPr>
              <a:t>Making That Change</a:t>
            </a:r>
            <a:endParaRPr lang="en-US" sz="6000" b="1" dirty="0">
              <a:solidFill>
                <a:srgbClr val="00B050"/>
              </a:solidFill>
              <a:latin typeface="Cambria" panose="020405030504060302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3683" y="383889"/>
            <a:ext cx="3828034" cy="2547383"/>
          </a:xfrm>
          <a:prstGeom prst="rect">
            <a:avLst/>
          </a:prstGeom>
          <a:ln w="38100">
            <a:solidFill>
              <a:schemeClr val="tx1"/>
            </a:solidFill>
          </a:ln>
        </p:spPr>
      </p:pic>
    </p:spTree>
    <p:extLst>
      <p:ext uri="{BB962C8B-B14F-4D97-AF65-F5344CB8AC3E}">
        <p14:creationId xmlns:p14="http://schemas.microsoft.com/office/powerpoint/2010/main" val="364053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9590"/>
            <a:ext cx="8913813" cy="914400"/>
          </a:xfrm>
        </p:spPr>
        <p:txBody>
          <a:bodyPr/>
          <a:lstStyle/>
          <a:p>
            <a:r>
              <a:rPr lang="en-US" sz="4000" b="1" dirty="0" smtClean="0"/>
              <a:t>Traditional Classroom </a:t>
            </a:r>
            <a:endParaRPr lang="en-US" sz="4000" b="1" dirty="0"/>
          </a:p>
        </p:txBody>
      </p:sp>
      <p:sp>
        <p:nvSpPr>
          <p:cNvPr id="3" name="Content Placeholder 2"/>
          <p:cNvSpPr>
            <a:spLocks noGrp="1"/>
          </p:cNvSpPr>
          <p:nvPr>
            <p:ph idx="1"/>
          </p:nvPr>
        </p:nvSpPr>
        <p:spPr>
          <a:xfrm>
            <a:off x="6095999" y="2276318"/>
            <a:ext cx="2817813" cy="3125415"/>
          </a:xfrm>
          <a:solidFill>
            <a:schemeClr val="accent1">
              <a:lumMod val="60000"/>
              <a:lumOff val="40000"/>
            </a:schemeClr>
          </a:solidFill>
        </p:spPr>
        <p:txBody>
          <a:bodyPr>
            <a:normAutofit lnSpcReduction="10000"/>
          </a:bodyPr>
          <a:lstStyle/>
          <a:p>
            <a:pPr marL="0" indent="0" algn="ctr">
              <a:buNone/>
            </a:pPr>
            <a:r>
              <a:rPr lang="en-US" dirty="0"/>
              <a:t/>
            </a:r>
            <a:br>
              <a:rPr lang="en-US" dirty="0"/>
            </a:br>
            <a:r>
              <a:rPr lang="en-US" sz="2400" b="1" dirty="0">
                <a:solidFill>
                  <a:schemeClr val="tx1"/>
                </a:solidFill>
              </a:rPr>
              <a:t>Instruction and inquiry flow almost entirely in one </a:t>
            </a:r>
            <a:r>
              <a:rPr lang="en-US" sz="2400" b="1" dirty="0" smtClean="0">
                <a:solidFill>
                  <a:schemeClr val="tx1"/>
                </a:solidFill>
              </a:rPr>
              <a:t>direction…</a:t>
            </a:r>
            <a:r>
              <a:rPr lang="en-US" sz="2400" b="1" dirty="0">
                <a:solidFill>
                  <a:schemeClr val="tx1"/>
                </a:solidFill>
              </a:rPr>
              <a:t/>
            </a:r>
            <a:br>
              <a:rPr lang="en-US" sz="2400" b="1" dirty="0">
                <a:solidFill>
                  <a:schemeClr val="tx1"/>
                </a:solidFill>
              </a:rPr>
            </a:br>
            <a:r>
              <a:rPr lang="en-US" sz="2400" b="1" dirty="0">
                <a:solidFill>
                  <a:schemeClr val="tx1"/>
                </a:solidFill>
              </a:rPr>
              <a:t>From the teacher to the student</a:t>
            </a:r>
            <a:r>
              <a:rPr lang="en-US" b="1" dirty="0">
                <a:solidFill>
                  <a:schemeClr val="tx1"/>
                </a:solidFill>
              </a:rPr>
              <a:t/>
            </a:r>
            <a:br>
              <a:rPr lang="en-US" b="1" dirty="0">
                <a:solidFill>
                  <a:schemeClr val="tx1"/>
                </a:solidFill>
              </a:rPr>
            </a:br>
            <a:endParaRPr lang="en-US" b="1" dirty="0">
              <a:solidFill>
                <a:schemeClr val="tx1"/>
              </a:solidFill>
            </a:endParaRPr>
          </a:p>
        </p:txBody>
      </p:sp>
      <p:graphicFrame>
        <p:nvGraphicFramePr>
          <p:cNvPr id="5" name="Diagram 4"/>
          <p:cNvGraphicFramePr/>
          <p:nvPr>
            <p:extLst/>
          </p:nvPr>
        </p:nvGraphicFramePr>
        <p:xfrm>
          <a:off x="270933" y="2056185"/>
          <a:ext cx="5588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6056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94073"/>
            <a:ext cx="8913813" cy="914400"/>
          </a:xfrm>
        </p:spPr>
        <p:txBody>
          <a:bodyPr>
            <a:normAutofit/>
          </a:bodyPr>
          <a:lstStyle/>
          <a:p>
            <a:r>
              <a:rPr lang="en-US" sz="4000" b="1" dirty="0" smtClean="0">
                <a:latin typeface="Cambria" panose="02040503050406030204" pitchFamily="18" charset="0"/>
              </a:rPr>
              <a:t>My Planning </a:t>
            </a:r>
            <a:r>
              <a:rPr lang="en-US" sz="4000" b="1" dirty="0">
                <a:latin typeface="Cambria" panose="02040503050406030204" pitchFamily="18" charset="0"/>
              </a:rPr>
              <a:t>S</a:t>
            </a:r>
            <a:r>
              <a:rPr lang="en-US" sz="4000" b="1" dirty="0" smtClean="0">
                <a:latin typeface="Cambria" panose="02040503050406030204" pitchFamily="18" charset="0"/>
              </a:rPr>
              <a:t>teps</a:t>
            </a:r>
            <a:endParaRPr lang="en-US" sz="4000" b="1" dirty="0">
              <a:latin typeface="Cambria" panose="02040503050406030204" pitchFamily="18" charset="0"/>
            </a:endParaRPr>
          </a:p>
        </p:txBody>
      </p:sp>
      <p:sp>
        <p:nvSpPr>
          <p:cNvPr id="5" name="Content Placeholder 4"/>
          <p:cNvSpPr>
            <a:spLocks noGrp="1"/>
          </p:cNvSpPr>
          <p:nvPr>
            <p:ph idx="1"/>
          </p:nvPr>
        </p:nvSpPr>
        <p:spPr>
          <a:xfrm>
            <a:off x="214690" y="1918741"/>
            <a:ext cx="8673970" cy="4257205"/>
          </a:xfrm>
        </p:spPr>
        <p:txBody>
          <a:bodyPr>
            <a:noAutofit/>
          </a:bodyPr>
          <a:lstStyle/>
          <a:p>
            <a:r>
              <a:rPr lang="en-US" sz="2400" b="1" dirty="0">
                <a:solidFill>
                  <a:schemeClr val="tx1"/>
                </a:solidFill>
                <a:latin typeface="Cambria" panose="02040503050406030204" pitchFamily="18" charset="0"/>
              </a:rPr>
              <a:t>G</a:t>
            </a:r>
            <a:r>
              <a:rPr lang="en-US" sz="2400" b="1" dirty="0" smtClean="0">
                <a:solidFill>
                  <a:schemeClr val="tx1"/>
                </a:solidFill>
                <a:latin typeface="Cambria" panose="02040503050406030204" pitchFamily="18" charset="0"/>
              </a:rPr>
              <a:t>oal(s) for this QFT:  stimulate new thinking, deepen comprehension</a:t>
            </a:r>
          </a:p>
          <a:p>
            <a:r>
              <a:rPr lang="en-US" sz="2400" b="1" dirty="0" smtClean="0">
                <a:solidFill>
                  <a:schemeClr val="tx1"/>
                </a:solidFill>
                <a:latin typeface="Cambria" panose="02040503050406030204" pitchFamily="18" charset="0"/>
              </a:rPr>
              <a:t>AP US History:  Slavery – 8 day mini-unit</a:t>
            </a:r>
          </a:p>
          <a:p>
            <a:r>
              <a:rPr lang="en-US" sz="2400" b="1" dirty="0" smtClean="0">
                <a:solidFill>
                  <a:schemeClr val="tx1"/>
                </a:solidFill>
                <a:latin typeface="Cambria" panose="02040503050406030204" pitchFamily="18" charset="0"/>
              </a:rPr>
              <a:t>Linked to 5 of the APUSH Themes</a:t>
            </a:r>
          </a:p>
          <a:p>
            <a:r>
              <a:rPr lang="en-US" sz="2400" b="1" dirty="0" smtClean="0">
                <a:solidFill>
                  <a:schemeClr val="tx1"/>
                </a:solidFill>
                <a:latin typeface="Cambria" panose="02040503050406030204" pitchFamily="18" charset="0"/>
              </a:rPr>
              <a:t>I chose a visually-stimulating Q-focus with aural support</a:t>
            </a:r>
          </a:p>
          <a:p>
            <a:r>
              <a:rPr lang="en-US" sz="2400" b="1" dirty="0" smtClean="0">
                <a:solidFill>
                  <a:schemeClr val="tx1"/>
                </a:solidFill>
                <a:latin typeface="Cambria" panose="02040503050406030204" pitchFamily="18" charset="0"/>
              </a:rPr>
              <a:t>3-4 minute power point of primary sources (images) set to a spiritual</a:t>
            </a:r>
          </a:p>
          <a:p>
            <a:r>
              <a:rPr lang="en-US" sz="2400" b="1" dirty="0" smtClean="0">
                <a:solidFill>
                  <a:schemeClr val="tx1"/>
                </a:solidFill>
                <a:latin typeface="Cambria" panose="02040503050406030204" pitchFamily="18" charset="0"/>
              </a:rPr>
              <a:t>Students’ questions become supporting questions for the mini-unit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0975" y="2408963"/>
            <a:ext cx="2462838" cy="1641892"/>
          </a:xfrm>
          <a:prstGeom prst="rect">
            <a:avLst/>
          </a:prstGeom>
        </p:spPr>
      </p:pic>
    </p:spTree>
    <p:extLst>
      <p:ext uri="{BB962C8B-B14F-4D97-AF65-F5344CB8AC3E}">
        <p14:creationId xmlns:p14="http://schemas.microsoft.com/office/powerpoint/2010/main" val="77771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38015"/>
            <a:ext cx="8913813" cy="1079698"/>
          </a:xfrm>
        </p:spPr>
        <p:txBody>
          <a:bodyPr>
            <a:noAutofit/>
          </a:bodyPr>
          <a:lstStyle/>
          <a:p>
            <a:r>
              <a:rPr lang="en-US" b="1" dirty="0" smtClean="0">
                <a:latin typeface="Cambria" panose="02040503050406030204" pitchFamily="18" charset="0"/>
              </a:rPr>
              <a:t>QFT:  How Did </a:t>
            </a:r>
            <a:r>
              <a:rPr lang="en-US" b="1" dirty="0">
                <a:latin typeface="Cambria" panose="02040503050406030204" pitchFamily="18" charset="0"/>
              </a:rPr>
              <a:t>S</a:t>
            </a:r>
            <a:r>
              <a:rPr lang="en-US" b="1" dirty="0" smtClean="0">
                <a:latin typeface="Cambria" panose="02040503050406030204" pitchFamily="18" charset="0"/>
              </a:rPr>
              <a:t>tudents </a:t>
            </a:r>
            <a:r>
              <a:rPr lang="en-US" b="1" dirty="0">
                <a:latin typeface="Cambria" panose="02040503050406030204" pitchFamily="18" charset="0"/>
              </a:rPr>
              <a:t>R</a:t>
            </a:r>
            <a:r>
              <a:rPr lang="en-US" b="1" dirty="0" smtClean="0">
                <a:latin typeface="Cambria" panose="02040503050406030204" pitchFamily="18" charset="0"/>
              </a:rPr>
              <a:t>espond?</a:t>
            </a:r>
            <a:endParaRPr lang="en-US" b="1" dirty="0">
              <a:latin typeface="Cambria" panose="02040503050406030204" pitchFamily="18" charset="0"/>
            </a:endParaRPr>
          </a:p>
        </p:txBody>
      </p:sp>
      <p:sp>
        <p:nvSpPr>
          <p:cNvPr id="10" name="Text Placeholder 9"/>
          <p:cNvSpPr>
            <a:spLocks noGrp="1"/>
          </p:cNvSpPr>
          <p:nvPr>
            <p:ph type="body" idx="1"/>
          </p:nvPr>
        </p:nvSpPr>
        <p:spPr/>
        <p:txBody>
          <a:bodyPr/>
          <a:lstStyle/>
          <a:p>
            <a:r>
              <a:rPr lang="en-US" sz="3200" dirty="0" smtClean="0">
                <a:solidFill>
                  <a:schemeClr val="tx1"/>
                </a:solidFill>
                <a:latin typeface="Cambria" panose="02040503050406030204" pitchFamily="18" charset="0"/>
              </a:rPr>
              <a:t>In the beginning:</a:t>
            </a:r>
            <a:endParaRPr lang="en-US" sz="3200" dirty="0">
              <a:solidFill>
                <a:schemeClr val="tx1"/>
              </a:solidFill>
              <a:latin typeface="Cambria" panose="02040503050406030204" pitchFamily="18" charset="0"/>
            </a:endParaRPr>
          </a:p>
        </p:txBody>
      </p:sp>
      <p:sp>
        <p:nvSpPr>
          <p:cNvPr id="11" name="Content Placeholder 10"/>
          <p:cNvSpPr>
            <a:spLocks noGrp="1"/>
          </p:cNvSpPr>
          <p:nvPr>
            <p:ph sz="half" idx="2"/>
          </p:nvPr>
        </p:nvSpPr>
        <p:spPr>
          <a:solidFill>
            <a:schemeClr val="accent4">
              <a:lumMod val="20000"/>
              <a:lumOff val="80000"/>
            </a:schemeClr>
          </a:solidFill>
          <a:ln w="38100">
            <a:solidFill>
              <a:schemeClr val="accent1"/>
            </a:solidFill>
          </a:ln>
        </p:spPr>
        <p:txBody>
          <a:bodyPr>
            <a:normAutofit/>
          </a:bodyPr>
          <a:lstStyle/>
          <a:p>
            <a:r>
              <a:rPr lang="en-US" sz="2800" dirty="0" smtClean="0">
                <a:solidFill>
                  <a:schemeClr val="tx1"/>
                </a:solidFill>
                <a:latin typeface="Cambria" panose="02040503050406030204" pitchFamily="18" charset="0"/>
              </a:rPr>
              <a:t>Unsure of what I wanted</a:t>
            </a:r>
          </a:p>
          <a:p>
            <a:r>
              <a:rPr lang="en-US" sz="2800" dirty="0" smtClean="0">
                <a:solidFill>
                  <a:schemeClr val="tx1"/>
                </a:solidFill>
                <a:latin typeface="Cambria" panose="02040503050406030204" pitchFamily="18" charset="0"/>
              </a:rPr>
              <a:t>Reluctant to share</a:t>
            </a:r>
          </a:p>
          <a:p>
            <a:r>
              <a:rPr lang="en-US" sz="2800" dirty="0" smtClean="0">
                <a:solidFill>
                  <a:schemeClr val="tx1"/>
                </a:solidFill>
                <a:latin typeface="Cambria" panose="02040503050406030204" pitchFamily="18" charset="0"/>
              </a:rPr>
              <a:t>Preoccupied with having the right answer</a:t>
            </a:r>
            <a:endParaRPr lang="en-US" sz="2800" dirty="0">
              <a:solidFill>
                <a:schemeClr val="tx1"/>
              </a:solidFill>
              <a:latin typeface="Cambria" panose="02040503050406030204" pitchFamily="18" charset="0"/>
            </a:endParaRPr>
          </a:p>
        </p:txBody>
      </p:sp>
      <p:sp>
        <p:nvSpPr>
          <p:cNvPr id="12" name="Text Placeholder 11"/>
          <p:cNvSpPr>
            <a:spLocks noGrp="1"/>
          </p:cNvSpPr>
          <p:nvPr>
            <p:ph type="body" sz="quarter" idx="3"/>
          </p:nvPr>
        </p:nvSpPr>
        <p:spPr/>
        <p:txBody>
          <a:bodyPr/>
          <a:lstStyle/>
          <a:p>
            <a:r>
              <a:rPr lang="en-US" sz="3200" dirty="0" smtClean="0">
                <a:solidFill>
                  <a:schemeClr val="tx1"/>
                </a:solidFill>
                <a:latin typeface="Cambria" panose="02040503050406030204" pitchFamily="18" charset="0"/>
              </a:rPr>
              <a:t>By the end of class:</a:t>
            </a:r>
            <a:endParaRPr lang="en-US" sz="3200" dirty="0">
              <a:solidFill>
                <a:schemeClr val="tx1"/>
              </a:solidFill>
              <a:latin typeface="Cambria" panose="02040503050406030204" pitchFamily="18" charset="0"/>
            </a:endParaRPr>
          </a:p>
        </p:txBody>
      </p:sp>
      <p:sp>
        <p:nvSpPr>
          <p:cNvPr id="13" name="Content Placeholder 12"/>
          <p:cNvSpPr>
            <a:spLocks noGrp="1"/>
          </p:cNvSpPr>
          <p:nvPr>
            <p:ph sz="quarter" idx="4"/>
          </p:nvPr>
        </p:nvSpPr>
        <p:spPr>
          <a:solidFill>
            <a:schemeClr val="accent4">
              <a:lumMod val="20000"/>
              <a:lumOff val="80000"/>
            </a:schemeClr>
          </a:solidFill>
          <a:ln w="38100">
            <a:solidFill>
              <a:schemeClr val="accent1"/>
            </a:solidFill>
          </a:ln>
        </p:spPr>
        <p:txBody>
          <a:bodyPr>
            <a:normAutofit fontScale="92500"/>
          </a:bodyPr>
          <a:lstStyle/>
          <a:p>
            <a:r>
              <a:rPr lang="en-US" sz="2800" dirty="0" smtClean="0">
                <a:solidFill>
                  <a:schemeClr val="tx1"/>
                </a:solidFill>
                <a:latin typeface="Cambria" panose="02040503050406030204" pitchFamily="18" charset="0"/>
              </a:rPr>
              <a:t>Excited to learn what they wanted to know</a:t>
            </a:r>
          </a:p>
          <a:p>
            <a:r>
              <a:rPr lang="en-US" sz="2800" dirty="0" smtClean="0">
                <a:solidFill>
                  <a:schemeClr val="tx1"/>
                </a:solidFill>
                <a:latin typeface="Cambria" panose="02040503050406030204" pitchFamily="18" charset="0"/>
              </a:rPr>
              <a:t>Connected to the topic</a:t>
            </a:r>
          </a:p>
          <a:p>
            <a:r>
              <a:rPr lang="en-US" sz="2800" dirty="0" smtClean="0">
                <a:solidFill>
                  <a:schemeClr val="tx1"/>
                </a:solidFill>
                <a:latin typeface="Cambria" panose="02040503050406030204" pitchFamily="18" charset="0"/>
              </a:rPr>
              <a:t>Empowered by choice and relevance</a:t>
            </a:r>
          </a:p>
          <a:p>
            <a:endParaRPr lang="en-US" sz="2800" dirty="0">
              <a:latin typeface="Cambria" panose="02040503050406030204" pitchFamily="18" charset="0"/>
            </a:endParaRPr>
          </a:p>
        </p:txBody>
      </p:sp>
      <p:sp>
        <p:nvSpPr>
          <p:cNvPr id="3" name="AutoShape 2" descr="Image result for hmm image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418563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down)">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down)">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wipe(down)">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wipe(down)">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wipe(down)">
                                      <p:cBhvr>
                                        <p:cTn id="3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64255"/>
            <a:ext cx="8913813" cy="914400"/>
          </a:xfrm>
        </p:spPr>
        <p:txBody>
          <a:bodyPr>
            <a:normAutofit/>
          </a:bodyPr>
          <a:lstStyle/>
          <a:p>
            <a:r>
              <a:rPr lang="en-US" sz="4000" b="1" dirty="0" smtClean="0">
                <a:latin typeface="Cambria" panose="02040503050406030204" pitchFamily="18" charset="0"/>
              </a:rPr>
              <a:t>Relevance:  Student Choice</a:t>
            </a:r>
            <a:endParaRPr lang="en-US" sz="4000" b="1" dirty="0">
              <a:latin typeface="Cambria" panose="02040503050406030204" pitchFamily="18" charset="0"/>
            </a:endParaRPr>
          </a:p>
        </p:txBody>
      </p:sp>
      <p:sp>
        <p:nvSpPr>
          <p:cNvPr id="3" name="Content Placeholder 2"/>
          <p:cNvSpPr>
            <a:spLocks noGrp="1"/>
          </p:cNvSpPr>
          <p:nvPr>
            <p:ph idx="1"/>
          </p:nvPr>
        </p:nvSpPr>
        <p:spPr>
          <a:xfrm>
            <a:off x="149900" y="1618938"/>
            <a:ext cx="8634336" cy="4646951"/>
          </a:xfrm>
        </p:spPr>
        <p:txBody>
          <a:bodyPr>
            <a:normAutofit/>
          </a:bodyPr>
          <a:lstStyle/>
          <a:p>
            <a:pPr lvl="0">
              <a:buClr>
                <a:srgbClr val="A2C816"/>
              </a:buClr>
            </a:pPr>
            <a:r>
              <a:rPr lang="en-US" sz="2800" b="1" dirty="0">
                <a:solidFill>
                  <a:schemeClr val="tx1"/>
                </a:solidFill>
                <a:latin typeface="Cambria" panose="02040503050406030204" pitchFamily="18" charset="0"/>
              </a:rPr>
              <a:t>The process creates a natural atmosphere for inquiry.</a:t>
            </a:r>
          </a:p>
          <a:p>
            <a:pPr lvl="0">
              <a:buClr>
                <a:srgbClr val="A2C816"/>
              </a:buClr>
            </a:pPr>
            <a:r>
              <a:rPr lang="en-US" sz="2800" b="1" dirty="0">
                <a:solidFill>
                  <a:schemeClr val="tx1"/>
                </a:solidFill>
                <a:latin typeface="Cambria" panose="02040503050406030204" pitchFamily="18" charset="0"/>
              </a:rPr>
              <a:t>Within each step, students are given the opportunity to engage in curiosity.</a:t>
            </a:r>
          </a:p>
          <a:p>
            <a:pPr lvl="0">
              <a:buClr>
                <a:srgbClr val="A2C816"/>
              </a:buClr>
            </a:pPr>
            <a:r>
              <a:rPr lang="en-US" sz="2800" b="1" dirty="0">
                <a:solidFill>
                  <a:schemeClr val="tx1"/>
                </a:solidFill>
                <a:latin typeface="Cambria" panose="02040503050406030204" pitchFamily="18" charset="0"/>
              </a:rPr>
              <a:t>Students own the inquiry.</a:t>
            </a:r>
          </a:p>
          <a:p>
            <a:pPr lvl="0">
              <a:buClr>
                <a:srgbClr val="A2C816"/>
              </a:buClr>
            </a:pPr>
            <a:r>
              <a:rPr lang="en-US" sz="2800" b="1" dirty="0">
                <a:solidFill>
                  <a:schemeClr val="tx1"/>
                </a:solidFill>
                <a:latin typeface="Cambria" panose="02040503050406030204" pitchFamily="18" charset="0"/>
              </a:rPr>
              <a:t>Develop a responsibility not only to the learning, but to each other in the process.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3843" y="5182600"/>
            <a:ext cx="1949969" cy="1462477"/>
          </a:xfrm>
          <a:prstGeom prst="rect">
            <a:avLst/>
          </a:prstGeom>
        </p:spPr>
      </p:pic>
    </p:spTree>
    <p:extLst>
      <p:ext uri="{BB962C8B-B14F-4D97-AF65-F5344CB8AC3E}">
        <p14:creationId xmlns:p14="http://schemas.microsoft.com/office/powerpoint/2010/main" val="32067222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9251" y="255732"/>
            <a:ext cx="8915400" cy="914400"/>
          </a:xfrm>
        </p:spPr>
        <p:txBody>
          <a:bodyPr/>
          <a:lstStyle/>
          <a:p>
            <a:r>
              <a:rPr lang="en-US" b="1" dirty="0" smtClean="0">
                <a:latin typeface="Cambria" panose="02040503050406030204" pitchFamily="18" charset="0"/>
              </a:rPr>
              <a:t>An Important </a:t>
            </a:r>
            <a:r>
              <a:rPr lang="en-US" b="1" dirty="0">
                <a:latin typeface="Cambria" panose="02040503050406030204" pitchFamily="18" charset="0"/>
              </a:rPr>
              <a:t>S</a:t>
            </a:r>
            <a:r>
              <a:rPr lang="en-US" b="1" dirty="0" smtClean="0">
                <a:latin typeface="Cambria" panose="02040503050406030204" pitchFamily="18" charset="0"/>
              </a:rPr>
              <a:t>tep: Prioritization</a:t>
            </a:r>
            <a:endParaRPr lang="en-US" b="1" dirty="0">
              <a:latin typeface="Cambria" panose="02040503050406030204" pitchFamily="18" charset="0"/>
            </a:endParaRPr>
          </a:p>
        </p:txBody>
      </p:sp>
      <p:sp>
        <p:nvSpPr>
          <p:cNvPr id="5" name="Content Placeholder 4"/>
          <p:cNvSpPr>
            <a:spLocks noGrp="1"/>
          </p:cNvSpPr>
          <p:nvPr>
            <p:ph idx="1"/>
          </p:nvPr>
        </p:nvSpPr>
        <p:spPr>
          <a:xfrm>
            <a:off x="4646951" y="1392037"/>
            <a:ext cx="4092315" cy="4224528"/>
          </a:xfrm>
          <a:solidFill>
            <a:schemeClr val="tx2">
              <a:lumMod val="20000"/>
              <a:lumOff val="80000"/>
            </a:schemeClr>
          </a:solidFill>
          <a:ln w="25400">
            <a:solidFill>
              <a:schemeClr val="tx1"/>
            </a:solidFill>
          </a:ln>
        </p:spPr>
        <p:txBody>
          <a:bodyPr>
            <a:normAutofit/>
          </a:bodyPr>
          <a:lstStyle/>
          <a:p>
            <a:pPr>
              <a:buFont typeface="Arial" panose="020B0604020202020204" pitchFamily="34" charset="0"/>
              <a:buChar char="•"/>
            </a:pPr>
            <a:r>
              <a:rPr lang="en-US" sz="2800" b="1" dirty="0" smtClean="0">
                <a:solidFill>
                  <a:schemeClr val="tx1"/>
                </a:solidFill>
                <a:latin typeface="Cambria" panose="02040503050406030204" pitchFamily="18" charset="0"/>
              </a:rPr>
              <a:t>Connects the inquiry to the Q-focus, which…</a:t>
            </a:r>
          </a:p>
          <a:p>
            <a:pPr>
              <a:buFont typeface="Arial" panose="020B0604020202020204" pitchFamily="34" charset="0"/>
              <a:buChar char="•"/>
            </a:pPr>
            <a:r>
              <a:rPr lang="en-US" sz="2800" b="1" dirty="0" smtClean="0">
                <a:solidFill>
                  <a:schemeClr val="tx1"/>
                </a:solidFill>
                <a:latin typeface="Cambria" panose="02040503050406030204" pitchFamily="18" charset="0"/>
              </a:rPr>
              <a:t>Connects to the content, which…</a:t>
            </a:r>
          </a:p>
          <a:p>
            <a:pPr>
              <a:buFont typeface="Arial" panose="020B0604020202020204" pitchFamily="34" charset="0"/>
              <a:buChar char="•"/>
            </a:pPr>
            <a:r>
              <a:rPr lang="en-US" sz="2800" b="1" dirty="0" smtClean="0">
                <a:solidFill>
                  <a:schemeClr val="tx1"/>
                </a:solidFill>
                <a:latin typeface="Cambria" panose="02040503050406030204" pitchFamily="18" charset="0"/>
              </a:rPr>
              <a:t>Connects to the standard</a:t>
            </a:r>
          </a:p>
        </p:txBody>
      </p:sp>
      <p:sp>
        <p:nvSpPr>
          <p:cNvPr id="6" name="Text Placeholder 5"/>
          <p:cNvSpPr>
            <a:spLocks noGrp="1"/>
          </p:cNvSpPr>
          <p:nvPr>
            <p:ph type="body" sz="half" idx="2"/>
          </p:nvPr>
        </p:nvSpPr>
        <p:spPr>
          <a:xfrm>
            <a:off x="262328" y="1392037"/>
            <a:ext cx="4182256" cy="4224528"/>
          </a:xfrm>
          <a:solidFill>
            <a:schemeClr val="tx2">
              <a:lumMod val="20000"/>
              <a:lumOff val="80000"/>
            </a:schemeClr>
          </a:solidFill>
          <a:ln w="31750">
            <a:solidFill>
              <a:schemeClr val="tx1"/>
            </a:solidFill>
          </a:ln>
        </p:spPr>
        <p:txBody>
          <a:bodyPr>
            <a:noAutofit/>
          </a:bodyPr>
          <a:lstStyle/>
          <a:p>
            <a:pPr marL="457200" indent="-457200">
              <a:buFont typeface="Arial" panose="020B0604020202020204" pitchFamily="34" charset="0"/>
              <a:buChar char="•"/>
            </a:pPr>
            <a:r>
              <a:rPr lang="en-US" sz="2800" b="1" dirty="0" smtClean="0">
                <a:solidFill>
                  <a:schemeClr val="tx1"/>
                </a:solidFill>
                <a:latin typeface="Cambria" panose="02040503050406030204" pitchFamily="18" charset="0"/>
              </a:rPr>
              <a:t>Rigor embedded in the process </a:t>
            </a:r>
          </a:p>
          <a:p>
            <a:pPr marL="457200" indent="-457200">
              <a:buFont typeface="Arial" panose="020B0604020202020204" pitchFamily="34" charset="0"/>
              <a:buChar char="•"/>
            </a:pPr>
            <a:r>
              <a:rPr lang="en-US" sz="2800" b="1" dirty="0" smtClean="0">
                <a:solidFill>
                  <a:schemeClr val="tx1"/>
                </a:solidFill>
                <a:latin typeface="Cambria" panose="02040503050406030204" pitchFamily="18" charset="0"/>
              </a:rPr>
              <a:t>Students thinking about thinking- </a:t>
            </a:r>
          </a:p>
          <a:p>
            <a:pPr marL="457200" indent="-457200">
              <a:buFont typeface="Arial" panose="020B0604020202020204" pitchFamily="34" charset="0"/>
              <a:buChar char="•"/>
            </a:pPr>
            <a:r>
              <a:rPr lang="en-US" sz="2800" b="1" dirty="0" smtClean="0">
                <a:solidFill>
                  <a:schemeClr val="tx1"/>
                </a:solidFill>
                <a:latin typeface="Cambria" panose="02040503050406030204" pitchFamily="18" charset="0"/>
              </a:rPr>
              <a:t>Their own thinking</a:t>
            </a:r>
          </a:p>
          <a:p>
            <a:pPr marL="457200" indent="-457200">
              <a:buFont typeface="Arial" panose="020B0604020202020204" pitchFamily="34" charset="0"/>
              <a:buChar char="•"/>
            </a:pPr>
            <a:r>
              <a:rPr lang="en-US" sz="2800" b="1" dirty="0" smtClean="0">
                <a:solidFill>
                  <a:schemeClr val="tx1"/>
                </a:solidFill>
                <a:latin typeface="Cambria" panose="02040503050406030204" pitchFamily="18" charset="0"/>
              </a:rPr>
              <a:t>Linking to others’ thinking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2872" y="5251506"/>
            <a:ext cx="2145792" cy="1383792"/>
          </a:xfrm>
          <a:prstGeom prst="rect">
            <a:avLst/>
          </a:prstGeom>
          <a:ln w="31750">
            <a:solidFill>
              <a:schemeClr val="tx1"/>
            </a:solidFill>
          </a:ln>
        </p:spPr>
      </p:pic>
    </p:spTree>
    <p:extLst>
      <p:ext uri="{BB962C8B-B14F-4D97-AF65-F5344CB8AC3E}">
        <p14:creationId xmlns:p14="http://schemas.microsoft.com/office/powerpoint/2010/main" val="15747153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391365"/>
            <a:ext cx="8915400" cy="877824"/>
          </a:xfrm>
        </p:spPr>
        <p:txBody>
          <a:bodyPr>
            <a:normAutofit/>
          </a:bodyPr>
          <a:lstStyle/>
          <a:p>
            <a:r>
              <a:rPr lang="en-US" sz="4000" b="1" dirty="0" smtClean="0">
                <a:latin typeface="Cambria" panose="02040503050406030204" pitchFamily="18" charset="0"/>
              </a:rPr>
              <a:t>A Teacher’s </a:t>
            </a:r>
            <a:r>
              <a:rPr lang="en-US" sz="4000" b="1" dirty="0">
                <a:latin typeface="Cambria" panose="02040503050406030204" pitchFamily="18" charset="0"/>
              </a:rPr>
              <a:t>P</a:t>
            </a:r>
            <a:r>
              <a:rPr lang="en-US" sz="4000" b="1" dirty="0" smtClean="0">
                <a:latin typeface="Cambria" panose="02040503050406030204" pitchFamily="18" charset="0"/>
              </a:rPr>
              <a:t>arting </a:t>
            </a:r>
            <a:r>
              <a:rPr lang="en-US" sz="4000" b="1" dirty="0">
                <a:latin typeface="Cambria" panose="02040503050406030204" pitchFamily="18" charset="0"/>
              </a:rPr>
              <a:t>T</a:t>
            </a:r>
            <a:r>
              <a:rPr lang="en-US" sz="4000" b="1" dirty="0" smtClean="0">
                <a:latin typeface="Cambria" panose="02040503050406030204" pitchFamily="18" charset="0"/>
              </a:rPr>
              <a:t>houghts…</a:t>
            </a:r>
            <a:endParaRPr lang="en-US" sz="4000" b="1" dirty="0">
              <a:latin typeface="Cambria" panose="02040503050406030204" pitchFamily="18" charset="0"/>
            </a:endParaRPr>
          </a:p>
        </p:txBody>
      </p:sp>
      <p:sp>
        <p:nvSpPr>
          <p:cNvPr id="6" name="Subtitle 5"/>
          <p:cNvSpPr>
            <a:spLocks noGrp="1"/>
          </p:cNvSpPr>
          <p:nvPr>
            <p:ph type="subTitle" idx="1"/>
          </p:nvPr>
        </p:nvSpPr>
        <p:spPr>
          <a:xfrm>
            <a:off x="457200" y="1528998"/>
            <a:ext cx="8001000" cy="4766872"/>
          </a:xfrm>
          <a:ln w="38100">
            <a:solidFill>
              <a:schemeClr val="tx1"/>
            </a:solidFill>
          </a:ln>
        </p:spPr>
        <p:txBody>
          <a:bodyPr>
            <a:normAutofit lnSpcReduction="10000"/>
          </a:bodyPr>
          <a:lstStyle/>
          <a:p>
            <a:pPr algn="ctr"/>
            <a:r>
              <a:rPr lang="en-US" sz="5400" b="1" dirty="0" smtClean="0">
                <a:solidFill>
                  <a:srgbClr val="002060"/>
                </a:solidFill>
                <a:latin typeface="Cambria" panose="02040503050406030204" pitchFamily="18" charset="0"/>
              </a:rPr>
              <a:t>Trust the process!</a:t>
            </a:r>
          </a:p>
          <a:p>
            <a:pPr algn="ctr"/>
            <a:endParaRPr lang="en-US" sz="5400" b="1" dirty="0">
              <a:latin typeface="Cambria" panose="02040503050406030204" pitchFamily="18" charset="0"/>
            </a:endParaRPr>
          </a:p>
          <a:p>
            <a:pPr algn="ctr"/>
            <a:endParaRPr lang="en-US" sz="5400" b="1" dirty="0" smtClean="0">
              <a:latin typeface="Cambria" panose="02040503050406030204" pitchFamily="18" charset="0"/>
            </a:endParaRPr>
          </a:p>
          <a:p>
            <a:pPr algn="ctr"/>
            <a:r>
              <a:rPr lang="en-US" sz="5400" b="1" dirty="0" smtClean="0">
                <a:solidFill>
                  <a:srgbClr val="002060"/>
                </a:solidFill>
                <a:latin typeface="Cambria" panose="02040503050406030204" pitchFamily="18" charset="0"/>
              </a:rPr>
              <a:t>Let go and let them do the work.</a:t>
            </a:r>
            <a:endParaRPr lang="en-US" sz="5400" b="1" dirty="0">
              <a:solidFill>
                <a:srgbClr val="002060"/>
              </a:solidFill>
              <a:latin typeface="Cambria" panose="020405030504060302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3120" y="2431704"/>
            <a:ext cx="3192905" cy="2126475"/>
          </a:xfrm>
          <a:prstGeom prst="rect">
            <a:avLst/>
          </a:prstGeom>
        </p:spPr>
      </p:pic>
    </p:spTree>
    <p:extLst>
      <p:ext uri="{BB962C8B-B14F-4D97-AF65-F5344CB8AC3E}">
        <p14:creationId xmlns:p14="http://schemas.microsoft.com/office/powerpoint/2010/main" val="21065469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Placeholder 3"/>
          <p:cNvPicPr>
            <a:picLocks noGrp="1" noChangeAspect="1"/>
          </p:cNvPicPr>
          <p:nvPr>
            <p:ph type="pic" idx="1"/>
          </p:nvPr>
        </p:nvPicPr>
        <p:blipFill>
          <a:blip r:embed="rId3">
            <a:extLst>
              <a:ext uri="{28A0092B-C50C-407E-A947-70E740481C1C}">
                <a14:useLocalDpi xmlns:a14="http://schemas.microsoft.com/office/drawing/2010/main" val="0"/>
              </a:ext>
            </a:extLst>
          </a:blip>
          <a:srcRect l="-8047" t="12044" r="-8047" b="12132"/>
          <a:stretch>
            <a:fillRect/>
          </a:stretch>
        </p:blipFill>
        <p:spPr>
          <a:xfrm>
            <a:off x="865554" y="342351"/>
            <a:ext cx="4613275" cy="4017963"/>
          </a:xfrm>
        </p:spPr>
      </p:pic>
      <p:sp>
        <p:nvSpPr>
          <p:cNvPr id="67586" name="Title 1"/>
          <p:cNvSpPr>
            <a:spLocks noGrp="1"/>
          </p:cNvSpPr>
          <p:nvPr>
            <p:ph type="title"/>
          </p:nvPr>
        </p:nvSpPr>
        <p:spPr>
          <a:xfrm>
            <a:off x="140677" y="4814888"/>
            <a:ext cx="8792308" cy="885824"/>
          </a:xfrm>
        </p:spPr>
        <p:txBody>
          <a:bodyPr/>
          <a:lstStyle/>
          <a:p>
            <a:r>
              <a:rPr lang="en-US" sz="4400" b="1" dirty="0">
                <a:latin typeface="Rockwell" charset="0"/>
              </a:rPr>
              <a:t>The Art and Science </a:t>
            </a:r>
            <a:r>
              <a:rPr lang="en-US" sz="4400" b="1" dirty="0" smtClean="0">
                <a:latin typeface="Rockwell" charset="0"/>
              </a:rPr>
              <a:t>of </a:t>
            </a:r>
            <a:r>
              <a:rPr lang="en-US" sz="4400" b="1" dirty="0">
                <a:latin typeface="Rockwell" charset="0"/>
              </a:rPr>
              <a:t>the QFT</a:t>
            </a:r>
          </a:p>
        </p:txBody>
      </p:sp>
    </p:spTree>
    <p:extLst>
      <p:ext uri="{BB962C8B-B14F-4D97-AF65-F5344CB8AC3E}">
        <p14:creationId xmlns:p14="http://schemas.microsoft.com/office/powerpoint/2010/main" val="20109236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4400550" y="1985963"/>
            <a:ext cx="36576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ormAutofit fontScale="92500"/>
          </a:bodyPr>
          <a:lstStyle>
            <a:lvl1pPr marL="228600" indent="-228600" algn="l" rtl="0" eaLnBrk="0" fontAlgn="base" hangingPunct="0">
              <a:spcBef>
                <a:spcPts val="2000"/>
              </a:spcBef>
              <a:spcAft>
                <a:spcPct val="0"/>
              </a:spcAft>
              <a:buClr>
                <a:schemeClr val="accent1"/>
              </a:buClr>
              <a:buSzPct val="75000"/>
              <a:buFont typeface="Wingdings" charset="0"/>
              <a:buChar char="n"/>
              <a:defRPr sz="1800" kern="1200">
                <a:solidFill>
                  <a:srgbClr val="595959"/>
                </a:solidFill>
                <a:latin typeface="+mn-lt"/>
                <a:ea typeface="ＭＳ Ｐゴシック" charset="0"/>
                <a:cs typeface="ＭＳ Ｐゴシック" charset="0"/>
              </a:defRPr>
            </a:lvl1pPr>
            <a:lvl2pPr marL="457200" indent="-228600" algn="l" rtl="0" eaLnBrk="0" fontAlgn="base" hangingPunct="0">
              <a:spcBef>
                <a:spcPts val="600"/>
              </a:spcBef>
              <a:spcAft>
                <a:spcPct val="0"/>
              </a:spcAft>
              <a:buClr>
                <a:srgbClr val="ADDCF5"/>
              </a:buClr>
              <a:buSzPct val="75000"/>
              <a:buFont typeface="Wingdings" charset="0"/>
              <a:buChar char="n"/>
              <a:defRPr sz="1800" kern="1200">
                <a:solidFill>
                  <a:srgbClr val="595959"/>
                </a:solidFill>
                <a:latin typeface="+mn-lt"/>
                <a:ea typeface="ＭＳ Ｐゴシック" charset="0"/>
                <a:cs typeface="+mn-cs"/>
              </a:defRPr>
            </a:lvl2pPr>
            <a:lvl3pPr marL="685800" indent="-228600" algn="l" rtl="0" eaLnBrk="0" fontAlgn="base" hangingPunct="0">
              <a:spcBef>
                <a:spcPts val="600"/>
              </a:spcBef>
              <a:spcAft>
                <a:spcPct val="0"/>
              </a:spcAft>
              <a:buClr>
                <a:schemeClr val="accent1"/>
              </a:buClr>
              <a:buSzPct val="75000"/>
              <a:buFont typeface="Wingdings" charset="0"/>
              <a:buChar char="n"/>
              <a:defRPr sz="1800" kern="1200">
                <a:solidFill>
                  <a:srgbClr val="595959"/>
                </a:solidFill>
                <a:latin typeface="+mn-lt"/>
                <a:ea typeface="ＭＳ Ｐゴシック" charset="0"/>
                <a:cs typeface="+mn-cs"/>
              </a:defRPr>
            </a:lvl3pPr>
            <a:lvl4pPr marL="914400" indent="-228600" algn="l" rtl="0" eaLnBrk="0" fontAlgn="base" hangingPunct="0">
              <a:spcBef>
                <a:spcPts val="600"/>
              </a:spcBef>
              <a:spcAft>
                <a:spcPct val="0"/>
              </a:spcAft>
              <a:buClr>
                <a:srgbClr val="ADDCF5"/>
              </a:buClr>
              <a:buSzPct val="75000"/>
              <a:buFont typeface="Wingdings" charset="0"/>
              <a:buChar char="n"/>
              <a:defRPr sz="1800" kern="1200">
                <a:solidFill>
                  <a:srgbClr val="595959"/>
                </a:solidFill>
                <a:latin typeface="+mn-lt"/>
                <a:ea typeface="ＭＳ Ｐゴシック" charset="0"/>
                <a:cs typeface="+mn-cs"/>
              </a:defRPr>
            </a:lvl4pPr>
            <a:lvl5pPr marL="1143000" indent="-228600" algn="l" rtl="0" eaLnBrk="0" fontAlgn="base" hangingPunct="0">
              <a:spcBef>
                <a:spcPts val="600"/>
              </a:spcBef>
              <a:spcAft>
                <a:spcPct val="0"/>
              </a:spcAft>
              <a:buClr>
                <a:schemeClr val="accent1"/>
              </a:buClr>
              <a:buSzPct val="75000"/>
              <a:buFont typeface="Wingdings" charset="0"/>
              <a:buChar char="n"/>
              <a:defRPr sz="1800" kern="1200">
                <a:solidFill>
                  <a:srgbClr val="595959"/>
                </a:solidFill>
                <a:latin typeface="+mn-lt"/>
                <a:ea typeface="ＭＳ Ｐゴシック" charset="0"/>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tx1">
                    <a:lumMod val="65000"/>
                    <a:lumOff val="35000"/>
                  </a:schemeClr>
                </a:solidFill>
                <a:latin typeface="+mn-lt"/>
                <a:ea typeface="+mn-ea"/>
                <a:cs typeface="+mn-cs"/>
              </a:defRPr>
            </a:lvl9pPr>
          </a:lstStyle>
          <a:p>
            <a:pPr marL="0" indent="0">
              <a:buFont typeface="Wingdings" charset="0"/>
              <a:buNone/>
              <a:defRPr/>
            </a:pPr>
            <a:r>
              <a:rPr lang="en-US" sz="2800" dirty="0" smtClean="0">
                <a:latin typeface="Gill Sans"/>
                <a:cs typeface="Gill Sans"/>
              </a:rPr>
              <a:t>The QFT</a:t>
            </a:r>
          </a:p>
          <a:p>
            <a:pPr marL="514350" indent="-514350">
              <a:spcBef>
                <a:spcPts val="800"/>
              </a:spcBef>
              <a:buFont typeface="Wingdings" charset="0"/>
              <a:buAutoNum type="arabicPeriod"/>
              <a:defRPr/>
            </a:pPr>
            <a:r>
              <a:rPr lang="en-US" sz="2800" dirty="0" smtClean="0">
                <a:latin typeface="Gill Sans"/>
                <a:cs typeface="Gill Sans"/>
              </a:rPr>
              <a:t>Discuss the rules</a:t>
            </a:r>
          </a:p>
          <a:p>
            <a:pPr marL="514350" indent="-514350">
              <a:spcBef>
                <a:spcPts val="800"/>
              </a:spcBef>
              <a:buFont typeface="Wingdings" charset="0"/>
              <a:buAutoNum type="arabicPeriod"/>
              <a:defRPr/>
            </a:pPr>
            <a:r>
              <a:rPr lang="en-US" sz="2800" dirty="0" smtClean="0">
                <a:latin typeface="Gill Sans"/>
                <a:cs typeface="Gill Sans"/>
              </a:rPr>
              <a:t>Present a   Question Focus</a:t>
            </a:r>
          </a:p>
          <a:p>
            <a:pPr marL="514350" indent="-514350">
              <a:spcBef>
                <a:spcPts val="800"/>
              </a:spcBef>
              <a:buFont typeface="Wingdings" charset="0"/>
              <a:buAutoNum type="arabicPeriod"/>
              <a:defRPr/>
            </a:pPr>
            <a:r>
              <a:rPr lang="en-US" sz="2800" dirty="0" smtClean="0">
                <a:latin typeface="Gill Sans"/>
                <a:cs typeface="Gill Sans"/>
              </a:rPr>
              <a:t>Improve questions</a:t>
            </a:r>
          </a:p>
          <a:p>
            <a:pPr marL="514350" indent="-514350">
              <a:spcBef>
                <a:spcPts val="800"/>
              </a:spcBef>
              <a:buFont typeface="Wingdings" charset="0"/>
              <a:buAutoNum type="arabicPeriod"/>
              <a:defRPr/>
            </a:pPr>
            <a:r>
              <a:rPr lang="en-US" sz="2800" dirty="0" smtClean="0">
                <a:latin typeface="Gill Sans"/>
                <a:cs typeface="Gill Sans"/>
              </a:rPr>
              <a:t>Prioritize questions</a:t>
            </a:r>
          </a:p>
          <a:p>
            <a:pPr marL="514350" indent="-514350">
              <a:spcBef>
                <a:spcPts val="800"/>
              </a:spcBef>
              <a:buFont typeface="Wingdings" charset="0"/>
              <a:buAutoNum type="arabicPeriod"/>
              <a:defRPr/>
            </a:pPr>
            <a:r>
              <a:rPr lang="en-US" sz="2800" dirty="0" smtClean="0">
                <a:latin typeface="Gill Sans"/>
                <a:cs typeface="Gill Sans"/>
              </a:rPr>
              <a:t>Discuss next steps</a:t>
            </a:r>
          </a:p>
          <a:p>
            <a:pPr marL="514350" indent="-514350">
              <a:spcBef>
                <a:spcPts val="800"/>
              </a:spcBef>
              <a:buFont typeface="Wingdings" charset="0"/>
              <a:buAutoNum type="arabicPeriod"/>
              <a:defRPr/>
            </a:pPr>
            <a:r>
              <a:rPr lang="en-US" sz="2800" dirty="0" smtClean="0">
                <a:latin typeface="Gill Sans"/>
                <a:cs typeface="Gill Sans"/>
              </a:rPr>
              <a:t>Reflect</a:t>
            </a:r>
          </a:p>
        </p:txBody>
      </p:sp>
      <p:pic>
        <p:nvPicPr>
          <p:cNvPr id="125955" name="Content Placeholder 10" descr="blue-science.jpg"/>
          <p:cNvPicPr>
            <a:picLocks noGrp="1" noChangeAspect="1"/>
          </p:cNvPicPr>
          <p:nvPr>
            <p:ph sz="half" idx="2"/>
          </p:nvPr>
        </p:nvPicPr>
        <p:blipFill>
          <a:blip r:embed="rId3">
            <a:extLst>
              <a:ext uri="{28A0092B-C50C-407E-A947-70E740481C1C}">
                <a14:useLocalDpi xmlns:a14="http://schemas.microsoft.com/office/drawing/2010/main" val="0"/>
              </a:ext>
            </a:extLst>
          </a:blip>
          <a:srcRect l="20552" r="20552"/>
          <a:stretch>
            <a:fillRect/>
          </a:stretch>
        </p:blipFill>
        <p:spPr>
          <a:xfrm>
            <a:off x="4397375" y="1985963"/>
            <a:ext cx="3657600" cy="4140200"/>
          </a:xfrm>
        </p:spPr>
      </p:pic>
      <p:sp>
        <p:nvSpPr>
          <p:cNvPr id="68611" name="Title 1"/>
          <p:cNvSpPr>
            <a:spLocks noGrp="1"/>
          </p:cNvSpPr>
          <p:nvPr>
            <p:ph type="title"/>
          </p:nvPr>
        </p:nvSpPr>
        <p:spPr/>
        <p:txBody>
          <a:bodyPr/>
          <a:lstStyle/>
          <a:p>
            <a:r>
              <a:rPr lang="en-US" b="1">
                <a:latin typeface="Rockwell" charset="0"/>
              </a:rPr>
              <a:t>QFT: An ART and a SCIENCE</a:t>
            </a:r>
          </a:p>
        </p:txBody>
      </p:sp>
      <p:sp>
        <p:nvSpPr>
          <p:cNvPr id="68612" name="Content Placeholder 2"/>
          <p:cNvSpPr>
            <a:spLocks noGrp="1"/>
          </p:cNvSpPr>
          <p:nvPr>
            <p:ph sz="half" idx="1"/>
          </p:nvPr>
        </p:nvSpPr>
        <p:spPr>
          <a:xfrm>
            <a:off x="498475" y="1985963"/>
            <a:ext cx="3657600" cy="4140200"/>
          </a:xfrm>
        </p:spPr>
        <p:txBody>
          <a:bodyPr/>
          <a:lstStyle/>
          <a:p>
            <a:pPr marL="0" indent="0">
              <a:buFont typeface="Wingdings" charset="0"/>
              <a:buNone/>
            </a:pPr>
            <a:r>
              <a:rPr lang="en-US" sz="4400">
                <a:latin typeface="Gill Sans" charset="0"/>
                <a:cs typeface="Gill Sans" charset="0"/>
              </a:rPr>
              <a:t>The Science:</a:t>
            </a:r>
          </a:p>
          <a:p>
            <a:pPr marL="0" indent="0">
              <a:buFont typeface="Wingdings" charset="0"/>
              <a:buNone/>
            </a:pPr>
            <a:r>
              <a:rPr lang="en-US" sz="2800">
                <a:latin typeface="Gill Sans" charset="0"/>
                <a:cs typeface="Gill Sans" charset="0"/>
              </a:rPr>
              <a:t>A rigorous protocol, with specific steps and sequence, that produces consistent results</a:t>
            </a:r>
          </a:p>
          <a:p>
            <a:pPr marL="0" indent="0">
              <a:buFont typeface="Wingdings" charset="0"/>
              <a:buNone/>
            </a:pPr>
            <a:endParaRPr lang="en-US" sz="2800">
              <a:latin typeface="Gill Sans" charset="0"/>
              <a:cs typeface="Gill Sans" charset="0"/>
            </a:endParaRPr>
          </a:p>
        </p:txBody>
      </p:sp>
      <p:sp>
        <p:nvSpPr>
          <p:cNvPr id="68613" name="TextBox 4"/>
          <p:cNvSpPr txBox="1">
            <a:spLocks noChangeArrowheads="1"/>
          </p:cNvSpPr>
          <p:nvPr/>
        </p:nvSpPr>
        <p:spPr bwMode="auto">
          <a:xfrm>
            <a:off x="1604963" y="990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sz="1800"/>
          </a:p>
        </p:txBody>
      </p:sp>
    </p:spTree>
    <p:extLst>
      <p:ext uri="{BB962C8B-B14F-4D97-AF65-F5344CB8AC3E}">
        <p14:creationId xmlns:p14="http://schemas.microsoft.com/office/powerpoint/2010/main" val="202173780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25955"/>
                                        </p:tgtEl>
                                      </p:cBhvr>
                                    </p:animEffect>
                                    <p:set>
                                      <p:cBhvr>
                                        <p:cTn id="7" dur="1" fill="hold">
                                          <p:stCondLst>
                                            <p:cond delay="499"/>
                                          </p:stCondLst>
                                        </p:cTn>
                                        <p:tgtEl>
                                          <p:spTgt spid="1259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7"/>
          <p:cNvSpPr>
            <a:spLocks noGrp="1"/>
          </p:cNvSpPr>
          <p:nvPr>
            <p:ph type="title"/>
          </p:nvPr>
        </p:nvSpPr>
        <p:spPr/>
        <p:txBody>
          <a:bodyPr/>
          <a:lstStyle/>
          <a:p>
            <a:r>
              <a:rPr lang="en-US" b="1">
                <a:latin typeface="Rockwell" charset="0"/>
              </a:rPr>
              <a:t>QFT: An ART and a SCIENCE</a:t>
            </a:r>
          </a:p>
        </p:txBody>
      </p:sp>
      <p:sp>
        <p:nvSpPr>
          <p:cNvPr id="69634" name="Content Placeholder 2"/>
          <p:cNvSpPr>
            <a:spLocks noGrp="1"/>
          </p:cNvSpPr>
          <p:nvPr>
            <p:ph sz="quarter" idx="4294967295"/>
          </p:nvPr>
        </p:nvSpPr>
        <p:spPr>
          <a:xfrm>
            <a:off x="676275" y="2108200"/>
            <a:ext cx="3822700" cy="4064000"/>
          </a:xfrm>
        </p:spPr>
        <p:txBody>
          <a:bodyPr/>
          <a:lstStyle/>
          <a:p>
            <a:pPr marL="0" indent="0">
              <a:buFont typeface="Wingdings" charset="0"/>
              <a:buNone/>
            </a:pPr>
            <a:r>
              <a:rPr lang="en-US" sz="4400" dirty="0">
                <a:latin typeface="Gill Sans" charset="0"/>
                <a:cs typeface="Gill Sans" charset="0"/>
              </a:rPr>
              <a:t>The Art:</a:t>
            </a:r>
          </a:p>
          <a:p>
            <a:pPr marL="0" indent="0">
              <a:buFont typeface="Wingdings" charset="0"/>
              <a:buNone/>
            </a:pPr>
            <a:r>
              <a:rPr lang="en-US" sz="2800" dirty="0">
                <a:latin typeface="Gill Sans" charset="0"/>
                <a:cs typeface="Gill Sans" charset="0"/>
              </a:rPr>
              <a:t>Tailoring the QFT process to the specific content and students you are teaching.</a:t>
            </a:r>
          </a:p>
        </p:txBody>
      </p:sp>
      <p:pic>
        <p:nvPicPr>
          <p:cNvPr id="126979" name="Content Placeholder 9" descr="art.jpg"/>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t="-3665" b="-3665"/>
          <a:stretch>
            <a:fillRect/>
          </a:stretch>
        </p:blipFill>
        <p:spPr>
          <a:xfrm>
            <a:off x="3987800" y="1690688"/>
            <a:ext cx="4749800" cy="4283075"/>
          </a:xfrm>
        </p:spPr>
      </p:pic>
      <p:sp>
        <p:nvSpPr>
          <p:cNvPr id="5" name="Content Placeholder 2"/>
          <p:cNvSpPr>
            <a:spLocks noGrp="1"/>
          </p:cNvSpPr>
          <p:nvPr>
            <p:ph sz="quarter" idx="4294967295"/>
          </p:nvPr>
        </p:nvSpPr>
        <p:spPr>
          <a:xfrm>
            <a:off x="4241800" y="2108200"/>
            <a:ext cx="3822700" cy="4064000"/>
          </a:xfrm>
        </p:spPr>
        <p:txBody>
          <a:bodyPr>
            <a:normAutofit fontScale="92500"/>
          </a:bodyPr>
          <a:lstStyle/>
          <a:p>
            <a:pPr marL="0" indent="0">
              <a:buFont typeface="Wingdings" charset="0"/>
              <a:buNone/>
              <a:defRPr/>
            </a:pPr>
            <a:r>
              <a:rPr lang="en-US" sz="2800" dirty="0" smtClean="0">
                <a:latin typeface="Gill Sans"/>
                <a:cs typeface="Gill Sans"/>
              </a:rPr>
              <a:t>Tailor the QFT through:</a:t>
            </a:r>
          </a:p>
          <a:p>
            <a:pPr>
              <a:defRPr/>
            </a:pPr>
            <a:r>
              <a:rPr lang="en-US" sz="2800" dirty="0" smtClean="0">
                <a:latin typeface="Gill Sans"/>
                <a:cs typeface="Gill Sans"/>
              </a:rPr>
              <a:t>Design of the QFocus</a:t>
            </a:r>
          </a:p>
          <a:p>
            <a:pPr>
              <a:defRPr/>
            </a:pPr>
            <a:r>
              <a:rPr lang="en-US" sz="2800" dirty="0" smtClean="0">
                <a:latin typeface="Gill Sans"/>
                <a:cs typeface="Gill Sans"/>
              </a:rPr>
              <a:t>The instructions for prioritizing</a:t>
            </a:r>
          </a:p>
          <a:p>
            <a:pPr>
              <a:defRPr/>
            </a:pPr>
            <a:r>
              <a:rPr lang="en-US" sz="2800" dirty="0" smtClean="0">
                <a:latin typeface="Gill Sans"/>
                <a:cs typeface="Gill Sans"/>
              </a:rPr>
              <a:t>The next steps for using the questions</a:t>
            </a:r>
          </a:p>
          <a:p>
            <a:pPr>
              <a:defRPr/>
            </a:pPr>
            <a:r>
              <a:rPr lang="en-US" sz="2800" dirty="0" smtClean="0">
                <a:latin typeface="Gill Sans"/>
                <a:cs typeface="Gill Sans"/>
              </a:rPr>
              <a:t>The reflection</a:t>
            </a:r>
            <a:endParaRPr lang="en-US" sz="2800" dirty="0">
              <a:latin typeface="Gill Sans"/>
              <a:cs typeface="Gill Sans"/>
            </a:endParaRPr>
          </a:p>
          <a:p>
            <a:pPr marL="0" indent="0">
              <a:buFont typeface="Wingdings" charset="0"/>
              <a:buNone/>
              <a:defRPr/>
            </a:pPr>
            <a:endParaRPr lang="en-US" sz="2800" dirty="0" smtClean="0">
              <a:latin typeface="Gill Sans"/>
              <a:cs typeface="Gill Sans"/>
            </a:endParaRPr>
          </a:p>
        </p:txBody>
      </p:sp>
    </p:spTree>
    <p:extLst>
      <p:ext uri="{BB962C8B-B14F-4D97-AF65-F5344CB8AC3E}">
        <p14:creationId xmlns:p14="http://schemas.microsoft.com/office/powerpoint/2010/main" val="24705412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26979"/>
                                        </p:tgtEl>
                                      </p:cBhvr>
                                    </p:animEffect>
                                    <p:set>
                                      <p:cBhvr>
                                        <p:cTn id="7" dur="1" fill="hold">
                                          <p:stCondLst>
                                            <p:cond delay="499"/>
                                          </p:stCondLst>
                                        </p:cTn>
                                        <p:tgtEl>
                                          <p:spTgt spid="12697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txBox="1">
            <a:spLocks/>
          </p:cNvSpPr>
          <p:nvPr/>
        </p:nvSpPr>
        <p:spPr bwMode="auto">
          <a:xfrm>
            <a:off x="685800" y="56197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sz="4400" dirty="0">
              <a:latin typeface="HelveticaNeueLT Std Med Cn" charset="0"/>
              <a:cs typeface="HelveticaNeueLT Std Med Cn" charset="0"/>
            </a:endParaRPr>
          </a:p>
        </p:txBody>
      </p:sp>
      <p:sp>
        <p:nvSpPr>
          <p:cNvPr id="70658" name="Subtitle 2"/>
          <p:cNvSpPr txBox="1">
            <a:spLocks/>
          </p:cNvSpPr>
          <p:nvPr/>
        </p:nvSpPr>
        <p:spPr bwMode="auto">
          <a:xfrm>
            <a:off x="862013" y="2281238"/>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tabLst>
                <a:tab pos="1611313"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cs typeface="ＭＳ Ｐゴシック" charset="0"/>
              </a:defRPr>
            </a:lvl1pPr>
            <a:lvl2pPr marL="742950" indent="-285750" eaLnBrk="0" hangingPunct="0">
              <a:tabLst>
                <a:tab pos="1611313"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2pPr>
            <a:lvl3pPr marL="1143000" indent="-228600" eaLnBrk="0" hangingPunct="0">
              <a:tabLst>
                <a:tab pos="1611313"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3pPr>
            <a:lvl4pPr marL="1600200" indent="-228600" eaLnBrk="0" hangingPunct="0">
              <a:tabLst>
                <a:tab pos="1611313"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4pPr>
            <a:lvl5pPr marL="2057400" indent="-228600" eaLnBrk="0" hangingPunct="0">
              <a:tabLst>
                <a:tab pos="1611313"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5pPr>
            <a:lvl6pPr marL="2514600" indent="-228600" eaLnBrk="0" fontAlgn="base" hangingPunct="0">
              <a:spcBef>
                <a:spcPct val="0"/>
              </a:spcBef>
              <a:spcAft>
                <a:spcPct val="0"/>
              </a:spcAft>
              <a:tabLst>
                <a:tab pos="1611313"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6pPr>
            <a:lvl7pPr marL="2971800" indent="-228600" eaLnBrk="0" fontAlgn="base" hangingPunct="0">
              <a:spcBef>
                <a:spcPct val="0"/>
              </a:spcBef>
              <a:spcAft>
                <a:spcPct val="0"/>
              </a:spcAft>
              <a:tabLst>
                <a:tab pos="1611313"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7pPr>
            <a:lvl8pPr marL="3429000" indent="-228600" eaLnBrk="0" fontAlgn="base" hangingPunct="0">
              <a:spcBef>
                <a:spcPct val="0"/>
              </a:spcBef>
              <a:spcAft>
                <a:spcPct val="0"/>
              </a:spcAft>
              <a:tabLst>
                <a:tab pos="1611313"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8pPr>
            <a:lvl9pPr marL="3886200" indent="-228600" eaLnBrk="0" fontAlgn="base" hangingPunct="0">
              <a:spcBef>
                <a:spcPct val="0"/>
              </a:spcBef>
              <a:spcAft>
                <a:spcPct val="0"/>
              </a:spcAft>
              <a:tabLst>
                <a:tab pos="1611313"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9pPr>
          </a:lstStyle>
          <a:p>
            <a:pPr algn="ctr" eaLnBrk="1" hangingPunct="1">
              <a:spcBef>
                <a:spcPct val="20000"/>
              </a:spcBef>
              <a:buFont typeface="Arial" charset="0"/>
              <a:buChar char="•"/>
            </a:pPr>
            <a:endParaRPr lang="en-US" sz="3200">
              <a:solidFill>
                <a:srgbClr val="000000"/>
              </a:solidFill>
              <a:latin typeface="Gill Sans Light" charset="0"/>
            </a:endParaRPr>
          </a:p>
        </p:txBody>
      </p:sp>
      <p:sp>
        <p:nvSpPr>
          <p:cNvPr id="70660" name="Content Placeholder 2"/>
          <p:cNvSpPr>
            <a:spLocks noGrp="1"/>
          </p:cNvSpPr>
          <p:nvPr>
            <p:ph sz="half" idx="1"/>
          </p:nvPr>
        </p:nvSpPr>
        <p:spPr>
          <a:xfrm>
            <a:off x="685800" y="4033838"/>
            <a:ext cx="7556500" cy="1601299"/>
          </a:xfrm>
          <a:solidFill>
            <a:schemeClr val="accent2">
              <a:lumMod val="75000"/>
            </a:schemeClr>
          </a:solidFill>
        </p:spPr>
        <p:txBody>
          <a:bodyPr/>
          <a:lstStyle/>
          <a:p>
            <a:pPr marL="228600" lvl="1" indent="0" algn="ctr">
              <a:buFont typeface="Wingdings" charset="0"/>
              <a:buNone/>
            </a:pPr>
            <a:r>
              <a:rPr lang="en-US" sz="4400" b="1" dirty="0" smtClean="0">
                <a:solidFill>
                  <a:schemeClr val="bg1"/>
                </a:solidFill>
                <a:latin typeface="Gill Sans" charset="0"/>
                <a:cs typeface="Gill Sans" charset="0"/>
              </a:rPr>
              <a:t>How will you use QFT next school year?</a:t>
            </a:r>
            <a:endParaRPr lang="en-US" sz="4400" b="1" dirty="0">
              <a:solidFill>
                <a:schemeClr val="bg1"/>
              </a:solidFill>
              <a:latin typeface="Gill Sans" charset="0"/>
              <a:cs typeface="Gill Sans" charset="0"/>
            </a:endParaRPr>
          </a:p>
        </p:txBody>
      </p:sp>
      <p:sp>
        <p:nvSpPr>
          <p:cNvPr id="70661" name="TextBox 8"/>
          <p:cNvSpPr txBox="1">
            <a:spLocks noChangeArrowheads="1"/>
          </p:cNvSpPr>
          <p:nvPr/>
        </p:nvSpPr>
        <p:spPr bwMode="auto">
          <a:xfrm>
            <a:off x="-427038" y="16621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sz="180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731" y="976453"/>
            <a:ext cx="6022082" cy="2609569"/>
          </a:xfrm>
          <a:prstGeom prst="rect">
            <a:avLst/>
          </a:prstGeom>
        </p:spPr>
      </p:pic>
    </p:spTree>
    <p:extLst>
      <p:ext uri="{BB962C8B-B14F-4D97-AF65-F5344CB8AC3E}">
        <p14:creationId xmlns:p14="http://schemas.microsoft.com/office/powerpoint/2010/main" val="4048231912"/>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9922" y="613332"/>
            <a:ext cx="8915400" cy="877824"/>
          </a:xfrm>
        </p:spPr>
        <p:txBody>
          <a:bodyPr>
            <a:normAutofit/>
          </a:bodyPr>
          <a:lstStyle/>
          <a:p>
            <a:r>
              <a:rPr lang="en-US" sz="4000" b="1" dirty="0" smtClean="0">
                <a:latin typeface="Cambria" panose="02040503050406030204" pitchFamily="18" charset="0"/>
              </a:rPr>
              <a:t>QFT in Your </a:t>
            </a:r>
            <a:r>
              <a:rPr lang="en-US" sz="4000" b="1" dirty="0">
                <a:latin typeface="Cambria" panose="02040503050406030204" pitchFamily="18" charset="0"/>
              </a:rPr>
              <a:t>C</a:t>
            </a:r>
            <a:r>
              <a:rPr lang="en-US" sz="4000" b="1" dirty="0" smtClean="0">
                <a:latin typeface="Cambria" panose="02040503050406030204" pitchFamily="18" charset="0"/>
              </a:rPr>
              <a:t>lassroom</a:t>
            </a:r>
            <a:endParaRPr lang="en-US" sz="4000" b="1" dirty="0">
              <a:latin typeface="Cambria" panose="02040503050406030204" pitchFamily="18" charset="0"/>
            </a:endParaRPr>
          </a:p>
        </p:txBody>
      </p:sp>
      <p:sp>
        <p:nvSpPr>
          <p:cNvPr id="3" name="TextBox 2"/>
          <p:cNvSpPr txBox="1"/>
          <p:nvPr/>
        </p:nvSpPr>
        <p:spPr>
          <a:xfrm>
            <a:off x="119922" y="1906254"/>
            <a:ext cx="4242216" cy="4452501"/>
          </a:xfrm>
          <a:prstGeom prst="rect">
            <a:avLst/>
          </a:prstGeom>
          <a:solidFill>
            <a:schemeClr val="accent4">
              <a:lumMod val="20000"/>
              <a:lumOff val="80000"/>
            </a:schemeClr>
          </a:solidFill>
          <a:ln w="25400">
            <a:solidFill>
              <a:schemeClr val="tx1"/>
            </a:solidFill>
          </a:ln>
        </p:spPr>
        <p:txBody>
          <a:bodyPr wrap="square" rtlCol="0">
            <a:spAutoFit/>
          </a:bodyPr>
          <a:lstStyle/>
          <a:p>
            <a:r>
              <a:rPr lang="en-US" sz="3200" b="1" dirty="0">
                <a:solidFill>
                  <a:prstClr val="black"/>
                </a:solidFill>
                <a:latin typeface="Cambria" panose="02040503050406030204" pitchFamily="18" charset="0"/>
              </a:rPr>
              <a:t>Identify a lesson or unit that</a:t>
            </a:r>
            <a:r>
              <a:rPr lang="en-US" sz="3200" dirty="0">
                <a:solidFill>
                  <a:prstClr val="black"/>
                </a:solidFill>
                <a:latin typeface="Cambria" panose="02040503050406030204" pitchFamily="18" charset="0"/>
              </a:rPr>
              <a:t>…</a:t>
            </a:r>
          </a:p>
          <a:p>
            <a:endParaRPr lang="en-US" dirty="0">
              <a:solidFill>
                <a:prstClr val="black"/>
              </a:solidFill>
              <a:latin typeface="Cambria" panose="02040503050406030204" pitchFamily="18" charset="0"/>
            </a:endParaRPr>
          </a:p>
          <a:p>
            <a:r>
              <a:rPr lang="en-US" dirty="0" smtClean="0">
                <a:solidFill>
                  <a:prstClr val="black"/>
                </a:solidFill>
                <a:latin typeface="Cambria" panose="02040503050406030204" pitchFamily="18" charset="0"/>
              </a:rPr>
              <a:t>-</a:t>
            </a:r>
            <a:r>
              <a:rPr lang="en-US" sz="2800" dirty="0" smtClean="0">
                <a:solidFill>
                  <a:prstClr val="black"/>
                </a:solidFill>
                <a:latin typeface="Cambria" panose="02040503050406030204" pitchFamily="18" charset="0"/>
              </a:rPr>
              <a:t>is new to your curriculum</a:t>
            </a:r>
          </a:p>
          <a:p>
            <a:pPr defTabSz="914400">
              <a:spcBef>
                <a:spcPts val="2000"/>
              </a:spcBef>
              <a:buClr>
                <a:srgbClr val="A2C816"/>
              </a:buClr>
            </a:pPr>
            <a:r>
              <a:rPr lang="en-US" sz="2800" dirty="0">
                <a:solidFill>
                  <a:prstClr val="black">
                    <a:lumMod val="65000"/>
                    <a:lumOff val="35000"/>
                  </a:prstClr>
                </a:solidFill>
                <a:latin typeface="Cambria" panose="02040503050406030204" pitchFamily="18" charset="0"/>
              </a:rPr>
              <a:t>-</a:t>
            </a:r>
            <a:r>
              <a:rPr lang="en-US" sz="2800" dirty="0">
                <a:solidFill>
                  <a:prstClr val="black"/>
                </a:solidFill>
                <a:latin typeface="Cambria" panose="02040503050406030204" pitchFamily="18" charset="0"/>
              </a:rPr>
              <a:t>doesn’t excite your </a:t>
            </a:r>
            <a:r>
              <a:rPr lang="en-US" sz="2800" dirty="0" smtClean="0">
                <a:solidFill>
                  <a:prstClr val="black"/>
                </a:solidFill>
                <a:latin typeface="Cambria" panose="02040503050406030204" pitchFamily="18" charset="0"/>
              </a:rPr>
              <a:t>  students</a:t>
            </a:r>
            <a:r>
              <a:rPr lang="en-US" sz="2800" dirty="0">
                <a:solidFill>
                  <a:prstClr val="black"/>
                </a:solidFill>
                <a:latin typeface="Cambria" panose="02040503050406030204" pitchFamily="18" charset="0"/>
              </a:rPr>
              <a:t>, or </a:t>
            </a:r>
            <a:r>
              <a:rPr lang="en-US" sz="2800" b="1" dirty="0">
                <a:solidFill>
                  <a:prstClr val="black"/>
                </a:solidFill>
                <a:latin typeface="Cambria" panose="02040503050406030204" pitchFamily="18" charset="0"/>
              </a:rPr>
              <a:t>you</a:t>
            </a:r>
            <a:r>
              <a:rPr lang="en-US" sz="2800" dirty="0">
                <a:solidFill>
                  <a:prstClr val="black"/>
                </a:solidFill>
                <a:latin typeface="Cambria" panose="02040503050406030204" pitchFamily="18" charset="0"/>
              </a:rPr>
              <a:t>!</a:t>
            </a:r>
          </a:p>
          <a:p>
            <a:pPr defTabSz="914400">
              <a:spcBef>
                <a:spcPts val="2000"/>
              </a:spcBef>
              <a:buClr>
                <a:srgbClr val="A2C816"/>
              </a:buClr>
            </a:pPr>
            <a:r>
              <a:rPr lang="en-US" sz="2800" dirty="0">
                <a:solidFill>
                  <a:prstClr val="black"/>
                </a:solidFill>
                <a:latin typeface="Cambria" panose="02040503050406030204" pitchFamily="18" charset="0"/>
              </a:rPr>
              <a:t>-seems long or starts to </a:t>
            </a:r>
            <a:r>
              <a:rPr lang="en-US" sz="2800" dirty="0" smtClean="0">
                <a:solidFill>
                  <a:prstClr val="black"/>
                </a:solidFill>
                <a:latin typeface="Cambria" panose="02040503050406030204" pitchFamily="18" charset="0"/>
              </a:rPr>
              <a:t>             stretch out </a:t>
            </a:r>
            <a:r>
              <a:rPr lang="en-US" sz="2800" dirty="0">
                <a:solidFill>
                  <a:prstClr val="black"/>
                </a:solidFill>
                <a:latin typeface="Cambria" panose="02040503050406030204" pitchFamily="18" charset="0"/>
              </a:rPr>
              <a:t>as you engage </a:t>
            </a:r>
            <a:r>
              <a:rPr lang="en-US" sz="2800" dirty="0" smtClean="0">
                <a:solidFill>
                  <a:prstClr val="black"/>
                </a:solidFill>
                <a:latin typeface="Cambria" panose="02040503050406030204" pitchFamily="18" charset="0"/>
              </a:rPr>
              <a:t>     in  </a:t>
            </a:r>
            <a:r>
              <a:rPr lang="en-US" sz="2800" dirty="0">
                <a:solidFill>
                  <a:prstClr val="black"/>
                </a:solidFill>
                <a:latin typeface="Cambria" panose="02040503050406030204" pitchFamily="18" charset="0"/>
              </a:rPr>
              <a:t>the </a:t>
            </a:r>
            <a:r>
              <a:rPr lang="en-US" sz="2800" dirty="0" smtClean="0">
                <a:solidFill>
                  <a:prstClr val="black"/>
                </a:solidFill>
                <a:latin typeface="Cambria" panose="02040503050406030204" pitchFamily="18" charset="0"/>
              </a:rPr>
              <a:t>unit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403277"/>
            <a:ext cx="4463322" cy="2975548"/>
          </a:xfrm>
          <a:prstGeom prst="rect">
            <a:avLst/>
          </a:prstGeom>
        </p:spPr>
      </p:pic>
    </p:spTree>
    <p:extLst>
      <p:ext uri="{BB962C8B-B14F-4D97-AF65-F5344CB8AC3E}">
        <p14:creationId xmlns:p14="http://schemas.microsoft.com/office/powerpoint/2010/main" val="1408284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                       1</a:t>
            </a:r>
            <a:endParaRPr lang="en-US" sz="4000" b="1" dirty="0"/>
          </a:p>
        </p:txBody>
      </p:sp>
      <p:sp>
        <p:nvSpPr>
          <p:cNvPr id="3" name="Content Placeholder 2"/>
          <p:cNvSpPr>
            <a:spLocks noGrp="1"/>
          </p:cNvSpPr>
          <p:nvPr>
            <p:ph idx="1"/>
          </p:nvPr>
        </p:nvSpPr>
        <p:spPr>
          <a:xfrm>
            <a:off x="436210" y="2742868"/>
            <a:ext cx="8371525" cy="3670767"/>
          </a:xfrm>
        </p:spPr>
        <p:txBody>
          <a:bodyPr>
            <a:normAutofit/>
          </a:bodyPr>
          <a:lstStyle/>
          <a:p>
            <a:r>
              <a:rPr lang="en-US" sz="2800" dirty="0">
                <a:solidFill>
                  <a:schemeClr val="tx1"/>
                </a:solidFill>
              </a:rPr>
              <a:t>The teacher is usually the person who asks the questions during a discussion. In a longitudinal study of elementary and secondary school classes, Dillon (1990) found that each student asks only one </a:t>
            </a:r>
            <a:r>
              <a:rPr lang="en-US" sz="2800" dirty="0" smtClean="0">
                <a:solidFill>
                  <a:schemeClr val="tx1"/>
                </a:solidFill>
              </a:rPr>
              <a:t>question(s) </a:t>
            </a:r>
            <a:r>
              <a:rPr lang="en-US" sz="2800" dirty="0">
                <a:solidFill>
                  <a:schemeClr val="tx1"/>
                </a:solidFill>
              </a:rPr>
              <a:t>per month on average. Teachers must take deliberate steps to get their students to ask questions.</a:t>
            </a:r>
          </a:p>
          <a:p>
            <a:endParaRPr lang="en-US" dirty="0"/>
          </a:p>
        </p:txBody>
      </p:sp>
      <p:sp>
        <p:nvSpPr>
          <p:cNvPr id="4" name="Rectangle 3"/>
          <p:cNvSpPr/>
          <p:nvPr/>
        </p:nvSpPr>
        <p:spPr>
          <a:xfrm>
            <a:off x="5540188" y="4578251"/>
            <a:ext cx="981003"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a:solidFill>
                <a:prstClr val="white"/>
              </a:solidFill>
              <a:latin typeface="Century Gothic"/>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6154" y="304286"/>
            <a:ext cx="4085038" cy="2168059"/>
          </a:xfrm>
          <a:prstGeom prst="rect">
            <a:avLst/>
          </a:prstGeom>
          <a:ln w="50800">
            <a:solidFill>
              <a:schemeClr val="accent1">
                <a:lumMod val="75000"/>
              </a:schemeClr>
            </a:solidFill>
          </a:ln>
        </p:spPr>
      </p:pic>
    </p:spTree>
    <p:extLst>
      <p:ext uri="{BB962C8B-B14F-4D97-AF65-F5344CB8AC3E}">
        <p14:creationId xmlns:p14="http://schemas.microsoft.com/office/powerpoint/2010/main" val="384418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type="body" sz="half" idx="2"/>
          </p:nvPr>
        </p:nvSpPr>
        <p:spPr>
          <a:xfrm>
            <a:off x="381000" y="3733800"/>
            <a:ext cx="6180138" cy="2392363"/>
          </a:xfrm>
        </p:spPr>
        <p:txBody>
          <a:bodyPr/>
          <a:lstStyle/>
          <a:p>
            <a:r>
              <a:rPr lang="en-US" sz="3600" b="1" dirty="0">
                <a:latin typeface="Rockwell" charset="0"/>
              </a:rPr>
              <a:t>Backwards Planning</a:t>
            </a:r>
          </a:p>
        </p:txBody>
      </p:sp>
      <p:pic>
        <p:nvPicPr>
          <p:cNvPr id="72709" name="Picture Placeholder 2"/>
          <p:cNvPicPr>
            <a:picLocks noChangeAspect="1"/>
          </p:cNvPicPr>
          <p:nvPr/>
        </p:nvPicPr>
        <p:blipFill>
          <a:blip r:embed="rId3">
            <a:extLst>
              <a:ext uri="{28A0092B-C50C-407E-A947-70E740481C1C}">
                <a14:useLocalDpi xmlns:a14="http://schemas.microsoft.com/office/drawing/2010/main" val="0"/>
              </a:ext>
            </a:extLst>
          </a:blip>
          <a:srcRect t="3638" b="3638"/>
          <a:stretch>
            <a:fillRect/>
          </a:stretch>
        </p:blipFill>
        <p:spPr bwMode="auto">
          <a:xfrm>
            <a:off x="6802438" y="2217326"/>
            <a:ext cx="2057400"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42198909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3"/>
          <p:cNvSpPr>
            <a:spLocks noGrp="1"/>
          </p:cNvSpPr>
          <p:nvPr>
            <p:ph type="title"/>
          </p:nvPr>
        </p:nvSpPr>
        <p:spPr>
          <a:xfrm>
            <a:off x="498474" y="229634"/>
            <a:ext cx="7556313" cy="1116106"/>
          </a:xfrm>
        </p:spPr>
        <p:txBody>
          <a:bodyPr/>
          <a:lstStyle/>
          <a:p>
            <a:r>
              <a:rPr lang="en-US" sz="4000" b="1" dirty="0">
                <a:latin typeface="Rockwell" charset="0"/>
              </a:rPr>
              <a:t>QFT Planning Tool</a:t>
            </a:r>
          </a:p>
        </p:txBody>
      </p:sp>
      <p:sp>
        <p:nvSpPr>
          <p:cNvPr id="74754" name="Content Placeholder 4"/>
          <p:cNvSpPr>
            <a:spLocks noGrp="1"/>
          </p:cNvSpPr>
          <p:nvPr>
            <p:ph sz="half" idx="1"/>
          </p:nvPr>
        </p:nvSpPr>
        <p:spPr>
          <a:xfrm>
            <a:off x="654200" y="1923706"/>
            <a:ext cx="3622430" cy="3903784"/>
          </a:xfrm>
          <a:solidFill>
            <a:schemeClr val="accent2">
              <a:lumMod val="60000"/>
              <a:lumOff val="40000"/>
            </a:schemeClr>
          </a:solidFill>
          <a:ln>
            <a:noFill/>
          </a:ln>
        </p:spPr>
        <p:txBody>
          <a:bodyPr>
            <a:noAutofit/>
          </a:bodyPr>
          <a:lstStyle/>
          <a:p>
            <a:pPr marL="0" indent="0" algn="ctr">
              <a:spcAft>
                <a:spcPts val="1800"/>
              </a:spcAft>
              <a:buFont typeface="Wingdings" charset="0"/>
              <a:buNone/>
            </a:pPr>
            <a:r>
              <a:rPr lang="en-US" sz="3600" b="1" dirty="0">
                <a:solidFill>
                  <a:schemeClr val="tx1"/>
                </a:solidFill>
                <a:latin typeface="Gill Sans" charset="0"/>
                <a:cs typeface="Gill Sans" charset="0"/>
              </a:rPr>
              <a:t>Takes you step by step through the components of QFT that the teacher directs, </a:t>
            </a:r>
            <a:r>
              <a:rPr lang="en-US" sz="3600" b="1" i="1" dirty="0">
                <a:solidFill>
                  <a:schemeClr val="tx1"/>
                </a:solidFill>
                <a:latin typeface="Gill Sans" charset="0"/>
                <a:cs typeface="Gill Sans" charset="0"/>
              </a:rPr>
              <a:t>the art</a:t>
            </a:r>
            <a:r>
              <a:rPr lang="en-US" sz="3600" b="1" dirty="0">
                <a:solidFill>
                  <a:schemeClr val="tx1"/>
                </a:solidFill>
                <a:latin typeface="Gill Sans" charset="0"/>
                <a:cs typeface="Gill Sans" charset="0"/>
              </a:rPr>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1280" y="1949565"/>
            <a:ext cx="3873011" cy="3873011"/>
          </a:xfrm>
          <a:prstGeom prst="rect">
            <a:avLst/>
          </a:prstGeom>
        </p:spPr>
      </p:pic>
    </p:spTree>
    <p:extLst>
      <p:ext uri="{BB962C8B-B14F-4D97-AF65-F5344CB8AC3E}">
        <p14:creationId xmlns:p14="http://schemas.microsoft.com/office/powerpoint/2010/main" val="41177210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ubtitle 2"/>
          <p:cNvSpPr txBox="1">
            <a:spLocks/>
          </p:cNvSpPr>
          <p:nvPr/>
        </p:nvSpPr>
        <p:spPr bwMode="auto">
          <a:xfrm>
            <a:off x="862013" y="2281238"/>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tabLst>
                <a:tab pos="1611313"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cs typeface="ＭＳ Ｐゴシック" charset="0"/>
              </a:defRPr>
            </a:lvl1pPr>
            <a:lvl2pPr marL="742950" indent="-285750" eaLnBrk="0" hangingPunct="0">
              <a:tabLst>
                <a:tab pos="1611313"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2pPr>
            <a:lvl3pPr marL="1143000" indent="-228600" eaLnBrk="0" hangingPunct="0">
              <a:tabLst>
                <a:tab pos="1611313"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3pPr>
            <a:lvl4pPr marL="1600200" indent="-228600" eaLnBrk="0" hangingPunct="0">
              <a:tabLst>
                <a:tab pos="1611313"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4pPr>
            <a:lvl5pPr marL="2057400" indent="-228600" eaLnBrk="0" hangingPunct="0">
              <a:tabLst>
                <a:tab pos="1611313"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5pPr>
            <a:lvl6pPr marL="2514600" indent="-228600" eaLnBrk="0" fontAlgn="base" hangingPunct="0">
              <a:spcBef>
                <a:spcPct val="0"/>
              </a:spcBef>
              <a:spcAft>
                <a:spcPct val="0"/>
              </a:spcAft>
              <a:tabLst>
                <a:tab pos="1611313"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6pPr>
            <a:lvl7pPr marL="2971800" indent="-228600" eaLnBrk="0" fontAlgn="base" hangingPunct="0">
              <a:spcBef>
                <a:spcPct val="0"/>
              </a:spcBef>
              <a:spcAft>
                <a:spcPct val="0"/>
              </a:spcAft>
              <a:tabLst>
                <a:tab pos="1611313"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7pPr>
            <a:lvl8pPr marL="3429000" indent="-228600" eaLnBrk="0" fontAlgn="base" hangingPunct="0">
              <a:spcBef>
                <a:spcPct val="0"/>
              </a:spcBef>
              <a:spcAft>
                <a:spcPct val="0"/>
              </a:spcAft>
              <a:tabLst>
                <a:tab pos="1611313"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8pPr>
            <a:lvl9pPr marL="3886200" indent="-228600" eaLnBrk="0" fontAlgn="base" hangingPunct="0">
              <a:spcBef>
                <a:spcPct val="0"/>
              </a:spcBef>
              <a:spcAft>
                <a:spcPct val="0"/>
              </a:spcAft>
              <a:tabLst>
                <a:tab pos="1611313"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9pPr>
          </a:lstStyle>
          <a:p>
            <a:pPr algn="ctr" eaLnBrk="1" hangingPunct="1">
              <a:spcBef>
                <a:spcPct val="20000"/>
              </a:spcBef>
              <a:buFont typeface="Arial" charset="0"/>
              <a:buChar char="•"/>
            </a:pPr>
            <a:endParaRPr lang="en-US" sz="3200">
              <a:solidFill>
                <a:srgbClr val="000000"/>
              </a:solidFill>
              <a:latin typeface="Gill Sans Light" charset="0"/>
            </a:endParaRPr>
          </a:p>
        </p:txBody>
      </p:sp>
      <p:pic>
        <p:nvPicPr>
          <p:cNvPr id="99330"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rcRect l="-10275" r="-10275"/>
          <a:stretch>
            <a:fillRect/>
          </a:stretch>
        </p:blipFill>
        <p:spPr>
          <a:xfrm>
            <a:off x="0" y="995485"/>
            <a:ext cx="4738688" cy="5364163"/>
          </a:xfrm>
        </p:spPr>
      </p:pic>
      <p:sp>
        <p:nvSpPr>
          <p:cNvPr id="99331" name="Content Placeholder 3"/>
          <p:cNvSpPr>
            <a:spLocks noGrp="1"/>
          </p:cNvSpPr>
          <p:nvPr>
            <p:ph sz="half" idx="2"/>
          </p:nvPr>
        </p:nvSpPr>
        <p:spPr>
          <a:xfrm>
            <a:off x="4425462" y="2324955"/>
            <a:ext cx="4584700" cy="2705222"/>
          </a:xfrm>
        </p:spPr>
        <p:txBody>
          <a:bodyPr>
            <a:normAutofit/>
          </a:bodyPr>
          <a:lstStyle/>
          <a:p>
            <a:pPr marL="0" lvl="1" indent="0" algn="ctr">
              <a:spcBef>
                <a:spcPts val="2000"/>
              </a:spcBef>
              <a:buClr>
                <a:schemeClr val="accent1"/>
              </a:buClr>
              <a:buFont typeface="Wingdings" charset="0"/>
              <a:buNone/>
            </a:pPr>
            <a:r>
              <a:rPr lang="en-US" sz="4000" b="1" dirty="0">
                <a:solidFill>
                  <a:schemeClr val="tx1"/>
                </a:solidFill>
                <a:latin typeface="Gill Sans" charset="0"/>
                <a:cs typeface="Gill Sans" charset="0"/>
              </a:rPr>
              <a:t>Dive into the planning tool on your own or with a partner.</a:t>
            </a:r>
          </a:p>
          <a:p>
            <a:pPr algn="ctr"/>
            <a:endParaRPr lang="en-US" sz="4000" b="1" dirty="0">
              <a:solidFill>
                <a:schemeClr val="tx1"/>
              </a:solidFill>
              <a:latin typeface="Gill Sans" charset="0"/>
              <a:cs typeface="Gill Sans" charset="0"/>
            </a:endParaRPr>
          </a:p>
        </p:txBody>
      </p:sp>
      <p:sp>
        <p:nvSpPr>
          <p:cNvPr id="99332" name="TextBox 8"/>
          <p:cNvSpPr txBox="1">
            <a:spLocks noChangeArrowheads="1"/>
          </p:cNvSpPr>
          <p:nvPr/>
        </p:nvSpPr>
        <p:spPr bwMode="auto">
          <a:xfrm>
            <a:off x="-427038" y="16621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n-US" sz="1800"/>
          </a:p>
        </p:txBody>
      </p:sp>
    </p:spTree>
    <p:extLst>
      <p:ext uri="{BB962C8B-B14F-4D97-AF65-F5344CB8AC3E}">
        <p14:creationId xmlns:p14="http://schemas.microsoft.com/office/powerpoint/2010/main" val="198170486"/>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b="1" dirty="0" smtClean="0"/>
              <a:t>The Art of the QFT: Teacher Practice and Procedure</a:t>
            </a:r>
            <a:endParaRPr lang="en-US" sz="4000" b="1" dirty="0"/>
          </a:p>
        </p:txBody>
      </p:sp>
      <p:sp>
        <p:nvSpPr>
          <p:cNvPr id="6" name="Content Placeholder 5"/>
          <p:cNvSpPr>
            <a:spLocks noGrp="1"/>
          </p:cNvSpPr>
          <p:nvPr>
            <p:ph idx="1"/>
          </p:nvPr>
        </p:nvSpPr>
        <p:spPr>
          <a:xfrm>
            <a:off x="579622" y="2241177"/>
            <a:ext cx="7556313" cy="4144963"/>
          </a:xfrm>
        </p:spPr>
        <p:txBody>
          <a:bodyPr/>
          <a:lstStyle/>
          <a:p>
            <a:r>
              <a:rPr lang="en-US" sz="4000" b="1" dirty="0" smtClean="0">
                <a:solidFill>
                  <a:schemeClr val="tx1"/>
                </a:solidFill>
              </a:rPr>
              <a:t>Development of a Q-Focus</a:t>
            </a:r>
          </a:p>
          <a:p>
            <a:r>
              <a:rPr lang="en-US" sz="4000" b="1" dirty="0" smtClean="0">
                <a:solidFill>
                  <a:schemeClr val="tx1"/>
                </a:solidFill>
              </a:rPr>
              <a:t>Prioritization</a:t>
            </a:r>
          </a:p>
          <a:p>
            <a:r>
              <a:rPr lang="en-US" sz="4000" b="1" dirty="0" smtClean="0">
                <a:solidFill>
                  <a:schemeClr val="tx1"/>
                </a:solidFill>
              </a:rPr>
              <a:t>Facilitation</a:t>
            </a:r>
          </a:p>
          <a:p>
            <a:r>
              <a:rPr lang="en-US" sz="4000" b="1" dirty="0" smtClean="0">
                <a:solidFill>
                  <a:schemeClr val="tx1"/>
                </a:solidFill>
              </a:rPr>
              <a:t>Reflection</a:t>
            </a:r>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6225" y="5727142"/>
            <a:ext cx="5057775" cy="904875"/>
          </a:xfrm>
          <a:prstGeom prst="rect">
            <a:avLst/>
          </a:prstGeom>
        </p:spPr>
      </p:pic>
    </p:spTree>
    <p:extLst>
      <p:ext uri="{BB962C8B-B14F-4D97-AF65-F5344CB8AC3E}">
        <p14:creationId xmlns:p14="http://schemas.microsoft.com/office/powerpoint/2010/main" val="1692084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 y="691405"/>
            <a:ext cx="8907883" cy="914400"/>
          </a:xfrm>
        </p:spPr>
        <p:txBody>
          <a:bodyPr>
            <a:normAutofit/>
          </a:bodyPr>
          <a:lstStyle/>
          <a:p>
            <a:r>
              <a:rPr lang="en-US" sz="4000" b="1" u="sng" dirty="0" smtClean="0"/>
              <a:t>Part 1</a:t>
            </a:r>
            <a:r>
              <a:rPr lang="en-US" sz="4000" b="1" dirty="0" smtClean="0"/>
              <a:t>: </a:t>
            </a:r>
            <a:r>
              <a:rPr lang="en-US" b="1" dirty="0" smtClean="0"/>
              <a:t>Question Focus (Q-Focus)</a:t>
            </a:r>
            <a:endParaRPr lang="en-US" b="1" dirty="0"/>
          </a:p>
        </p:txBody>
      </p:sp>
      <p:sp>
        <p:nvSpPr>
          <p:cNvPr id="3" name="Content Placeholder 2"/>
          <p:cNvSpPr>
            <a:spLocks noGrp="1"/>
          </p:cNvSpPr>
          <p:nvPr>
            <p:ph idx="1"/>
          </p:nvPr>
        </p:nvSpPr>
        <p:spPr>
          <a:xfrm>
            <a:off x="175846" y="2034866"/>
            <a:ext cx="8792308" cy="4126523"/>
          </a:xfrm>
          <a:noFill/>
        </p:spPr>
        <p:txBody>
          <a:bodyPr>
            <a:noAutofit/>
          </a:bodyPr>
          <a:lstStyle/>
          <a:p>
            <a:pPr>
              <a:buClrTx/>
            </a:pPr>
            <a:r>
              <a:rPr lang="en-US" sz="2800" dirty="0" smtClean="0">
                <a:solidFill>
                  <a:schemeClr val="tx1"/>
                </a:solidFill>
              </a:rPr>
              <a:t> </a:t>
            </a:r>
            <a:r>
              <a:rPr lang="en-US" sz="2800" b="1" dirty="0" smtClean="0">
                <a:solidFill>
                  <a:schemeClr val="tx1"/>
                </a:solidFill>
              </a:rPr>
              <a:t>A Question Focus IS a simple </a:t>
            </a:r>
            <a:r>
              <a:rPr lang="en-US" sz="2800" b="1" u="sng" dirty="0" smtClean="0">
                <a:solidFill>
                  <a:schemeClr val="tx1"/>
                </a:solidFill>
              </a:rPr>
              <a:t>statement</a:t>
            </a:r>
            <a:r>
              <a:rPr lang="en-US" sz="2800" dirty="0" smtClean="0">
                <a:solidFill>
                  <a:schemeClr val="tx1"/>
                </a:solidFill>
              </a:rPr>
              <a:t>, </a:t>
            </a:r>
            <a:r>
              <a:rPr lang="en-US" sz="2800" b="1" dirty="0" smtClean="0">
                <a:solidFill>
                  <a:schemeClr val="tx1"/>
                </a:solidFill>
              </a:rPr>
              <a:t>a</a:t>
            </a:r>
            <a:r>
              <a:rPr lang="en-US" sz="2800" dirty="0" smtClean="0">
                <a:solidFill>
                  <a:schemeClr val="tx1"/>
                </a:solidFill>
              </a:rPr>
              <a:t>  </a:t>
            </a:r>
            <a:r>
              <a:rPr lang="en-US" sz="2800" b="1" u="sng" dirty="0" smtClean="0">
                <a:solidFill>
                  <a:schemeClr val="tx1"/>
                </a:solidFill>
              </a:rPr>
              <a:t>visual</a:t>
            </a:r>
            <a:r>
              <a:rPr lang="en-US" sz="2800" dirty="0" smtClean="0">
                <a:solidFill>
                  <a:schemeClr val="tx1"/>
                </a:solidFill>
              </a:rPr>
              <a:t> </a:t>
            </a:r>
            <a:r>
              <a:rPr lang="en-US" sz="2800" b="1" dirty="0" smtClean="0">
                <a:solidFill>
                  <a:schemeClr val="tx1"/>
                </a:solidFill>
              </a:rPr>
              <a:t>or</a:t>
            </a:r>
            <a:r>
              <a:rPr lang="en-US" sz="2800" dirty="0" smtClean="0">
                <a:solidFill>
                  <a:schemeClr val="tx1"/>
                </a:solidFill>
              </a:rPr>
              <a:t> </a:t>
            </a:r>
            <a:r>
              <a:rPr lang="en-US" sz="2800" b="1" u="sng" dirty="0" smtClean="0">
                <a:solidFill>
                  <a:schemeClr val="tx1"/>
                </a:solidFill>
              </a:rPr>
              <a:t>aural aid</a:t>
            </a:r>
            <a:r>
              <a:rPr lang="en-US" sz="2800" b="1" dirty="0" smtClean="0">
                <a:solidFill>
                  <a:schemeClr val="tx1"/>
                </a:solidFill>
              </a:rPr>
              <a:t> to help students generate questions</a:t>
            </a:r>
          </a:p>
          <a:p>
            <a:pPr lvl="2">
              <a:buClrTx/>
              <a:buFont typeface="Courier New" panose="02070309020205020404" pitchFamily="49" charset="0"/>
              <a:buChar char="o"/>
            </a:pPr>
            <a:r>
              <a:rPr lang="en-US" sz="2800" b="1" dirty="0" smtClean="0">
                <a:solidFill>
                  <a:schemeClr val="tx1"/>
                </a:solidFill>
              </a:rPr>
              <a:t>Created from curriculum content</a:t>
            </a:r>
          </a:p>
          <a:p>
            <a:pPr lvl="2">
              <a:buClrTx/>
              <a:buFont typeface="Courier New" panose="02070309020205020404" pitchFamily="49" charset="0"/>
              <a:buChar char="o"/>
            </a:pPr>
            <a:r>
              <a:rPr lang="en-US" sz="2800" b="1" dirty="0" smtClean="0">
                <a:solidFill>
                  <a:schemeClr val="tx1"/>
                </a:solidFill>
              </a:rPr>
              <a:t>Brief</a:t>
            </a:r>
          </a:p>
          <a:p>
            <a:pPr lvl="2">
              <a:buClrTx/>
              <a:buFont typeface="Courier New" panose="02070309020205020404" pitchFamily="49" charset="0"/>
              <a:buChar char="o"/>
            </a:pPr>
            <a:r>
              <a:rPr lang="en-US" sz="2800" b="1" dirty="0" smtClean="0">
                <a:solidFill>
                  <a:schemeClr val="tx1"/>
                </a:solidFill>
              </a:rPr>
              <a:t>Stimulates a new line of thinking</a:t>
            </a:r>
          </a:p>
          <a:p>
            <a:pPr>
              <a:buClrTx/>
            </a:pPr>
            <a:r>
              <a:rPr lang="en-US" sz="2800" b="1" dirty="0" smtClean="0">
                <a:solidFill>
                  <a:srgbClr val="FF0000"/>
                </a:solidFill>
              </a:rPr>
              <a:t> </a:t>
            </a:r>
            <a:r>
              <a:rPr lang="en-US" sz="4000" b="1" dirty="0" smtClean="0">
                <a:solidFill>
                  <a:srgbClr val="FF0000"/>
                </a:solidFill>
              </a:rPr>
              <a:t>A Q-Focus is NOT </a:t>
            </a:r>
          </a:p>
          <a:p>
            <a:pPr lvl="2">
              <a:buClrTx/>
              <a:buFont typeface="Courier New" panose="02070309020205020404" pitchFamily="49" charset="0"/>
              <a:buChar char="o"/>
            </a:pPr>
            <a:r>
              <a:rPr lang="en-US" sz="4000" b="1" dirty="0" smtClean="0">
                <a:solidFill>
                  <a:srgbClr val="FF0000"/>
                </a:solidFill>
              </a:rPr>
              <a:t>A question</a:t>
            </a:r>
            <a:endParaRPr lang="en-US" sz="4000" b="1" dirty="0">
              <a:solidFill>
                <a:srgbClr val="FF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5856589"/>
            <a:ext cx="3429000" cy="609600"/>
          </a:xfrm>
          <a:prstGeom prst="rect">
            <a:avLst/>
          </a:prstGeom>
        </p:spPr>
      </p:pic>
    </p:spTree>
    <p:extLst>
      <p:ext uri="{BB962C8B-B14F-4D97-AF65-F5344CB8AC3E}">
        <p14:creationId xmlns:p14="http://schemas.microsoft.com/office/powerpoint/2010/main" val="183171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3"/>
          <p:cNvSpPr>
            <a:spLocks noGrp="1"/>
          </p:cNvSpPr>
          <p:nvPr>
            <p:ph type="title"/>
          </p:nvPr>
        </p:nvSpPr>
        <p:spPr>
          <a:xfrm>
            <a:off x="498474" y="187644"/>
            <a:ext cx="7556313" cy="1116106"/>
          </a:xfrm>
        </p:spPr>
        <p:txBody>
          <a:bodyPr/>
          <a:lstStyle/>
          <a:p>
            <a:r>
              <a:rPr lang="en-US" sz="4000" b="1" u="sng" dirty="0" smtClean="0">
                <a:latin typeface="Rockwell" charset="0"/>
              </a:rPr>
              <a:t>Part 2</a:t>
            </a:r>
            <a:r>
              <a:rPr lang="en-US" sz="4000" b="1" dirty="0" smtClean="0">
                <a:latin typeface="Rockwell" charset="0"/>
              </a:rPr>
              <a:t>: </a:t>
            </a:r>
            <a:r>
              <a:rPr lang="en-US" b="1" dirty="0" smtClean="0">
                <a:latin typeface="Rockwell" charset="0"/>
              </a:rPr>
              <a:t>Prioritization</a:t>
            </a:r>
            <a:endParaRPr lang="en-US" b="1" dirty="0">
              <a:latin typeface="Rockwell" charset="0"/>
            </a:endParaRPr>
          </a:p>
        </p:txBody>
      </p:sp>
      <p:sp>
        <p:nvSpPr>
          <p:cNvPr id="3" name="TextBox 2"/>
          <p:cNvSpPr txBox="1"/>
          <p:nvPr/>
        </p:nvSpPr>
        <p:spPr>
          <a:xfrm>
            <a:off x="168552" y="1975146"/>
            <a:ext cx="8850757" cy="4131900"/>
          </a:xfrm>
          <a:prstGeom prst="rect">
            <a:avLst/>
          </a:prstGeom>
          <a:solidFill>
            <a:schemeClr val="accent3">
              <a:lumMod val="20000"/>
              <a:lumOff val="80000"/>
            </a:schemeClr>
          </a:solidFill>
          <a:ln w="31750">
            <a:solidFill>
              <a:schemeClr val="accent1"/>
            </a:solidFill>
          </a:ln>
        </p:spPr>
        <p:txBody>
          <a:bodyPr wrap="square" rtlCol="0">
            <a:spAutoFit/>
          </a:bodyPr>
          <a:lstStyle/>
          <a:p>
            <a:pPr algn="ctr"/>
            <a:r>
              <a:rPr lang="en-US" sz="3600" b="1" dirty="0" smtClean="0"/>
              <a:t>“The act of prioritization – the ability to assign importance property – is an intellectual task involving a wide range of skills, including </a:t>
            </a:r>
            <a:r>
              <a:rPr lang="en-US" sz="3600" b="1" u="sng" dirty="0" smtClean="0">
                <a:solidFill>
                  <a:srgbClr val="FF0000"/>
                </a:solidFill>
              </a:rPr>
              <a:t>comparison</a:t>
            </a:r>
            <a:r>
              <a:rPr lang="en-US" sz="3600" b="1" dirty="0" smtClean="0"/>
              <a:t>, </a:t>
            </a:r>
            <a:r>
              <a:rPr lang="en-US" sz="3600" b="1" u="sng" dirty="0" smtClean="0">
                <a:solidFill>
                  <a:srgbClr val="FF0000"/>
                </a:solidFill>
              </a:rPr>
              <a:t>categorization</a:t>
            </a:r>
            <a:r>
              <a:rPr lang="en-US" sz="3600" b="1" dirty="0" smtClean="0">
                <a:solidFill>
                  <a:srgbClr val="FF0000"/>
                </a:solidFill>
              </a:rPr>
              <a:t>, </a:t>
            </a:r>
            <a:r>
              <a:rPr lang="en-US" sz="3600" b="1" u="sng" dirty="0" smtClean="0">
                <a:solidFill>
                  <a:srgbClr val="FF0000"/>
                </a:solidFill>
              </a:rPr>
              <a:t>analysis</a:t>
            </a:r>
            <a:r>
              <a:rPr lang="en-US" sz="3600" b="1" dirty="0" smtClean="0">
                <a:solidFill>
                  <a:srgbClr val="FF0000"/>
                </a:solidFill>
              </a:rPr>
              <a:t>, </a:t>
            </a:r>
            <a:r>
              <a:rPr lang="en-US" sz="3600" b="1" u="sng" dirty="0" smtClean="0">
                <a:solidFill>
                  <a:srgbClr val="FF0000"/>
                </a:solidFill>
              </a:rPr>
              <a:t>assessment</a:t>
            </a:r>
            <a:r>
              <a:rPr lang="en-US" sz="3600" b="1" dirty="0" smtClean="0">
                <a:solidFill>
                  <a:srgbClr val="FF0000"/>
                </a:solidFill>
              </a:rPr>
              <a:t> </a:t>
            </a:r>
            <a:r>
              <a:rPr lang="en-US" sz="3600" b="1" dirty="0" smtClean="0"/>
              <a:t>and </a:t>
            </a:r>
            <a:r>
              <a:rPr lang="en-US" sz="3600" b="1" u="sng" dirty="0" smtClean="0">
                <a:solidFill>
                  <a:srgbClr val="FF0000"/>
                </a:solidFill>
              </a:rPr>
              <a:t>synthesis</a:t>
            </a:r>
            <a:r>
              <a:rPr lang="en-US" sz="3600" b="1" dirty="0" smtClean="0"/>
              <a:t>.”</a:t>
            </a:r>
          </a:p>
          <a:p>
            <a:pPr algn="ctr"/>
            <a:endParaRPr lang="en-US" sz="1050" b="1" dirty="0" smtClean="0"/>
          </a:p>
          <a:p>
            <a:pPr algn="r"/>
            <a:r>
              <a:rPr lang="en-US" i="1" u="sng" dirty="0" smtClean="0"/>
              <a:t>Make Just One Change: Teach Students to Ask Their Own Questions</a:t>
            </a:r>
            <a:r>
              <a:rPr lang="en-US" i="1" dirty="0" smtClean="0"/>
              <a:t> </a:t>
            </a:r>
          </a:p>
          <a:p>
            <a:pPr algn="r"/>
            <a:r>
              <a:rPr lang="en-US" i="1" dirty="0" smtClean="0"/>
              <a:t>Rothstein and Santana, Page 88.</a:t>
            </a:r>
            <a:endParaRPr lang="en-US" i="1" dirty="0"/>
          </a:p>
        </p:txBody>
      </p:sp>
      <p:pic>
        <p:nvPicPr>
          <p:cNvPr id="6" name="Picture 5"/>
          <p:cNvPicPr>
            <a:picLocks noChangeAspect="1"/>
          </p:cNvPicPr>
          <p:nvPr/>
        </p:nvPicPr>
        <p:blipFill>
          <a:blip r:embed="rId3"/>
          <a:stretch>
            <a:fillRect/>
          </a:stretch>
        </p:blipFill>
        <p:spPr>
          <a:xfrm>
            <a:off x="3337622" y="6186691"/>
            <a:ext cx="3426249" cy="609653"/>
          </a:xfrm>
          <a:prstGeom prst="rect">
            <a:avLst/>
          </a:prstGeom>
        </p:spPr>
      </p:pic>
    </p:spTree>
    <p:extLst>
      <p:ext uri="{BB962C8B-B14F-4D97-AF65-F5344CB8AC3E}">
        <p14:creationId xmlns:p14="http://schemas.microsoft.com/office/powerpoint/2010/main" val="989631049"/>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u="sng" dirty="0">
                <a:latin typeface="Rockwell" charset="0"/>
              </a:rPr>
              <a:t>Part 2</a:t>
            </a:r>
            <a:r>
              <a:rPr lang="en-US" sz="4000" b="1" dirty="0">
                <a:latin typeface="Rockwell" charset="0"/>
              </a:rPr>
              <a:t>: </a:t>
            </a:r>
            <a:r>
              <a:rPr lang="en-US" b="1" dirty="0" smtClean="0">
                <a:latin typeface="Rockwell" charset="0"/>
              </a:rPr>
              <a:t>Prioritization </a:t>
            </a:r>
            <a:br>
              <a:rPr lang="en-US" b="1" dirty="0" smtClean="0">
                <a:latin typeface="Rockwell" charset="0"/>
              </a:rPr>
            </a:br>
            <a:r>
              <a:rPr lang="en-US" b="1" dirty="0" smtClean="0">
                <a:latin typeface="Rockwell" charset="0"/>
              </a:rPr>
              <a:t>EXAMPLES</a:t>
            </a:r>
            <a:endParaRPr lang="en-US" dirty="0"/>
          </a:p>
        </p:txBody>
      </p:sp>
      <p:sp>
        <p:nvSpPr>
          <p:cNvPr id="4" name="Content Placeholder 1"/>
          <p:cNvSpPr>
            <a:spLocks noGrp="1"/>
          </p:cNvSpPr>
          <p:nvPr>
            <p:ph idx="1"/>
          </p:nvPr>
        </p:nvSpPr>
        <p:spPr>
          <a:xfrm>
            <a:off x="147919" y="2170021"/>
            <a:ext cx="8740588" cy="4144963"/>
          </a:xfrm>
          <a:solidFill>
            <a:schemeClr val="accent3">
              <a:lumMod val="20000"/>
              <a:lumOff val="80000"/>
            </a:schemeClr>
          </a:solidFill>
          <a:ln w="31750">
            <a:solidFill>
              <a:schemeClr val="accent1"/>
            </a:solidFill>
          </a:ln>
        </p:spPr>
        <p:txBody>
          <a:bodyPr/>
          <a:lstStyle/>
          <a:p>
            <a:pPr marL="0" indent="0">
              <a:buFont typeface="Wingdings" charset="0"/>
              <a:buNone/>
            </a:pPr>
            <a:r>
              <a:rPr lang="en-US" sz="3200" b="1" dirty="0">
                <a:solidFill>
                  <a:schemeClr val="tx1"/>
                </a:solidFill>
                <a:latin typeface="Gill Sans" charset="0"/>
                <a:cs typeface="Gill Sans" charset="0"/>
              </a:rPr>
              <a:t>Choose three </a:t>
            </a:r>
            <a:r>
              <a:rPr lang="en-US" sz="3200" b="1" dirty="0" smtClean="0">
                <a:solidFill>
                  <a:schemeClr val="tx1"/>
                </a:solidFill>
                <a:latin typeface="Gill Sans" charset="0"/>
                <a:cs typeface="Gill Sans" charset="0"/>
              </a:rPr>
              <a:t>questions </a:t>
            </a:r>
            <a:r>
              <a:rPr lang="en-US" sz="3200" b="1" dirty="0">
                <a:solidFill>
                  <a:schemeClr val="tx1"/>
                </a:solidFill>
                <a:latin typeface="Gill Sans" charset="0"/>
                <a:cs typeface="Gill Sans" charset="0"/>
              </a:rPr>
              <a:t>that</a:t>
            </a:r>
            <a:r>
              <a:rPr lang="en-US" sz="3200" b="1" dirty="0" smtClean="0">
                <a:solidFill>
                  <a:schemeClr val="tx1"/>
                </a:solidFill>
                <a:latin typeface="Gill Sans" charset="0"/>
                <a:cs typeface="Gill Sans" charset="0"/>
              </a:rPr>
              <a:t>:</a:t>
            </a:r>
            <a:endParaRPr lang="en-US" sz="3000" b="1" dirty="0" smtClean="0">
              <a:solidFill>
                <a:schemeClr val="tx1"/>
              </a:solidFill>
              <a:latin typeface="Gill Sans" charset="0"/>
              <a:cs typeface="Gill Sans" charset="0"/>
            </a:endParaRPr>
          </a:p>
          <a:p>
            <a:pPr lvl="1"/>
            <a:r>
              <a:rPr lang="en-US" sz="2800" b="1" dirty="0" smtClean="0">
                <a:solidFill>
                  <a:schemeClr val="tx1"/>
                </a:solidFill>
                <a:latin typeface="Gill Sans" charset="0"/>
                <a:cs typeface="Gill Sans" charset="0"/>
              </a:rPr>
              <a:t> you </a:t>
            </a:r>
            <a:r>
              <a:rPr lang="en-US" sz="2800" b="1" dirty="0">
                <a:solidFill>
                  <a:schemeClr val="tx1"/>
                </a:solidFill>
                <a:latin typeface="Gill Sans" charset="0"/>
                <a:cs typeface="Gill Sans" charset="0"/>
              </a:rPr>
              <a:t>consider most important</a:t>
            </a:r>
          </a:p>
          <a:p>
            <a:pPr lvl="1"/>
            <a:r>
              <a:rPr lang="en-US" sz="2800" b="1" dirty="0">
                <a:solidFill>
                  <a:schemeClr val="tx1"/>
                </a:solidFill>
                <a:latin typeface="Gill Sans" charset="0"/>
                <a:cs typeface="Gill Sans" charset="0"/>
              </a:rPr>
              <a:t> will </a:t>
            </a:r>
            <a:r>
              <a:rPr lang="en-US" sz="2800" b="1" dirty="0" smtClean="0">
                <a:solidFill>
                  <a:schemeClr val="tx1"/>
                </a:solidFill>
                <a:latin typeface="Gill Sans" charset="0"/>
                <a:cs typeface="Gill Sans" charset="0"/>
              </a:rPr>
              <a:t>best help you design </a:t>
            </a:r>
            <a:r>
              <a:rPr lang="en-US" sz="2800" b="1" dirty="0">
                <a:solidFill>
                  <a:schemeClr val="tx1"/>
                </a:solidFill>
                <a:latin typeface="Gill Sans" charset="0"/>
                <a:cs typeface="Gill Sans" charset="0"/>
              </a:rPr>
              <a:t>your </a:t>
            </a:r>
            <a:r>
              <a:rPr lang="en-US" sz="2800" b="1" dirty="0" smtClean="0">
                <a:solidFill>
                  <a:schemeClr val="tx1"/>
                </a:solidFill>
                <a:latin typeface="Gill Sans" charset="0"/>
                <a:cs typeface="Gill Sans" charset="0"/>
              </a:rPr>
              <a:t>research project</a:t>
            </a:r>
            <a:endParaRPr lang="en-US" sz="2800" b="1" dirty="0">
              <a:solidFill>
                <a:schemeClr val="tx1"/>
              </a:solidFill>
              <a:latin typeface="Gill Sans" charset="0"/>
              <a:cs typeface="Gill Sans" charset="0"/>
            </a:endParaRPr>
          </a:p>
          <a:p>
            <a:pPr lvl="1"/>
            <a:r>
              <a:rPr lang="en-US" sz="2800" b="1" dirty="0">
                <a:solidFill>
                  <a:schemeClr val="tx1"/>
                </a:solidFill>
                <a:latin typeface="Gill Sans" charset="0"/>
                <a:cs typeface="Gill Sans" charset="0"/>
              </a:rPr>
              <a:t> will guide your writing</a:t>
            </a:r>
          </a:p>
          <a:p>
            <a:pPr lvl="1"/>
            <a:r>
              <a:rPr lang="en-US" sz="2800" b="1" dirty="0">
                <a:solidFill>
                  <a:schemeClr val="tx1"/>
                </a:solidFill>
                <a:latin typeface="Gill Sans" charset="0"/>
                <a:cs typeface="Gill Sans" charset="0"/>
              </a:rPr>
              <a:t> </a:t>
            </a:r>
            <a:r>
              <a:rPr lang="en-US" sz="2800" b="1" dirty="0" smtClean="0">
                <a:solidFill>
                  <a:schemeClr val="tx1"/>
                </a:solidFill>
                <a:latin typeface="Gill Sans" charset="0"/>
                <a:cs typeface="Gill Sans" charset="0"/>
              </a:rPr>
              <a:t>that you want </a:t>
            </a:r>
            <a:r>
              <a:rPr lang="en-US" sz="2800" b="1" dirty="0">
                <a:solidFill>
                  <a:schemeClr val="tx1"/>
                </a:solidFill>
                <a:latin typeface="Gill Sans" charset="0"/>
                <a:cs typeface="Gill Sans" charset="0"/>
              </a:rPr>
              <a:t>answered as you </a:t>
            </a:r>
            <a:r>
              <a:rPr lang="en-US" sz="2800" b="1" dirty="0" smtClean="0">
                <a:solidFill>
                  <a:schemeClr val="tx1"/>
                </a:solidFill>
                <a:latin typeface="Gill Sans" charset="0"/>
                <a:cs typeface="Gill Sans" charset="0"/>
              </a:rPr>
              <a:t>read/research</a:t>
            </a:r>
            <a:endParaRPr lang="en-US" sz="2800" b="1" dirty="0">
              <a:solidFill>
                <a:schemeClr val="tx1"/>
              </a:solidFill>
              <a:latin typeface="Gill Sans" charset="0"/>
              <a:cs typeface="Gill Sans" charset="0"/>
            </a:endParaRPr>
          </a:p>
          <a:p>
            <a:pPr lvl="1"/>
            <a:r>
              <a:rPr lang="en-US" sz="2800" b="1" dirty="0">
                <a:solidFill>
                  <a:schemeClr val="tx1"/>
                </a:solidFill>
                <a:latin typeface="Gill Sans" charset="0"/>
                <a:cs typeface="Gill Sans" charset="0"/>
              </a:rPr>
              <a:t> </a:t>
            </a:r>
            <a:r>
              <a:rPr lang="en-US" sz="2800" b="1" dirty="0" smtClean="0">
                <a:solidFill>
                  <a:schemeClr val="tx1"/>
                </a:solidFill>
                <a:latin typeface="Gill Sans" charset="0"/>
                <a:cs typeface="Gill Sans" charset="0"/>
              </a:rPr>
              <a:t>are the most “testable”</a:t>
            </a:r>
          </a:p>
          <a:p>
            <a:pPr lvl="1"/>
            <a:r>
              <a:rPr lang="en-US" sz="2800" b="1" dirty="0">
                <a:solidFill>
                  <a:schemeClr val="tx1"/>
                </a:solidFill>
                <a:latin typeface="Gill Sans" charset="0"/>
                <a:cs typeface="Gill Sans" charset="0"/>
              </a:rPr>
              <a:t> </a:t>
            </a:r>
            <a:r>
              <a:rPr lang="en-US" sz="2800" b="1" dirty="0" smtClean="0">
                <a:solidFill>
                  <a:schemeClr val="tx1"/>
                </a:solidFill>
                <a:latin typeface="Gill Sans" charset="0"/>
                <a:cs typeface="Gill Sans" charset="0"/>
              </a:rPr>
              <a:t>could </a:t>
            </a:r>
            <a:r>
              <a:rPr lang="en-US" sz="2800" b="1" dirty="0">
                <a:solidFill>
                  <a:schemeClr val="tx1"/>
                </a:solidFill>
                <a:latin typeface="Gill Sans" charset="0"/>
                <a:cs typeface="Gill Sans" charset="0"/>
              </a:rPr>
              <a:t>help you identify possible obstacles</a:t>
            </a:r>
          </a:p>
        </p:txBody>
      </p:sp>
      <p:pic>
        <p:nvPicPr>
          <p:cNvPr id="5" name="Picture 4"/>
          <p:cNvPicPr>
            <a:picLocks noChangeAspect="1"/>
          </p:cNvPicPr>
          <p:nvPr/>
        </p:nvPicPr>
        <p:blipFill>
          <a:blip r:embed="rId3"/>
          <a:stretch>
            <a:fillRect/>
          </a:stretch>
        </p:blipFill>
        <p:spPr>
          <a:xfrm>
            <a:off x="6838723" y="2291964"/>
            <a:ext cx="987465" cy="839060"/>
          </a:xfrm>
          <a:prstGeom prst="rect">
            <a:avLst/>
          </a:prstGeom>
        </p:spPr>
      </p:pic>
    </p:spTree>
    <p:extLst>
      <p:ext uri="{BB962C8B-B14F-4D97-AF65-F5344CB8AC3E}">
        <p14:creationId xmlns:p14="http://schemas.microsoft.com/office/powerpoint/2010/main" val="40745443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507999" y="194269"/>
            <a:ext cx="7556313" cy="1116106"/>
          </a:xfrm>
        </p:spPr>
        <p:txBody>
          <a:bodyPr/>
          <a:lstStyle/>
          <a:p>
            <a:r>
              <a:rPr lang="en-US" sz="4000" b="1" u="sng" dirty="0" smtClean="0">
                <a:latin typeface="Rockwell" charset="0"/>
              </a:rPr>
              <a:t>Part 3</a:t>
            </a:r>
            <a:r>
              <a:rPr lang="en-US" sz="4000" b="1" dirty="0" smtClean="0">
                <a:latin typeface="Rockwell" charset="0"/>
              </a:rPr>
              <a:t>: </a:t>
            </a:r>
            <a:r>
              <a:rPr lang="en-US" b="1" dirty="0" smtClean="0">
                <a:latin typeface="Rockwell" charset="0"/>
              </a:rPr>
              <a:t>Facilitation</a:t>
            </a:r>
            <a:endParaRPr lang="en-US" b="1" dirty="0">
              <a:latin typeface="Rockwell" charset="0"/>
            </a:endParaRPr>
          </a:p>
        </p:txBody>
      </p:sp>
      <p:sp>
        <p:nvSpPr>
          <p:cNvPr id="98306" name="Content Placeholder 2"/>
          <p:cNvSpPr>
            <a:spLocks noGrp="1"/>
          </p:cNvSpPr>
          <p:nvPr>
            <p:ph sz="half" idx="2"/>
          </p:nvPr>
        </p:nvSpPr>
        <p:spPr>
          <a:xfrm>
            <a:off x="445166" y="2996710"/>
            <a:ext cx="4019550" cy="367823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a:solidFill>
              <a:schemeClr val="tx2"/>
            </a:solidFill>
          </a:ln>
        </p:spPr>
        <p:txBody>
          <a:bodyPr/>
          <a:lstStyle/>
          <a:p>
            <a:r>
              <a:rPr lang="en-US" sz="2400" b="1" dirty="0">
                <a:solidFill>
                  <a:schemeClr val="tx1"/>
                </a:solidFill>
                <a:latin typeface="Gill Sans" charset="0"/>
                <a:cs typeface="Gill Sans" charset="0"/>
              </a:rPr>
              <a:t>Flash card </a:t>
            </a:r>
            <a:r>
              <a:rPr lang="en-US" sz="2400" b="1" dirty="0" smtClean="0">
                <a:solidFill>
                  <a:schemeClr val="tx1"/>
                </a:solidFill>
                <a:latin typeface="Gill Sans" charset="0"/>
                <a:cs typeface="Gill Sans" charset="0"/>
              </a:rPr>
              <a:t>prioritization </a:t>
            </a:r>
            <a:endParaRPr lang="en-US" sz="2400" b="1" dirty="0">
              <a:solidFill>
                <a:schemeClr val="tx1"/>
              </a:solidFill>
              <a:latin typeface="Gill Sans" charset="0"/>
              <a:cs typeface="Gill Sans" charset="0"/>
            </a:endParaRPr>
          </a:p>
          <a:p>
            <a:r>
              <a:rPr lang="en-US" sz="2400" b="1" dirty="0">
                <a:solidFill>
                  <a:schemeClr val="tx1"/>
                </a:solidFill>
                <a:latin typeface="Gill Sans" charset="0"/>
                <a:cs typeface="Gill Sans" charset="0"/>
              </a:rPr>
              <a:t>Color code key</a:t>
            </a:r>
          </a:p>
          <a:p>
            <a:r>
              <a:rPr lang="en-US" sz="2400" b="1" dirty="0">
                <a:solidFill>
                  <a:schemeClr val="tx1"/>
                </a:solidFill>
                <a:latin typeface="Gill Sans" charset="0"/>
                <a:cs typeface="Gill Sans" charset="0"/>
              </a:rPr>
              <a:t>Dedicated recorder</a:t>
            </a:r>
          </a:p>
          <a:p>
            <a:r>
              <a:rPr lang="en-US" sz="2400" b="1" dirty="0">
                <a:solidFill>
                  <a:schemeClr val="tx1"/>
                </a:solidFill>
                <a:latin typeface="Gill Sans" charset="0"/>
                <a:cs typeface="Gill Sans" charset="0"/>
              </a:rPr>
              <a:t>Whole group produces questions </a:t>
            </a:r>
          </a:p>
        </p:txBody>
      </p:sp>
      <p:sp>
        <p:nvSpPr>
          <p:cNvPr id="98307" name="Content Placeholder 3"/>
          <p:cNvSpPr>
            <a:spLocks noGrp="1"/>
          </p:cNvSpPr>
          <p:nvPr>
            <p:ph sz="quarter" idx="4"/>
          </p:nvPr>
        </p:nvSpPr>
        <p:spPr>
          <a:xfrm>
            <a:off x="4875335" y="2996710"/>
            <a:ext cx="4019550" cy="367823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a:solidFill>
              <a:schemeClr val="tx2"/>
            </a:solidFill>
          </a:ln>
        </p:spPr>
        <p:txBody>
          <a:bodyPr>
            <a:normAutofit fontScale="92500" lnSpcReduction="10000"/>
          </a:bodyPr>
          <a:lstStyle/>
          <a:p>
            <a:r>
              <a:rPr lang="en-US" sz="2400" b="1" dirty="0">
                <a:solidFill>
                  <a:schemeClr val="tx1"/>
                </a:solidFill>
                <a:latin typeface="Gill Sans" charset="0"/>
                <a:cs typeface="Gill Sans" charset="0"/>
              </a:rPr>
              <a:t>Variety of </a:t>
            </a:r>
            <a:r>
              <a:rPr lang="en-US" sz="2400" b="1" dirty="0" smtClean="0">
                <a:solidFill>
                  <a:schemeClr val="tx1"/>
                </a:solidFill>
                <a:latin typeface="Gill Sans" charset="0"/>
                <a:cs typeface="Gill Sans" charset="0"/>
              </a:rPr>
              <a:t>Q-Focus </a:t>
            </a:r>
            <a:r>
              <a:rPr lang="en-US" sz="2400" b="1" dirty="0">
                <a:solidFill>
                  <a:schemeClr val="tx1"/>
                </a:solidFill>
                <a:latin typeface="Gill Sans" charset="0"/>
                <a:cs typeface="Gill Sans" charset="0"/>
              </a:rPr>
              <a:t>for different groups</a:t>
            </a:r>
          </a:p>
          <a:p>
            <a:r>
              <a:rPr lang="en-US" sz="2400" b="1" dirty="0">
                <a:solidFill>
                  <a:schemeClr val="tx1"/>
                </a:solidFill>
                <a:latin typeface="Gill Sans" charset="0"/>
                <a:cs typeface="Gill Sans" charset="0"/>
              </a:rPr>
              <a:t>Advanced </a:t>
            </a:r>
            <a:r>
              <a:rPr lang="en-US" sz="2400" b="1" dirty="0" smtClean="0">
                <a:solidFill>
                  <a:schemeClr val="tx1"/>
                </a:solidFill>
                <a:latin typeface="Gill Sans" charset="0"/>
                <a:cs typeface="Gill Sans" charset="0"/>
              </a:rPr>
              <a:t>Prioritization</a:t>
            </a:r>
            <a:endParaRPr lang="en-US" sz="2400" b="1" dirty="0">
              <a:solidFill>
                <a:schemeClr val="tx1"/>
              </a:solidFill>
              <a:latin typeface="Gill Sans" charset="0"/>
              <a:cs typeface="Gill Sans" charset="0"/>
            </a:endParaRPr>
          </a:p>
          <a:p>
            <a:pPr lvl="2"/>
            <a:r>
              <a:rPr lang="en-US" sz="2400" b="1" dirty="0">
                <a:solidFill>
                  <a:schemeClr val="tx1"/>
                </a:solidFill>
                <a:latin typeface="Gill Sans" charset="0"/>
                <a:cs typeface="Gill Sans" charset="0"/>
              </a:rPr>
              <a:t>Compelling and supporting questions</a:t>
            </a:r>
          </a:p>
          <a:p>
            <a:r>
              <a:rPr lang="en-US" sz="2400" b="1" dirty="0">
                <a:solidFill>
                  <a:schemeClr val="tx1"/>
                </a:solidFill>
                <a:latin typeface="Gill Sans" charset="0"/>
                <a:cs typeface="Gill Sans" charset="0"/>
              </a:rPr>
              <a:t>Technology</a:t>
            </a:r>
          </a:p>
          <a:p>
            <a:pPr lvl="2"/>
            <a:r>
              <a:rPr lang="en-US" sz="2400" b="1" dirty="0">
                <a:solidFill>
                  <a:schemeClr val="tx1"/>
                </a:solidFill>
                <a:latin typeface="Gill Sans" charset="0"/>
                <a:cs typeface="Gill Sans" charset="0"/>
              </a:rPr>
              <a:t>Google docs</a:t>
            </a:r>
          </a:p>
          <a:p>
            <a:pPr lvl="2"/>
            <a:r>
              <a:rPr lang="en-US" sz="2400" b="1" dirty="0">
                <a:solidFill>
                  <a:schemeClr val="tx1"/>
                </a:solidFill>
                <a:latin typeface="Gill Sans" charset="0"/>
                <a:cs typeface="Gill Sans" charset="0"/>
              </a:rPr>
              <a:t>Voice to text (</a:t>
            </a:r>
            <a:r>
              <a:rPr lang="en-US" sz="2400" b="1" dirty="0" err="1">
                <a:solidFill>
                  <a:schemeClr val="tx1"/>
                </a:solidFill>
                <a:latin typeface="Gill Sans" charset="0"/>
                <a:cs typeface="Gill Sans" charset="0"/>
              </a:rPr>
              <a:t>evernote</a:t>
            </a:r>
            <a:r>
              <a:rPr lang="en-US" sz="2400" b="1" dirty="0">
                <a:solidFill>
                  <a:schemeClr val="tx1"/>
                </a:solidFill>
                <a:latin typeface="Gill Sans" charset="0"/>
                <a:cs typeface="Gill Sans" charset="0"/>
              </a:rPr>
              <a:t> + iPad)</a:t>
            </a:r>
          </a:p>
          <a:p>
            <a:endParaRPr lang="en-US" sz="2400" dirty="0">
              <a:latin typeface="Gill Sans" charset="0"/>
              <a:cs typeface="Gill Sans" charset="0"/>
            </a:endParaRPr>
          </a:p>
          <a:p>
            <a:endParaRPr lang="en-US" sz="2400" dirty="0">
              <a:latin typeface="Gill Sans" charset="0"/>
              <a:cs typeface="Gill Sans" charset="0"/>
            </a:endParaRPr>
          </a:p>
          <a:p>
            <a:endParaRPr lang="en-US" sz="2400" dirty="0">
              <a:latin typeface="Gill Sans" charset="0"/>
              <a:cs typeface="Gill Sans" charset="0"/>
            </a:endParaRPr>
          </a:p>
        </p:txBody>
      </p:sp>
      <p:sp>
        <p:nvSpPr>
          <p:cNvPr id="2" name="Text Placeholder 1"/>
          <p:cNvSpPr>
            <a:spLocks noGrp="1"/>
          </p:cNvSpPr>
          <p:nvPr>
            <p:ph type="body" idx="1"/>
          </p:nvPr>
        </p:nvSpPr>
        <p:spPr>
          <a:xfrm>
            <a:off x="445166" y="2088469"/>
            <a:ext cx="4019550" cy="752095"/>
          </a:xfrm>
          <a:solidFill>
            <a:schemeClr val="accent3">
              <a:lumMod val="60000"/>
              <a:lumOff val="40000"/>
            </a:schemeClr>
          </a:solidFill>
        </p:spPr>
        <p:txBody>
          <a:bodyPr>
            <a:noAutofit/>
          </a:bodyPr>
          <a:lstStyle/>
          <a:p>
            <a:pPr>
              <a:defRPr/>
            </a:pPr>
            <a:r>
              <a:rPr lang="en-US" sz="2400" b="1" dirty="0" smtClean="0">
                <a:solidFill>
                  <a:schemeClr val="tx1"/>
                </a:solidFill>
              </a:rPr>
              <a:t>Modifications for Young Learners</a:t>
            </a:r>
            <a:endParaRPr lang="en-US" sz="2400" b="1" dirty="0">
              <a:solidFill>
                <a:schemeClr val="tx1"/>
              </a:solidFill>
            </a:endParaRPr>
          </a:p>
        </p:txBody>
      </p:sp>
      <p:sp>
        <p:nvSpPr>
          <p:cNvPr id="3" name="Text Placeholder 2"/>
          <p:cNvSpPr>
            <a:spLocks noGrp="1"/>
          </p:cNvSpPr>
          <p:nvPr>
            <p:ph type="body" sz="quarter" idx="3"/>
          </p:nvPr>
        </p:nvSpPr>
        <p:spPr>
          <a:xfrm>
            <a:off x="4875335" y="2083260"/>
            <a:ext cx="4019550" cy="757305"/>
          </a:xfrm>
        </p:spPr>
        <p:txBody>
          <a:bodyPr>
            <a:normAutofit/>
          </a:bodyPr>
          <a:lstStyle/>
          <a:p>
            <a:pPr>
              <a:defRPr/>
            </a:pPr>
            <a:r>
              <a:rPr lang="en-US" sz="2400" b="1" dirty="0" smtClean="0">
                <a:solidFill>
                  <a:schemeClr val="tx1"/>
                </a:solidFill>
              </a:rPr>
              <a:t>Other Modifications</a:t>
            </a:r>
            <a:endParaRPr lang="en-US" sz="2400" b="1" dirty="0">
              <a:solidFill>
                <a:schemeClr val="tx1"/>
              </a:solidFill>
            </a:endParaRPr>
          </a:p>
        </p:txBody>
      </p:sp>
      <p:sp>
        <p:nvSpPr>
          <p:cNvPr id="98310" name="TextBox 4"/>
          <p:cNvSpPr txBox="1">
            <a:spLocks noChangeArrowheads="1"/>
          </p:cNvSpPr>
          <p:nvPr/>
        </p:nvSpPr>
        <p:spPr bwMode="auto">
          <a:xfrm>
            <a:off x="211015" y="987509"/>
            <a:ext cx="80361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b="1" dirty="0">
                <a:latin typeface="Gill Sans" charset="0"/>
                <a:cs typeface="Gill Sans" charset="0"/>
              </a:rPr>
              <a:t>The facilitation of the process can be modified to meet the needs of your students and your classroom.</a:t>
            </a:r>
          </a:p>
        </p:txBody>
      </p:sp>
    </p:spTree>
    <p:extLst>
      <p:ext uri="{BB962C8B-B14F-4D97-AF65-F5344CB8AC3E}">
        <p14:creationId xmlns:p14="http://schemas.microsoft.com/office/powerpoint/2010/main" val="99846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30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830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830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830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8307">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8307">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8307">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8307">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8307">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83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a:xfrm>
            <a:off x="496888" y="94325"/>
            <a:ext cx="7556313" cy="1116106"/>
          </a:xfrm>
        </p:spPr>
        <p:txBody>
          <a:bodyPr/>
          <a:lstStyle/>
          <a:p>
            <a:r>
              <a:rPr lang="en-US" sz="4000" b="1" u="sng" dirty="0" smtClean="0">
                <a:latin typeface="Rockwell" charset="0"/>
              </a:rPr>
              <a:t>Part 4</a:t>
            </a:r>
            <a:r>
              <a:rPr lang="en-US" sz="4000" b="1" dirty="0" smtClean="0">
                <a:latin typeface="Rockwell" charset="0"/>
              </a:rPr>
              <a:t>: </a:t>
            </a:r>
            <a:r>
              <a:rPr lang="en-US" b="1" dirty="0" smtClean="0">
                <a:latin typeface="Rockwell" charset="0"/>
              </a:rPr>
              <a:t>Reflection </a:t>
            </a:r>
            <a:r>
              <a:rPr lang="en-US" b="1" dirty="0">
                <a:latin typeface="Rockwell" charset="0"/>
              </a:rPr>
              <a:t>Questions</a:t>
            </a:r>
          </a:p>
        </p:txBody>
      </p:sp>
      <p:sp>
        <p:nvSpPr>
          <p:cNvPr id="178178" name="Content Placeholder 2"/>
          <p:cNvSpPr>
            <a:spLocks noGrp="1"/>
          </p:cNvSpPr>
          <p:nvPr>
            <p:ph sz="half" idx="2"/>
          </p:nvPr>
        </p:nvSpPr>
        <p:spPr>
          <a:xfrm>
            <a:off x="496888" y="2524125"/>
            <a:ext cx="3881681" cy="4070106"/>
          </a:xfrm>
          <a:ln w="12700">
            <a:solidFill>
              <a:schemeClr val="tx2"/>
            </a:solidFill>
          </a:ln>
        </p:spPr>
        <p:txBody>
          <a:bodyPr>
            <a:noAutofit/>
          </a:bodyPr>
          <a:lstStyle/>
          <a:p>
            <a:pPr>
              <a:spcBef>
                <a:spcPts val="0"/>
              </a:spcBef>
              <a:defRPr/>
            </a:pPr>
            <a:r>
              <a:rPr lang="en-US" sz="2400" b="1" dirty="0">
                <a:solidFill>
                  <a:schemeClr val="tx1"/>
                </a:solidFill>
                <a:latin typeface="Gill Sans"/>
                <a:cs typeface="Gill Sans"/>
              </a:rPr>
              <a:t>How did you learn it?</a:t>
            </a:r>
          </a:p>
          <a:p>
            <a:pPr>
              <a:spcBef>
                <a:spcPts val="0"/>
              </a:spcBef>
              <a:defRPr/>
            </a:pPr>
            <a:r>
              <a:rPr lang="en-US" sz="2400" b="1" dirty="0">
                <a:solidFill>
                  <a:schemeClr val="tx1"/>
                </a:solidFill>
                <a:latin typeface="Gill Sans"/>
                <a:cs typeface="Gill Sans"/>
              </a:rPr>
              <a:t>What do you understand differently now about asking questions?</a:t>
            </a:r>
          </a:p>
          <a:p>
            <a:pPr>
              <a:spcBef>
                <a:spcPts val="0"/>
              </a:spcBef>
              <a:defRPr/>
            </a:pPr>
            <a:r>
              <a:rPr lang="en-US" sz="2400" b="1" dirty="0">
                <a:solidFill>
                  <a:schemeClr val="tx1"/>
                </a:solidFill>
                <a:latin typeface="Gill Sans"/>
                <a:cs typeface="Gill Sans"/>
              </a:rPr>
              <a:t>How can you use what you learned about asking questions?</a:t>
            </a:r>
          </a:p>
          <a:p>
            <a:pPr>
              <a:spcBef>
                <a:spcPts val="0"/>
              </a:spcBef>
              <a:defRPr/>
            </a:pPr>
            <a:r>
              <a:rPr lang="en-US" sz="2400" b="1" dirty="0">
                <a:solidFill>
                  <a:schemeClr val="tx1"/>
                </a:solidFill>
                <a:latin typeface="Gill Sans"/>
                <a:cs typeface="Gill Sans"/>
              </a:rPr>
              <a:t>How do you feel about asking questions?</a:t>
            </a:r>
          </a:p>
        </p:txBody>
      </p:sp>
      <p:sp>
        <p:nvSpPr>
          <p:cNvPr id="4" name="Content Placeholder 3"/>
          <p:cNvSpPr>
            <a:spLocks noGrp="1"/>
          </p:cNvSpPr>
          <p:nvPr>
            <p:ph sz="quarter" idx="4"/>
          </p:nvPr>
        </p:nvSpPr>
        <p:spPr>
          <a:xfrm>
            <a:off x="5103935" y="2524125"/>
            <a:ext cx="3657600" cy="4070106"/>
          </a:xfrm>
          <a:ln w="12700">
            <a:solidFill>
              <a:schemeClr val="tx2"/>
            </a:solidFill>
          </a:ln>
        </p:spPr>
        <p:txBody>
          <a:bodyPr>
            <a:noAutofit/>
          </a:bodyPr>
          <a:lstStyle/>
          <a:p>
            <a:r>
              <a:rPr lang="en-US" sz="2400" b="1" dirty="0">
                <a:solidFill>
                  <a:schemeClr val="tx1"/>
                </a:solidFill>
                <a:latin typeface="Gill Sans" charset="0"/>
                <a:cs typeface="Gill Sans" charset="0"/>
              </a:rPr>
              <a:t>How did the QFT process help you think about… </a:t>
            </a:r>
          </a:p>
          <a:p>
            <a:pPr lvl="1"/>
            <a:r>
              <a:rPr lang="en-US" sz="2400" b="1" dirty="0">
                <a:solidFill>
                  <a:schemeClr val="tx1"/>
                </a:solidFill>
                <a:latin typeface="Gill Sans" charset="0"/>
                <a:cs typeface="Gill Sans" charset="0"/>
              </a:rPr>
              <a:t>a key concept</a:t>
            </a:r>
          </a:p>
          <a:p>
            <a:pPr lvl="1"/>
            <a:r>
              <a:rPr lang="en-US" sz="2400" b="1" dirty="0">
                <a:solidFill>
                  <a:schemeClr val="tx1"/>
                </a:solidFill>
                <a:latin typeface="Gill Sans" charset="0"/>
                <a:cs typeface="Gill Sans" charset="0"/>
              </a:rPr>
              <a:t>a specific assignment</a:t>
            </a:r>
          </a:p>
          <a:p>
            <a:pPr lvl="1"/>
            <a:r>
              <a:rPr lang="en-US" sz="2400" b="1" dirty="0">
                <a:solidFill>
                  <a:schemeClr val="tx1"/>
                </a:solidFill>
                <a:latin typeface="Gill Sans" charset="0"/>
                <a:cs typeface="Gill Sans" charset="0"/>
              </a:rPr>
              <a:t>an overarching topic</a:t>
            </a:r>
          </a:p>
          <a:p>
            <a:pPr lvl="1"/>
            <a:r>
              <a:rPr lang="en-US" sz="2400" b="1" dirty="0">
                <a:solidFill>
                  <a:schemeClr val="tx1"/>
                </a:solidFill>
                <a:latin typeface="Gill Sans" charset="0"/>
                <a:cs typeface="Gill Sans" charset="0"/>
              </a:rPr>
              <a:t>a theme in the unit, a chapter you just read</a:t>
            </a:r>
          </a:p>
        </p:txBody>
      </p:sp>
      <p:sp>
        <p:nvSpPr>
          <p:cNvPr id="2" name="Text Placeholder 1"/>
          <p:cNvSpPr>
            <a:spLocks noGrp="1"/>
          </p:cNvSpPr>
          <p:nvPr>
            <p:ph type="body" idx="1"/>
          </p:nvPr>
        </p:nvSpPr>
        <p:spPr>
          <a:xfrm>
            <a:off x="498474" y="2000343"/>
            <a:ext cx="3881681" cy="527050"/>
          </a:xfrm>
          <a:solidFill>
            <a:schemeClr val="accent3">
              <a:lumMod val="60000"/>
              <a:lumOff val="40000"/>
            </a:schemeClr>
          </a:solidFill>
        </p:spPr>
        <p:txBody>
          <a:bodyPr/>
          <a:lstStyle/>
          <a:p>
            <a:pPr>
              <a:defRPr/>
            </a:pPr>
            <a:r>
              <a:rPr lang="en-US" sz="2400" b="1" dirty="0" smtClean="0">
                <a:solidFill>
                  <a:schemeClr val="tx1"/>
                </a:solidFill>
              </a:rPr>
              <a:t>QFT Process</a:t>
            </a:r>
            <a:endParaRPr lang="en-US" sz="2400" b="1" dirty="0">
              <a:solidFill>
                <a:schemeClr val="tx1"/>
              </a:solidFill>
            </a:endParaRPr>
          </a:p>
        </p:txBody>
      </p:sp>
      <p:sp>
        <p:nvSpPr>
          <p:cNvPr id="3" name="Text Placeholder 2"/>
          <p:cNvSpPr>
            <a:spLocks noGrp="1"/>
          </p:cNvSpPr>
          <p:nvPr>
            <p:ph type="body" sz="quarter" idx="3"/>
          </p:nvPr>
        </p:nvSpPr>
        <p:spPr>
          <a:xfrm>
            <a:off x="5103935" y="2000343"/>
            <a:ext cx="3657600" cy="527050"/>
          </a:xfrm>
        </p:spPr>
        <p:txBody>
          <a:bodyPr/>
          <a:lstStyle/>
          <a:p>
            <a:pPr>
              <a:defRPr/>
            </a:pPr>
            <a:r>
              <a:rPr lang="en-US" sz="2400" b="1" dirty="0" smtClean="0">
                <a:solidFill>
                  <a:schemeClr val="tx1"/>
                </a:solidFill>
              </a:rPr>
              <a:t>Content Specific</a:t>
            </a:r>
            <a:endParaRPr lang="en-US" sz="2400" b="1" dirty="0">
              <a:solidFill>
                <a:schemeClr val="tx1"/>
              </a:solidFill>
            </a:endParaRPr>
          </a:p>
        </p:txBody>
      </p:sp>
      <p:sp>
        <p:nvSpPr>
          <p:cNvPr id="97286" name="Content Placeholder 2"/>
          <p:cNvSpPr txBox="1">
            <a:spLocks/>
          </p:cNvSpPr>
          <p:nvPr/>
        </p:nvSpPr>
        <p:spPr bwMode="auto">
          <a:xfrm>
            <a:off x="496888" y="780182"/>
            <a:ext cx="7867183" cy="896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spcBef>
                <a:spcPts val="2000"/>
              </a:spcBef>
              <a:buClr>
                <a:schemeClr val="accent1"/>
              </a:buClr>
              <a:buSzPct val="75000"/>
            </a:pPr>
            <a:r>
              <a:rPr lang="en-US" sz="2000" b="1" dirty="0">
                <a:latin typeface="Gill Sans" charset="0"/>
                <a:cs typeface="Gill Sans" charset="0"/>
              </a:rPr>
              <a:t>The S</a:t>
            </a:r>
            <a:r>
              <a:rPr lang="en-US" sz="2000" b="1" dirty="0" smtClean="0">
                <a:latin typeface="Gill Sans" charset="0"/>
                <a:cs typeface="Gill Sans" charset="0"/>
              </a:rPr>
              <a:t>tudent </a:t>
            </a:r>
            <a:r>
              <a:rPr lang="en-US" sz="2000" b="1" dirty="0">
                <a:latin typeface="Gill Sans" charset="0"/>
                <a:cs typeface="Gill Sans" charset="0"/>
              </a:rPr>
              <a:t>R</a:t>
            </a:r>
            <a:r>
              <a:rPr lang="en-US" sz="2000" b="1" dirty="0" smtClean="0">
                <a:latin typeface="Gill Sans" charset="0"/>
                <a:cs typeface="Gill Sans" charset="0"/>
              </a:rPr>
              <a:t>eflection process allows for integration of the learning and the ability for students to understand the QFT process for future application.</a:t>
            </a:r>
            <a:endParaRPr lang="en-US" sz="2000" b="1" dirty="0">
              <a:latin typeface="Gill Sans" charset="0"/>
              <a:cs typeface="Gill Sans" charset="0"/>
            </a:endParaRPr>
          </a:p>
        </p:txBody>
      </p:sp>
    </p:spTree>
    <p:extLst>
      <p:ext uri="{BB962C8B-B14F-4D97-AF65-F5344CB8AC3E}">
        <p14:creationId xmlns:p14="http://schemas.microsoft.com/office/powerpoint/2010/main" val="10293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900" decel="100000" fill="hold"/>
                                        <p:tgtEl>
                                          <p:spTgt spid="2">
                                            <p:bg/>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bg/>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78178">
                                            <p:bg/>
                                          </p:spTgt>
                                        </p:tgtEl>
                                        <p:attrNameLst>
                                          <p:attrName>style.visibility</p:attrName>
                                        </p:attrNameLst>
                                      </p:cBhvr>
                                      <p:to>
                                        <p:strVal val="visible"/>
                                      </p:to>
                                    </p:set>
                                    <p:animEffect transition="in" filter="fade">
                                      <p:cBhvr>
                                        <p:cTn id="19" dur="1000"/>
                                        <p:tgtEl>
                                          <p:spTgt spid="178178">
                                            <p:bg/>
                                          </p:spTgt>
                                        </p:tgtEl>
                                      </p:cBhvr>
                                    </p:animEffect>
                                    <p:anim calcmode="lin" valueType="num">
                                      <p:cBhvr>
                                        <p:cTn id="20" dur="1000" fill="hold"/>
                                        <p:tgtEl>
                                          <p:spTgt spid="178178">
                                            <p:bg/>
                                          </p:spTgt>
                                        </p:tgtEl>
                                        <p:attrNameLst>
                                          <p:attrName>ppt_x</p:attrName>
                                        </p:attrNameLst>
                                      </p:cBhvr>
                                      <p:tavLst>
                                        <p:tav tm="0">
                                          <p:val>
                                            <p:strVal val="#ppt_x"/>
                                          </p:val>
                                        </p:tav>
                                        <p:tav tm="100000">
                                          <p:val>
                                            <p:strVal val="#ppt_x"/>
                                          </p:val>
                                        </p:tav>
                                      </p:tavLst>
                                    </p:anim>
                                    <p:anim calcmode="lin" valueType="num">
                                      <p:cBhvr>
                                        <p:cTn id="21" dur="900" decel="100000" fill="hold"/>
                                        <p:tgtEl>
                                          <p:spTgt spid="178178">
                                            <p:bg/>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78178">
                                            <p:bg/>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78178">
                                            <p:txEl>
                                              <p:pRg st="0" end="0"/>
                                            </p:txEl>
                                          </p:spTgt>
                                        </p:tgtEl>
                                        <p:attrNameLst>
                                          <p:attrName>style.visibility</p:attrName>
                                        </p:attrNameLst>
                                      </p:cBhvr>
                                      <p:to>
                                        <p:strVal val="visible"/>
                                      </p:to>
                                    </p:set>
                                    <p:animEffect transition="in" filter="fade">
                                      <p:cBhvr>
                                        <p:cTn id="27" dur="1000"/>
                                        <p:tgtEl>
                                          <p:spTgt spid="178178">
                                            <p:txEl>
                                              <p:pRg st="0" end="0"/>
                                            </p:txEl>
                                          </p:spTgt>
                                        </p:tgtEl>
                                      </p:cBhvr>
                                    </p:animEffect>
                                    <p:anim calcmode="lin" valueType="num">
                                      <p:cBhvr>
                                        <p:cTn id="28" dur="1000" fill="hold"/>
                                        <p:tgtEl>
                                          <p:spTgt spid="178178">
                                            <p:txEl>
                                              <p:pRg st="0" end="0"/>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78178">
                                            <p:txEl>
                                              <p:pRg st="0" end="0"/>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78178">
                                            <p:txEl>
                                              <p:pRg st="0" end="0"/>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78178">
                                            <p:txEl>
                                              <p:pRg st="1" end="1"/>
                                            </p:txEl>
                                          </p:spTgt>
                                        </p:tgtEl>
                                        <p:attrNameLst>
                                          <p:attrName>style.visibility</p:attrName>
                                        </p:attrNameLst>
                                      </p:cBhvr>
                                      <p:to>
                                        <p:strVal val="visible"/>
                                      </p:to>
                                    </p:set>
                                    <p:animEffect transition="in" filter="fade">
                                      <p:cBhvr>
                                        <p:cTn id="33" dur="1000"/>
                                        <p:tgtEl>
                                          <p:spTgt spid="178178">
                                            <p:txEl>
                                              <p:pRg st="1" end="1"/>
                                            </p:txEl>
                                          </p:spTgt>
                                        </p:tgtEl>
                                      </p:cBhvr>
                                    </p:animEffect>
                                    <p:anim calcmode="lin" valueType="num">
                                      <p:cBhvr>
                                        <p:cTn id="34" dur="1000" fill="hold"/>
                                        <p:tgtEl>
                                          <p:spTgt spid="178178">
                                            <p:txEl>
                                              <p:pRg st="1" end="1"/>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178178">
                                            <p:txEl>
                                              <p:pRg st="1" end="1"/>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78178">
                                            <p:txEl>
                                              <p:pRg st="1" end="1"/>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78178">
                                            <p:txEl>
                                              <p:pRg st="2" end="2"/>
                                            </p:txEl>
                                          </p:spTgt>
                                        </p:tgtEl>
                                        <p:attrNameLst>
                                          <p:attrName>style.visibility</p:attrName>
                                        </p:attrNameLst>
                                      </p:cBhvr>
                                      <p:to>
                                        <p:strVal val="visible"/>
                                      </p:to>
                                    </p:set>
                                    <p:animEffect transition="in" filter="fade">
                                      <p:cBhvr>
                                        <p:cTn id="39" dur="1000"/>
                                        <p:tgtEl>
                                          <p:spTgt spid="178178">
                                            <p:txEl>
                                              <p:pRg st="2" end="2"/>
                                            </p:txEl>
                                          </p:spTgt>
                                        </p:tgtEl>
                                      </p:cBhvr>
                                    </p:animEffect>
                                    <p:anim calcmode="lin" valueType="num">
                                      <p:cBhvr>
                                        <p:cTn id="40" dur="1000" fill="hold"/>
                                        <p:tgtEl>
                                          <p:spTgt spid="178178">
                                            <p:txEl>
                                              <p:pRg st="2" end="2"/>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78178">
                                            <p:txEl>
                                              <p:pRg st="2" end="2"/>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78178">
                                            <p:txEl>
                                              <p:pRg st="2" end="2"/>
                                            </p:txEl>
                                          </p:spTgt>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178178">
                                            <p:txEl>
                                              <p:pRg st="3" end="3"/>
                                            </p:txEl>
                                          </p:spTgt>
                                        </p:tgtEl>
                                        <p:attrNameLst>
                                          <p:attrName>style.visibility</p:attrName>
                                        </p:attrNameLst>
                                      </p:cBhvr>
                                      <p:to>
                                        <p:strVal val="visible"/>
                                      </p:to>
                                    </p:set>
                                    <p:animEffect transition="in" filter="fade">
                                      <p:cBhvr>
                                        <p:cTn id="45" dur="1000"/>
                                        <p:tgtEl>
                                          <p:spTgt spid="178178">
                                            <p:txEl>
                                              <p:pRg st="3" end="3"/>
                                            </p:txEl>
                                          </p:spTgt>
                                        </p:tgtEl>
                                      </p:cBhvr>
                                    </p:animEffect>
                                    <p:anim calcmode="lin" valueType="num">
                                      <p:cBhvr>
                                        <p:cTn id="46" dur="1000" fill="hold"/>
                                        <p:tgtEl>
                                          <p:spTgt spid="178178">
                                            <p:txEl>
                                              <p:pRg st="3" end="3"/>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178178">
                                            <p:txEl>
                                              <p:pRg st="3" end="3"/>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78178">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37" presetClass="entr" presetSubtype="0" fill="hold" grpId="0" nodeType="clickEffect">
                                  <p:stCondLst>
                                    <p:cond delay="0"/>
                                  </p:stCondLst>
                                  <p:childTnLst>
                                    <p:set>
                                      <p:cBhvr>
                                        <p:cTn id="52" dur="1" fill="hold">
                                          <p:stCondLst>
                                            <p:cond delay="0"/>
                                          </p:stCondLst>
                                        </p:cTn>
                                        <p:tgtEl>
                                          <p:spTgt spid="3">
                                            <p:bg/>
                                          </p:spTgt>
                                        </p:tgtEl>
                                        <p:attrNameLst>
                                          <p:attrName>style.visibility</p:attrName>
                                        </p:attrNameLst>
                                      </p:cBhvr>
                                      <p:to>
                                        <p:strVal val="visible"/>
                                      </p:to>
                                    </p:set>
                                    <p:animEffect transition="in" filter="fade">
                                      <p:cBhvr>
                                        <p:cTn id="53" dur="1000"/>
                                        <p:tgtEl>
                                          <p:spTgt spid="3">
                                            <p:bg/>
                                          </p:spTgt>
                                        </p:tgtEl>
                                      </p:cBhvr>
                                    </p:animEffect>
                                    <p:anim calcmode="lin" valueType="num">
                                      <p:cBhvr>
                                        <p:cTn id="54" dur="1000" fill="hold"/>
                                        <p:tgtEl>
                                          <p:spTgt spid="3">
                                            <p:bg/>
                                          </p:spTgt>
                                        </p:tgtEl>
                                        <p:attrNameLst>
                                          <p:attrName>ppt_x</p:attrName>
                                        </p:attrNameLst>
                                      </p:cBhvr>
                                      <p:tavLst>
                                        <p:tav tm="0">
                                          <p:val>
                                            <p:strVal val="#ppt_x"/>
                                          </p:val>
                                        </p:tav>
                                        <p:tav tm="100000">
                                          <p:val>
                                            <p:strVal val="#ppt_x"/>
                                          </p:val>
                                        </p:tav>
                                      </p:tavLst>
                                    </p:anim>
                                    <p:anim calcmode="lin" valueType="num">
                                      <p:cBhvr>
                                        <p:cTn id="55" dur="900" decel="100000" fill="hold"/>
                                        <p:tgtEl>
                                          <p:spTgt spid="3">
                                            <p:bg/>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
                                            <p:bg/>
                                          </p:spTgt>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3">
                                            <p:txEl>
                                              <p:pRg st="0" end="0"/>
                                            </p:txEl>
                                          </p:spTgt>
                                        </p:tgtEl>
                                        <p:attrNameLst>
                                          <p:attrName>style.visibility</p:attrName>
                                        </p:attrNameLst>
                                      </p:cBhvr>
                                      <p:to>
                                        <p:strVal val="visible"/>
                                      </p:to>
                                    </p:set>
                                    <p:animEffect transition="in" filter="fade">
                                      <p:cBhvr>
                                        <p:cTn id="59" dur="1000"/>
                                        <p:tgtEl>
                                          <p:spTgt spid="3">
                                            <p:txEl>
                                              <p:pRg st="0" end="0"/>
                                            </p:txEl>
                                          </p:spTgt>
                                        </p:tgtEl>
                                      </p:cBhvr>
                                    </p:animEffect>
                                    <p:anim calcmode="lin" valueType="num">
                                      <p:cBhvr>
                                        <p:cTn id="6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61"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4">
                                            <p:bg/>
                                          </p:spTgt>
                                        </p:tgtEl>
                                        <p:attrNameLst>
                                          <p:attrName>style.visibility</p:attrName>
                                        </p:attrNameLst>
                                      </p:cBhvr>
                                      <p:to>
                                        <p:strVal val="visible"/>
                                      </p:to>
                                    </p:set>
                                    <p:animEffect transition="in" filter="fade">
                                      <p:cBhvr>
                                        <p:cTn id="65" dur="1000"/>
                                        <p:tgtEl>
                                          <p:spTgt spid="4">
                                            <p:bg/>
                                          </p:spTgt>
                                        </p:tgtEl>
                                      </p:cBhvr>
                                    </p:animEffect>
                                    <p:anim calcmode="lin" valueType="num">
                                      <p:cBhvr>
                                        <p:cTn id="66" dur="1000" fill="hold"/>
                                        <p:tgtEl>
                                          <p:spTgt spid="4">
                                            <p:bg/>
                                          </p:spTgt>
                                        </p:tgtEl>
                                        <p:attrNameLst>
                                          <p:attrName>ppt_x</p:attrName>
                                        </p:attrNameLst>
                                      </p:cBhvr>
                                      <p:tavLst>
                                        <p:tav tm="0">
                                          <p:val>
                                            <p:strVal val="#ppt_x"/>
                                          </p:val>
                                        </p:tav>
                                        <p:tav tm="100000">
                                          <p:val>
                                            <p:strVal val="#ppt_x"/>
                                          </p:val>
                                        </p:tav>
                                      </p:tavLst>
                                    </p:anim>
                                    <p:anim calcmode="lin" valueType="num">
                                      <p:cBhvr>
                                        <p:cTn id="67" dur="900" decel="100000" fill="hold"/>
                                        <p:tgtEl>
                                          <p:spTgt spid="4">
                                            <p:bg/>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4">
                                            <p:bg/>
                                          </p:spTgt>
                                        </p:tgtEl>
                                        <p:attrNameLst>
                                          <p:attrName>ppt_y</p:attrName>
                                        </p:attrNameLst>
                                      </p:cBhvr>
                                      <p:tavLst>
                                        <p:tav tm="0">
                                          <p:val>
                                            <p:strVal val="#ppt_y-.03"/>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37" presetClass="entr" presetSubtype="0" fill="hold" grpId="0" nodeType="clickEffect">
                                  <p:stCondLst>
                                    <p:cond delay="0"/>
                                  </p:stCondLst>
                                  <p:childTnLst>
                                    <p:set>
                                      <p:cBhvr>
                                        <p:cTn id="72" dur="1" fill="hold">
                                          <p:stCondLst>
                                            <p:cond delay="0"/>
                                          </p:stCondLst>
                                        </p:cTn>
                                        <p:tgtEl>
                                          <p:spTgt spid="4">
                                            <p:txEl>
                                              <p:pRg st="0" end="0"/>
                                            </p:txEl>
                                          </p:spTgt>
                                        </p:tgtEl>
                                        <p:attrNameLst>
                                          <p:attrName>style.visibility</p:attrName>
                                        </p:attrNameLst>
                                      </p:cBhvr>
                                      <p:to>
                                        <p:strVal val="visible"/>
                                      </p:to>
                                    </p:set>
                                    <p:animEffect transition="in" filter="fade">
                                      <p:cBhvr>
                                        <p:cTn id="73" dur="1000"/>
                                        <p:tgtEl>
                                          <p:spTgt spid="4">
                                            <p:txEl>
                                              <p:pRg st="0" end="0"/>
                                            </p:txEl>
                                          </p:spTgt>
                                        </p:tgtEl>
                                      </p:cBhvr>
                                    </p:animEffect>
                                    <p:anim calcmode="lin" valueType="num">
                                      <p:cBhvr>
                                        <p:cTn id="7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75"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77" presetID="37" presetClass="entr" presetSubtype="0" fill="hold" grpId="0" nodeType="withEffect">
                                  <p:stCondLst>
                                    <p:cond delay="0"/>
                                  </p:stCondLst>
                                  <p:childTnLst>
                                    <p:set>
                                      <p:cBhvr>
                                        <p:cTn id="78" dur="1" fill="hold">
                                          <p:stCondLst>
                                            <p:cond delay="0"/>
                                          </p:stCondLst>
                                        </p:cTn>
                                        <p:tgtEl>
                                          <p:spTgt spid="4">
                                            <p:txEl>
                                              <p:pRg st="1" end="1"/>
                                            </p:txEl>
                                          </p:spTgt>
                                        </p:tgtEl>
                                        <p:attrNameLst>
                                          <p:attrName>style.visibility</p:attrName>
                                        </p:attrNameLst>
                                      </p:cBhvr>
                                      <p:to>
                                        <p:strVal val="visible"/>
                                      </p:to>
                                    </p:set>
                                    <p:animEffect transition="in" filter="fade">
                                      <p:cBhvr>
                                        <p:cTn id="79" dur="1000"/>
                                        <p:tgtEl>
                                          <p:spTgt spid="4">
                                            <p:txEl>
                                              <p:pRg st="1" end="1"/>
                                            </p:txEl>
                                          </p:spTgt>
                                        </p:tgtEl>
                                      </p:cBhvr>
                                    </p:animEffect>
                                    <p:anim calcmode="lin" valueType="num">
                                      <p:cBhvr>
                                        <p:cTn id="8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81"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par>
                                <p:cTn id="83" presetID="37" presetClass="entr" presetSubtype="0" fill="hold" grpId="0" nodeType="withEffect">
                                  <p:stCondLst>
                                    <p:cond delay="0"/>
                                  </p:stCondLst>
                                  <p:childTnLst>
                                    <p:set>
                                      <p:cBhvr>
                                        <p:cTn id="84" dur="1" fill="hold">
                                          <p:stCondLst>
                                            <p:cond delay="0"/>
                                          </p:stCondLst>
                                        </p:cTn>
                                        <p:tgtEl>
                                          <p:spTgt spid="4">
                                            <p:txEl>
                                              <p:pRg st="2" end="2"/>
                                            </p:txEl>
                                          </p:spTgt>
                                        </p:tgtEl>
                                        <p:attrNameLst>
                                          <p:attrName>style.visibility</p:attrName>
                                        </p:attrNameLst>
                                      </p:cBhvr>
                                      <p:to>
                                        <p:strVal val="visible"/>
                                      </p:to>
                                    </p:set>
                                    <p:animEffect transition="in" filter="fade">
                                      <p:cBhvr>
                                        <p:cTn id="85" dur="1000"/>
                                        <p:tgtEl>
                                          <p:spTgt spid="4">
                                            <p:txEl>
                                              <p:pRg st="2" end="2"/>
                                            </p:txEl>
                                          </p:spTgt>
                                        </p:tgtEl>
                                      </p:cBhvr>
                                    </p:animEffect>
                                    <p:anim calcmode="lin" valueType="num">
                                      <p:cBhvr>
                                        <p:cTn id="8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87"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par>
                                <p:cTn id="89" presetID="37" presetClass="entr" presetSubtype="0" fill="hold" grpId="0" nodeType="withEffect">
                                  <p:stCondLst>
                                    <p:cond delay="0"/>
                                  </p:stCondLst>
                                  <p:childTnLst>
                                    <p:set>
                                      <p:cBhvr>
                                        <p:cTn id="90" dur="1" fill="hold">
                                          <p:stCondLst>
                                            <p:cond delay="0"/>
                                          </p:stCondLst>
                                        </p:cTn>
                                        <p:tgtEl>
                                          <p:spTgt spid="4">
                                            <p:txEl>
                                              <p:pRg st="3" end="3"/>
                                            </p:txEl>
                                          </p:spTgt>
                                        </p:tgtEl>
                                        <p:attrNameLst>
                                          <p:attrName>style.visibility</p:attrName>
                                        </p:attrNameLst>
                                      </p:cBhvr>
                                      <p:to>
                                        <p:strVal val="visible"/>
                                      </p:to>
                                    </p:set>
                                    <p:animEffect transition="in" filter="fade">
                                      <p:cBhvr>
                                        <p:cTn id="91" dur="1000"/>
                                        <p:tgtEl>
                                          <p:spTgt spid="4">
                                            <p:txEl>
                                              <p:pRg st="3" end="3"/>
                                            </p:txEl>
                                          </p:spTgt>
                                        </p:tgtEl>
                                      </p:cBhvr>
                                    </p:animEffect>
                                    <p:anim calcmode="lin" valueType="num">
                                      <p:cBhvr>
                                        <p:cTn id="9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3"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4">
                                            <p:txEl>
                                              <p:pRg st="4" end="4"/>
                                            </p:txEl>
                                          </p:spTgt>
                                        </p:tgtEl>
                                        <p:attrNameLst>
                                          <p:attrName>style.visibility</p:attrName>
                                        </p:attrNameLst>
                                      </p:cBhvr>
                                      <p:to>
                                        <p:strVal val="visible"/>
                                      </p:to>
                                    </p:set>
                                    <p:animEffect transition="in" filter="fade">
                                      <p:cBhvr>
                                        <p:cTn id="97" dur="1000"/>
                                        <p:tgtEl>
                                          <p:spTgt spid="4">
                                            <p:txEl>
                                              <p:pRg st="4" end="4"/>
                                            </p:txEl>
                                          </p:spTgt>
                                        </p:tgtEl>
                                      </p:cBhvr>
                                    </p:animEffect>
                                    <p:anim calcmode="lin" valueType="num">
                                      <p:cBhvr>
                                        <p:cTn id="9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9"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build="p" animBg="1"/>
      <p:bldP spid="4" grpId="0" build="p" animBg="1"/>
      <p:bldP spid="2" grpId="0" build="p" animBg="1"/>
      <p:bldP spid="3" grpId="0" build="p" animBg="1"/>
    </p:bld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1377" name="Title 5"/>
          <p:cNvSpPr>
            <a:spLocks noGrp="1"/>
          </p:cNvSpPr>
          <p:nvPr>
            <p:ph type="title"/>
          </p:nvPr>
        </p:nvSpPr>
        <p:spPr/>
        <p:txBody>
          <a:bodyPr/>
          <a:lstStyle/>
          <a:p>
            <a:r>
              <a:rPr lang="en-US" sz="4400" b="1" dirty="0">
                <a:latin typeface="Rockwell" charset="0"/>
              </a:rPr>
              <a:t>Reflection</a:t>
            </a:r>
          </a:p>
        </p:txBody>
      </p:sp>
      <p:pic>
        <p:nvPicPr>
          <p:cNvPr id="2" name="Picture 1"/>
          <p:cNvPicPr>
            <a:picLocks noChangeAspect="1"/>
          </p:cNvPicPr>
          <p:nvPr/>
        </p:nvPicPr>
        <p:blipFill>
          <a:blip r:embed="rId3"/>
          <a:stretch>
            <a:fillRect/>
          </a:stretch>
        </p:blipFill>
        <p:spPr>
          <a:xfrm>
            <a:off x="199349" y="1465729"/>
            <a:ext cx="3794747" cy="4908176"/>
          </a:xfrm>
          <a:prstGeom prst="rect">
            <a:avLst/>
          </a:prstGeom>
          <a:ln w="38100">
            <a:solidFill>
              <a:schemeClr val="bg2">
                <a:lumMod val="25000"/>
              </a:schemeClr>
            </a:solid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349" y="2278815"/>
            <a:ext cx="3861479" cy="2407023"/>
          </a:xfrm>
          <a:prstGeom prst="rect">
            <a:avLst/>
          </a:prstGeom>
        </p:spPr>
      </p:pic>
      <p:sp>
        <p:nvSpPr>
          <p:cNvPr id="5" name="Rectangle 4"/>
          <p:cNvSpPr/>
          <p:nvPr/>
        </p:nvSpPr>
        <p:spPr>
          <a:xfrm>
            <a:off x="4208930" y="2211657"/>
            <a:ext cx="4800600" cy="3416320"/>
          </a:xfrm>
          <a:prstGeom prst="rect">
            <a:avLst/>
          </a:prstGeom>
          <a:noFill/>
          <a:ln w="12700">
            <a:solidFill>
              <a:schemeClr val="accent3">
                <a:lumMod val="75000"/>
              </a:schemeClr>
            </a:solidFill>
          </a:ln>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5400" b="1" cap="none" spc="0" dirty="0" smtClean="0">
                <a:ln/>
                <a:solidFill>
                  <a:schemeClr val="accent3">
                    <a:lumMod val="75000"/>
                  </a:schemeClr>
                </a:solidFill>
                <a:effectLst/>
              </a:rPr>
              <a:t>Completed Individually… Discussed in Pairs or PLCs</a:t>
            </a:r>
            <a:endParaRPr lang="en-US" sz="5400" b="1" cap="none" spc="0" dirty="0">
              <a:ln/>
              <a:solidFill>
                <a:schemeClr val="accent3">
                  <a:lumMod val="75000"/>
                </a:schemeClr>
              </a:solidFill>
              <a:effectLst/>
            </a:endParaRPr>
          </a:p>
        </p:txBody>
      </p:sp>
    </p:spTree>
    <p:extLst>
      <p:ext uri="{BB962C8B-B14F-4D97-AF65-F5344CB8AC3E}">
        <p14:creationId xmlns:p14="http://schemas.microsoft.com/office/powerpoint/2010/main" val="137995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73" y="633046"/>
            <a:ext cx="8913813" cy="731442"/>
          </a:xfrm>
        </p:spPr>
        <p:txBody>
          <a:bodyPr>
            <a:noAutofit/>
          </a:bodyPr>
          <a:lstStyle/>
          <a:p>
            <a:r>
              <a:rPr lang="en-US" sz="2800" b="1" dirty="0"/>
              <a:t>Why is it worth the time and effort to </a:t>
            </a:r>
            <a:r>
              <a:rPr lang="en-US" sz="2800" b="1" dirty="0" smtClean="0"/>
              <a:t/>
            </a:r>
            <a:br>
              <a:rPr lang="en-US" sz="2800" b="1" dirty="0" smtClean="0"/>
            </a:br>
            <a:r>
              <a:rPr lang="en-US" sz="2800" b="1" dirty="0" smtClean="0"/>
              <a:t>encourage </a:t>
            </a:r>
            <a:r>
              <a:rPr lang="en-US" sz="2800" b="1" dirty="0"/>
              <a:t>more student questioning?</a:t>
            </a:r>
            <a:endParaRPr lang="en-US" sz="2800" dirty="0"/>
          </a:p>
        </p:txBody>
      </p:sp>
      <p:sp>
        <p:nvSpPr>
          <p:cNvPr id="3" name="Content Placeholder 2"/>
          <p:cNvSpPr>
            <a:spLocks noGrp="1"/>
          </p:cNvSpPr>
          <p:nvPr>
            <p:ph idx="1"/>
          </p:nvPr>
        </p:nvSpPr>
        <p:spPr>
          <a:xfrm>
            <a:off x="208547" y="1836821"/>
            <a:ext cx="8705266" cy="5021179"/>
          </a:xfrm>
        </p:spPr>
        <p:txBody>
          <a:bodyPr>
            <a:normAutofit fontScale="92500" lnSpcReduction="10000"/>
          </a:bodyPr>
          <a:lstStyle/>
          <a:p>
            <a:r>
              <a:rPr lang="en-US" sz="2600" dirty="0" smtClean="0">
                <a:solidFill>
                  <a:schemeClr val="tx1"/>
                </a:solidFill>
              </a:rPr>
              <a:t>The </a:t>
            </a:r>
            <a:r>
              <a:rPr lang="en-US" sz="2600" dirty="0">
                <a:solidFill>
                  <a:schemeClr val="tx1"/>
                </a:solidFill>
              </a:rPr>
              <a:t>average preschool child asks 100 questions per </a:t>
            </a:r>
            <a:r>
              <a:rPr lang="en-US" sz="2600" dirty="0" smtClean="0">
                <a:solidFill>
                  <a:schemeClr val="tx1"/>
                </a:solidFill>
              </a:rPr>
              <a:t>day,</a:t>
            </a:r>
            <a:r>
              <a:rPr lang="en-US" sz="2600" dirty="0">
                <a:solidFill>
                  <a:schemeClr val="tx1"/>
                </a:solidFill>
              </a:rPr>
              <a:t> </a:t>
            </a:r>
            <a:r>
              <a:rPr lang="en-US" sz="2600" dirty="0" smtClean="0">
                <a:solidFill>
                  <a:schemeClr val="tx1"/>
                </a:solidFill>
              </a:rPr>
              <a:t>but </a:t>
            </a:r>
            <a:r>
              <a:rPr lang="en-US" sz="2600" dirty="0">
                <a:solidFill>
                  <a:schemeClr val="tx1"/>
                </a:solidFill>
              </a:rPr>
              <a:t>that number declines sharply when kids enter grade </a:t>
            </a:r>
            <a:r>
              <a:rPr lang="en-US" sz="2600" dirty="0" smtClean="0">
                <a:solidFill>
                  <a:schemeClr val="tx1"/>
                </a:solidFill>
              </a:rPr>
              <a:t>school.</a:t>
            </a:r>
          </a:p>
          <a:p>
            <a:r>
              <a:rPr lang="en-US" sz="2600" dirty="0">
                <a:solidFill>
                  <a:schemeClr val="tx1"/>
                </a:solidFill>
              </a:rPr>
              <a:t>B</a:t>
            </a:r>
            <a:r>
              <a:rPr lang="en-US" sz="2600" dirty="0" smtClean="0">
                <a:solidFill>
                  <a:schemeClr val="tx1"/>
                </a:solidFill>
              </a:rPr>
              <a:t>y </a:t>
            </a:r>
            <a:r>
              <a:rPr lang="en-US" sz="2600" dirty="0">
                <a:solidFill>
                  <a:schemeClr val="tx1"/>
                </a:solidFill>
              </a:rPr>
              <a:t>middle school, the number of questions the average child asks in a day approaches </a:t>
            </a:r>
            <a:r>
              <a:rPr lang="en-US" sz="2600" dirty="0" smtClean="0">
                <a:solidFill>
                  <a:schemeClr val="tx1"/>
                </a:solidFill>
              </a:rPr>
              <a:t>zero.</a:t>
            </a:r>
          </a:p>
          <a:p>
            <a:pPr marL="0" indent="0">
              <a:buNone/>
            </a:pPr>
            <a:r>
              <a:rPr lang="en-US" sz="2600" b="1" dirty="0" smtClean="0">
                <a:solidFill>
                  <a:schemeClr val="tx1"/>
                </a:solidFill>
              </a:rPr>
              <a:t>Why </a:t>
            </a:r>
            <a:r>
              <a:rPr lang="en-US" sz="2600" b="1" dirty="0">
                <a:solidFill>
                  <a:schemeClr val="tx1"/>
                </a:solidFill>
              </a:rPr>
              <a:t>is there such a drastic decrease in the frequency of a behavior that seems to come naturally to most kids when they are very young</a:t>
            </a:r>
            <a:r>
              <a:rPr lang="en-US" sz="2600" b="1" dirty="0" smtClean="0">
                <a:solidFill>
                  <a:schemeClr val="tx1"/>
                </a:solidFill>
              </a:rPr>
              <a:t>?</a:t>
            </a:r>
          </a:p>
          <a:p>
            <a:r>
              <a:rPr lang="en-US" sz="2600" dirty="0" smtClean="0">
                <a:solidFill>
                  <a:schemeClr val="tx1"/>
                </a:solidFill>
              </a:rPr>
              <a:t>Because </a:t>
            </a:r>
            <a:r>
              <a:rPr lang="en-US" sz="2600" dirty="0">
                <a:solidFill>
                  <a:schemeClr val="tx1"/>
                </a:solidFill>
              </a:rPr>
              <a:t>like most adults, kids will do what they are rewarded for doing, and in school </a:t>
            </a:r>
            <a:r>
              <a:rPr lang="en-US" sz="2600" dirty="0" smtClean="0">
                <a:solidFill>
                  <a:schemeClr val="tx1"/>
                </a:solidFill>
              </a:rPr>
              <a:t>you are rewarded for having correct answers, not asking good questions.</a:t>
            </a:r>
            <a:r>
              <a:rPr lang="en-US" sz="2600" dirty="0">
                <a:solidFill>
                  <a:schemeClr val="tx1"/>
                </a:solidFill>
              </a:rPr>
              <a:t/>
            </a:r>
            <a:br>
              <a:rPr lang="en-US" sz="2600" dirty="0">
                <a:solidFill>
                  <a:schemeClr val="tx1"/>
                </a:solidFill>
              </a:rPr>
            </a:br>
            <a:endParaRPr lang="en-US" sz="2600" dirty="0" smtClean="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5861" y="86005"/>
            <a:ext cx="1292225" cy="1825524"/>
          </a:xfrm>
          <a:prstGeom prst="rect">
            <a:avLst/>
          </a:prstGeom>
        </p:spPr>
      </p:pic>
    </p:spTree>
    <p:extLst>
      <p:ext uri="{BB962C8B-B14F-4D97-AF65-F5344CB8AC3E}">
        <p14:creationId xmlns:p14="http://schemas.microsoft.com/office/powerpoint/2010/main" val="118936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061" y="1170696"/>
            <a:ext cx="6730804" cy="4489589"/>
          </a:xfrm>
          <a:prstGeom prst="rect">
            <a:avLst/>
          </a:prstGeom>
        </p:spPr>
      </p:pic>
    </p:spTree>
    <p:extLst>
      <p:ext uri="{BB962C8B-B14F-4D97-AF65-F5344CB8AC3E}">
        <p14:creationId xmlns:p14="http://schemas.microsoft.com/office/powerpoint/2010/main" val="179871662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4209" name="Title 1"/>
          <p:cNvSpPr>
            <a:spLocks noGrp="1"/>
          </p:cNvSpPr>
          <p:nvPr>
            <p:ph type="title"/>
          </p:nvPr>
        </p:nvSpPr>
        <p:spPr>
          <a:xfrm>
            <a:off x="498474" y="201706"/>
            <a:ext cx="7556313" cy="1116106"/>
          </a:xfrm>
        </p:spPr>
        <p:txBody>
          <a:bodyPr>
            <a:noAutofit/>
          </a:bodyPr>
          <a:lstStyle/>
          <a:p>
            <a:pPr algn="ctr"/>
            <a:r>
              <a:rPr lang="en-US" sz="3200" b="1" dirty="0">
                <a:latin typeface="Rockwell" charset="0"/>
              </a:rPr>
              <a:t>The Research Confirms the Importance of Student Questioning</a:t>
            </a:r>
          </a:p>
        </p:txBody>
      </p:sp>
      <p:sp>
        <p:nvSpPr>
          <p:cNvPr id="3" name="Content Placeholder 2"/>
          <p:cNvSpPr>
            <a:spLocks noGrp="1"/>
          </p:cNvSpPr>
          <p:nvPr>
            <p:ph idx="1"/>
          </p:nvPr>
        </p:nvSpPr>
        <p:spPr>
          <a:xfrm>
            <a:off x="194047" y="1342810"/>
            <a:ext cx="8755194" cy="4572000"/>
          </a:xfrm>
        </p:spPr>
        <p:txBody>
          <a:bodyPr>
            <a:normAutofit/>
          </a:bodyPr>
          <a:lstStyle/>
          <a:p>
            <a:pPr marL="0" indent="0">
              <a:buFont typeface="Wingdings" charset="0"/>
              <a:buNone/>
              <a:defRPr/>
            </a:pPr>
            <a:r>
              <a:rPr lang="en-US" sz="2800" b="1" dirty="0">
                <a:solidFill>
                  <a:schemeClr val="tx1"/>
                </a:solidFill>
              </a:rPr>
              <a:t>Self-Questioning (</a:t>
            </a:r>
            <a:r>
              <a:rPr lang="en-US" sz="2800" b="1" dirty="0" smtClean="0">
                <a:solidFill>
                  <a:schemeClr val="tx1"/>
                </a:solidFill>
              </a:rPr>
              <a:t>metacognitive </a:t>
            </a:r>
            <a:r>
              <a:rPr lang="en-US" sz="2800" b="1" dirty="0">
                <a:solidFill>
                  <a:schemeClr val="tx1"/>
                </a:solidFill>
              </a:rPr>
              <a:t>strategy):</a:t>
            </a:r>
          </a:p>
          <a:p>
            <a:pPr>
              <a:defRPr/>
            </a:pPr>
            <a:r>
              <a:rPr lang="en-US" sz="2400" b="1" dirty="0">
                <a:solidFill>
                  <a:schemeClr val="tx1"/>
                </a:solidFill>
              </a:rPr>
              <a:t>Students formulating their own questions proved to be one of the most effective </a:t>
            </a:r>
            <a:r>
              <a:rPr lang="en-US" sz="2400" b="1" dirty="0" smtClean="0">
                <a:solidFill>
                  <a:schemeClr val="tx1"/>
                </a:solidFill>
              </a:rPr>
              <a:t>metacognitive </a:t>
            </a:r>
            <a:r>
              <a:rPr lang="en-US" sz="2400" b="1" dirty="0">
                <a:solidFill>
                  <a:schemeClr val="tx1"/>
                </a:solidFill>
              </a:rPr>
              <a:t>strategies </a:t>
            </a:r>
          </a:p>
          <a:p>
            <a:pPr>
              <a:defRPr/>
            </a:pPr>
            <a:r>
              <a:rPr lang="en-US" sz="2400" b="1" dirty="0">
                <a:solidFill>
                  <a:schemeClr val="tx1"/>
                </a:solidFill>
              </a:rPr>
              <a:t>Engaging in pre-lesson self-questioning improved students rate of learning by nearly 50% (Hattie, p.193</a:t>
            </a:r>
            <a:r>
              <a:rPr lang="en-US" sz="2400" b="1" dirty="0" smtClean="0">
                <a:solidFill>
                  <a:schemeClr val="tx1"/>
                </a:solidFill>
              </a:rPr>
              <a:t>)</a:t>
            </a:r>
            <a:endParaRPr lang="en-US" sz="2400" b="1" i="1" dirty="0" smtClean="0">
              <a:solidFill>
                <a:schemeClr val="tx1"/>
              </a:solidFill>
            </a:endParaRPr>
          </a:p>
          <a:p>
            <a:pPr marL="0" indent="0" algn="r">
              <a:buFont typeface="Wingdings" charset="0"/>
              <a:buNone/>
              <a:defRPr/>
            </a:pPr>
            <a:r>
              <a:rPr lang="en-US" sz="1800" b="1" i="1" dirty="0" smtClean="0">
                <a:solidFill>
                  <a:schemeClr val="tx1"/>
                </a:solidFill>
              </a:rPr>
              <a:t>Visible </a:t>
            </a:r>
            <a:r>
              <a:rPr lang="en-US" sz="1800" b="1" i="1" dirty="0">
                <a:solidFill>
                  <a:schemeClr val="tx1"/>
                </a:solidFill>
              </a:rPr>
              <a:t>Learning: A Synthesis of Over 800 meta-Analyses Relating to Achievement </a:t>
            </a:r>
            <a:r>
              <a:rPr lang="en-US" sz="1800" b="1" dirty="0">
                <a:solidFill>
                  <a:schemeClr val="tx1"/>
                </a:solidFill>
              </a:rPr>
              <a:t>by John Hattie. 1</a:t>
            </a:r>
            <a:r>
              <a:rPr lang="en-US" sz="1800" b="1" baseline="30000" dirty="0">
                <a:solidFill>
                  <a:schemeClr val="tx1"/>
                </a:solidFill>
              </a:rPr>
              <a:t>st</a:t>
            </a:r>
            <a:r>
              <a:rPr lang="en-US" sz="1800" b="1" dirty="0">
                <a:solidFill>
                  <a:schemeClr val="tx1"/>
                </a:solidFill>
              </a:rPr>
              <a:t> Edition, December</a:t>
            </a:r>
            <a:r>
              <a:rPr lang="en-US" sz="1800" b="1" i="1" dirty="0">
                <a:solidFill>
                  <a:schemeClr val="tx1"/>
                </a:solidFill>
              </a:rPr>
              <a:t> </a:t>
            </a:r>
            <a:r>
              <a:rPr lang="en-US" sz="1800" b="1" dirty="0">
                <a:solidFill>
                  <a:schemeClr val="tx1"/>
                </a:solidFill>
              </a:rPr>
              <a:t>26, 2008</a:t>
            </a:r>
            <a:r>
              <a:rPr lang="en-US" sz="1800" b="1" dirty="0" smtClean="0">
                <a:solidFill>
                  <a:schemeClr val="tx1"/>
                </a:solidFill>
              </a:rPr>
              <a:t>.</a:t>
            </a:r>
            <a:endParaRPr lang="en-US" sz="2400" b="1" dirty="0">
              <a:solidFill>
                <a:schemeClr val="tx1"/>
              </a:solidFill>
            </a:endParaRPr>
          </a:p>
          <a:p>
            <a:pPr marL="0" indent="0">
              <a:buNone/>
              <a:defRPr/>
            </a:pPr>
            <a:endParaRPr lang="en-US" sz="2400" b="1" dirty="0">
              <a:solidFill>
                <a:schemeClr val="tx1"/>
              </a:solidFill>
            </a:endParaRPr>
          </a:p>
        </p:txBody>
      </p:sp>
      <p:sp>
        <p:nvSpPr>
          <p:cNvPr id="4" name="TextBox 3"/>
          <p:cNvSpPr txBox="1"/>
          <p:nvPr/>
        </p:nvSpPr>
        <p:spPr>
          <a:xfrm>
            <a:off x="3455894" y="3025588"/>
            <a:ext cx="1358153" cy="806824"/>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45434">
            <a:off x="607232" y="4483917"/>
            <a:ext cx="1549962" cy="2192696"/>
          </a:xfrm>
          <a:prstGeom prst="rect">
            <a:avLst/>
          </a:prstGeom>
          <a:ln w="12700">
            <a:solidFill>
              <a:schemeClr val="tx2"/>
            </a:solidFill>
          </a:ln>
        </p:spPr>
      </p:pic>
    </p:spTree>
    <p:extLst>
      <p:ext uri="{BB962C8B-B14F-4D97-AF65-F5344CB8AC3E}">
        <p14:creationId xmlns:p14="http://schemas.microsoft.com/office/powerpoint/2010/main" val="1148013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2"/>
          <p:cNvSpPr txBox="1">
            <a:spLocks/>
          </p:cNvSpPr>
          <p:nvPr/>
        </p:nvSpPr>
        <p:spPr bwMode="auto">
          <a:xfrm>
            <a:off x="512763" y="2027238"/>
            <a:ext cx="8631237"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228600" indent="-2286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2000"/>
              </a:spcBef>
              <a:buClr>
                <a:schemeClr val="accent1"/>
              </a:buClr>
              <a:buSzPct val="85000"/>
              <a:buFont typeface="Wingdings" charset="0"/>
              <a:buChar char="n"/>
              <a:defRPr/>
            </a:pPr>
            <a:r>
              <a:rPr lang="en-US" sz="3200" dirty="0" smtClean="0">
                <a:latin typeface="Rockwell" charset="0"/>
              </a:rPr>
              <a:t> </a:t>
            </a:r>
            <a:r>
              <a:rPr lang="en-US" sz="3200" b="1" dirty="0" smtClean="0">
                <a:latin typeface="Rockwell" charset="0"/>
              </a:rPr>
              <a:t>Kentucky </a:t>
            </a:r>
            <a:r>
              <a:rPr lang="en-US" sz="3200" b="1" dirty="0">
                <a:latin typeface="Rockwell" charset="0"/>
              </a:rPr>
              <a:t>Framework for </a:t>
            </a:r>
            <a:r>
              <a:rPr lang="en-US" sz="3200" b="1" dirty="0" smtClean="0">
                <a:latin typeface="Rockwell" charset="0"/>
              </a:rPr>
              <a:t>Teaching</a:t>
            </a:r>
          </a:p>
          <a:p>
            <a:pPr marL="0" lvl="0" indent="0" eaLnBrk="1" hangingPunct="1">
              <a:spcBef>
                <a:spcPts val="2000"/>
              </a:spcBef>
              <a:buClr>
                <a:srgbClr val="629DD1"/>
              </a:buClr>
              <a:buSzPct val="85000"/>
              <a:buFont typeface="Wingdings" charset="0"/>
              <a:buChar char="n"/>
              <a:defRPr/>
            </a:pPr>
            <a:r>
              <a:rPr lang="en-US" sz="3200" b="1" dirty="0" smtClean="0">
                <a:latin typeface="Rockwell" charset="0"/>
                <a:ea typeface="+mn-ea"/>
                <a:cs typeface="+mn-cs"/>
              </a:rPr>
              <a:t> Kentucky </a:t>
            </a:r>
            <a:r>
              <a:rPr lang="en-US" sz="3200" b="1" dirty="0">
                <a:latin typeface="Rockwell" charset="0"/>
                <a:ea typeface="+mn-ea"/>
                <a:cs typeface="+mn-cs"/>
              </a:rPr>
              <a:t>Academic Standards (KAS</a:t>
            </a:r>
            <a:r>
              <a:rPr lang="en-US" sz="3200" b="1" dirty="0" smtClean="0">
                <a:latin typeface="Rockwell" charset="0"/>
                <a:ea typeface="+mn-ea"/>
                <a:cs typeface="+mn-cs"/>
              </a:rPr>
              <a:t>)</a:t>
            </a:r>
          </a:p>
          <a:p>
            <a:pPr marL="0" lvl="0" indent="0" eaLnBrk="1" hangingPunct="1">
              <a:spcBef>
                <a:spcPts val="2000"/>
              </a:spcBef>
              <a:buClr>
                <a:srgbClr val="629DD1"/>
              </a:buClr>
              <a:buSzPct val="85000"/>
              <a:buFont typeface="Wingdings" charset="0"/>
              <a:buChar char="n"/>
              <a:defRPr/>
            </a:pPr>
            <a:r>
              <a:rPr lang="en-US" sz="3200" b="1" dirty="0" smtClean="0">
                <a:latin typeface="Rockwell" charset="0"/>
                <a:ea typeface="+mn-ea"/>
                <a:cs typeface="+mn-cs"/>
              </a:rPr>
              <a:t> Program Reviews </a:t>
            </a:r>
            <a:endParaRPr lang="en-US" sz="3200" b="1" dirty="0">
              <a:latin typeface="Rockwell" charset="0"/>
              <a:ea typeface="+mn-ea"/>
              <a:cs typeface="+mn-cs"/>
            </a:endParaRPr>
          </a:p>
          <a:p>
            <a:pPr eaLnBrk="1" hangingPunct="1">
              <a:spcBef>
                <a:spcPts val="2000"/>
              </a:spcBef>
              <a:buClr>
                <a:schemeClr val="accent1"/>
              </a:buClr>
              <a:buSzPct val="75000"/>
              <a:buFont typeface="Wingdings" charset="0"/>
              <a:buChar char="n"/>
              <a:defRPr/>
            </a:pPr>
            <a:r>
              <a:rPr lang="en-US" sz="3200" b="1" dirty="0" smtClean="0">
                <a:latin typeface="Rockwell" charset="0"/>
              </a:rPr>
              <a:t> College</a:t>
            </a:r>
            <a:r>
              <a:rPr lang="en-US" sz="3200" b="1" dirty="0">
                <a:latin typeface="Rockwell" charset="0"/>
              </a:rPr>
              <a:t>, Career, and Civic Life (C3)  </a:t>
            </a:r>
          </a:p>
          <a:p>
            <a:pPr marL="0" indent="0" eaLnBrk="1" hangingPunct="1">
              <a:spcBef>
                <a:spcPts val="800"/>
              </a:spcBef>
              <a:buClr>
                <a:schemeClr val="accent1"/>
              </a:buClr>
              <a:buSzPct val="75000"/>
              <a:defRPr/>
            </a:pPr>
            <a:r>
              <a:rPr lang="en-US" sz="3200" b="1" dirty="0">
                <a:latin typeface="Rockwell" charset="0"/>
              </a:rPr>
              <a:t>   </a:t>
            </a:r>
            <a:r>
              <a:rPr lang="en-US" sz="3200" b="1" dirty="0" smtClean="0">
                <a:latin typeface="Rockwell" charset="0"/>
              </a:rPr>
              <a:t>Framework </a:t>
            </a:r>
            <a:r>
              <a:rPr lang="en-US" sz="3200" b="1" dirty="0">
                <a:latin typeface="Rockwell" charset="0"/>
              </a:rPr>
              <a:t>for Social Studies</a:t>
            </a:r>
          </a:p>
          <a:p>
            <a:pPr eaLnBrk="1" hangingPunct="1">
              <a:spcBef>
                <a:spcPts val="2000"/>
              </a:spcBef>
              <a:buClr>
                <a:schemeClr val="accent1"/>
              </a:buClr>
              <a:buSzPct val="75000"/>
              <a:buFont typeface="Wingdings" charset="0"/>
              <a:buChar char="n"/>
              <a:defRPr/>
            </a:pPr>
            <a:endParaRPr lang="en-US" sz="2800" dirty="0" smtClean="0">
              <a:latin typeface="Rockwell" charset="0"/>
            </a:endParaRPr>
          </a:p>
          <a:p>
            <a:pPr marL="0" indent="0" eaLnBrk="1" hangingPunct="1">
              <a:spcBef>
                <a:spcPts val="2000"/>
              </a:spcBef>
              <a:buClr>
                <a:schemeClr val="accent1"/>
              </a:buClr>
              <a:buSzPct val="75000"/>
              <a:defRPr/>
            </a:pPr>
            <a:endParaRPr lang="en-US" sz="2800" dirty="0">
              <a:latin typeface="Rockwell" charset="0"/>
            </a:endParaRPr>
          </a:p>
          <a:p>
            <a:pPr marL="0" indent="0" eaLnBrk="1" hangingPunct="1">
              <a:spcBef>
                <a:spcPts val="2000"/>
              </a:spcBef>
              <a:buClr>
                <a:schemeClr val="accent1"/>
              </a:buClr>
              <a:buSzPct val="75000"/>
              <a:defRPr/>
            </a:pPr>
            <a:endParaRPr lang="en-US" sz="2800" dirty="0" smtClean="0">
              <a:solidFill>
                <a:srgbClr val="595959"/>
              </a:solidFill>
              <a:latin typeface="Rockwell" charset="0"/>
            </a:endParaRPr>
          </a:p>
        </p:txBody>
      </p:sp>
      <p:sp>
        <p:nvSpPr>
          <p:cNvPr id="44034" name="Title 1"/>
          <p:cNvSpPr>
            <a:spLocks noGrp="1"/>
          </p:cNvSpPr>
          <p:nvPr>
            <p:ph type="title"/>
          </p:nvPr>
        </p:nvSpPr>
        <p:spPr/>
        <p:txBody>
          <a:bodyPr/>
          <a:lstStyle/>
          <a:p>
            <a:pPr eaLnBrk="1" hangingPunct="1"/>
            <a:r>
              <a:rPr lang="en-US" b="1" dirty="0" smtClean="0">
                <a:latin typeface="Rockwell" charset="0"/>
              </a:rPr>
              <a:t>A Movement Towards Inquiry-Based Learning</a:t>
            </a:r>
            <a:endParaRPr lang="en-US" b="1" dirty="0">
              <a:latin typeface="Rockwell" charset="0"/>
            </a:endParaRPr>
          </a:p>
        </p:txBody>
      </p:sp>
      <p:pic>
        <p:nvPicPr>
          <p:cNvPr id="4" name="Picture 6" descr="C:\Documents and Settings\cmullin\My Documents\ULlogoCCR4Afinal.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306" y="5204612"/>
            <a:ext cx="2038790" cy="1329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98028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KAS for English/LA and Literacy in the Content Areas </a:t>
            </a:r>
            <a:br>
              <a:rPr lang="en-US" b="1" dirty="0" smtClean="0"/>
            </a:br>
            <a:r>
              <a:rPr lang="en-US" b="1" dirty="0" smtClean="0"/>
              <a:t>What is the Connection? </a:t>
            </a:r>
            <a:r>
              <a:rPr lang="en-US" dirty="0" smtClean="0"/>
              <a:t>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43991" y="2543907"/>
            <a:ext cx="3665278" cy="4144963"/>
          </a:xfrm>
          <a:ln w="25400">
            <a:solidFill>
              <a:schemeClr val="accent2"/>
            </a:solidFill>
          </a:ln>
        </p:spPr>
      </p:pic>
    </p:spTree>
    <p:extLst>
      <p:ext uri="{BB962C8B-B14F-4D97-AF65-F5344CB8AC3E}">
        <p14:creationId xmlns:p14="http://schemas.microsoft.com/office/powerpoint/2010/main" val="415330708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04" y="457429"/>
            <a:ext cx="8913813" cy="914400"/>
          </a:xfrm>
        </p:spPr>
        <p:txBody>
          <a:bodyPr>
            <a:normAutofit fontScale="90000"/>
          </a:bodyPr>
          <a:lstStyle/>
          <a:p>
            <a:pPr algn="ctr"/>
            <a:r>
              <a:rPr lang="en-US" b="1" dirty="0" smtClean="0"/>
              <a:t>QFT can be used effectively before, during and after instruction.</a:t>
            </a:r>
            <a:endParaRPr lang="en-US" b="1" dirty="0"/>
          </a:p>
        </p:txBody>
      </p:sp>
      <p:sp>
        <p:nvSpPr>
          <p:cNvPr id="12" name="Content Placeholder 11"/>
          <p:cNvSpPr>
            <a:spLocks noGrp="1"/>
          </p:cNvSpPr>
          <p:nvPr>
            <p:ph sz="half" idx="1"/>
          </p:nvPr>
        </p:nvSpPr>
        <p:spPr>
          <a:xfrm>
            <a:off x="173820" y="1980933"/>
            <a:ext cx="2784737" cy="4637004"/>
          </a:xfrm>
          <a:ln>
            <a:solidFill>
              <a:schemeClr val="tx1"/>
            </a:solidFill>
          </a:ln>
        </p:spPr>
        <p:txBody>
          <a:bodyPr>
            <a:normAutofit lnSpcReduction="10000"/>
          </a:bodyPr>
          <a:lstStyle/>
          <a:p>
            <a:r>
              <a:rPr lang="en-US" sz="2000" b="1" dirty="0" smtClean="0"/>
              <a:t>Students </a:t>
            </a:r>
            <a:r>
              <a:rPr lang="en-US" sz="2000" b="1" dirty="0"/>
              <a:t>ask questions about previous instruction to guide a class discussion or Socratic </a:t>
            </a:r>
            <a:r>
              <a:rPr lang="en-US" sz="2000" b="1" dirty="0" smtClean="0"/>
              <a:t>Seminar</a:t>
            </a:r>
          </a:p>
          <a:p>
            <a:r>
              <a:rPr lang="en-US" sz="2000" b="1" dirty="0"/>
              <a:t>Teacher uses student questions </a:t>
            </a:r>
            <a:r>
              <a:rPr lang="en-US" sz="2000" b="1" dirty="0" smtClean="0"/>
              <a:t>to shape or refine lesson plans for the next day or entire unit</a:t>
            </a:r>
            <a:endParaRPr lang="en-US" sz="2000" b="1" dirty="0"/>
          </a:p>
        </p:txBody>
      </p:sp>
      <p:sp>
        <p:nvSpPr>
          <p:cNvPr id="13" name="Content Placeholder 12"/>
          <p:cNvSpPr>
            <a:spLocks noGrp="1"/>
          </p:cNvSpPr>
          <p:nvPr>
            <p:ph sz="half" idx="2"/>
          </p:nvPr>
        </p:nvSpPr>
        <p:spPr>
          <a:xfrm>
            <a:off x="3188509" y="1980933"/>
            <a:ext cx="2725604" cy="4637004"/>
          </a:xfrm>
          <a:ln>
            <a:solidFill>
              <a:schemeClr val="tx1"/>
            </a:solidFill>
          </a:ln>
        </p:spPr>
        <p:txBody>
          <a:bodyPr>
            <a:normAutofit lnSpcReduction="10000"/>
          </a:bodyPr>
          <a:lstStyle/>
          <a:p>
            <a:r>
              <a:rPr lang="en-US" b="1" dirty="0" smtClean="0"/>
              <a:t>The </a:t>
            </a:r>
            <a:r>
              <a:rPr lang="en-US" b="1" dirty="0"/>
              <a:t>teacher references student questions from the beginning of a unit to see how questions are being </a:t>
            </a:r>
            <a:r>
              <a:rPr lang="en-US" b="1" dirty="0" smtClean="0"/>
              <a:t>answered</a:t>
            </a:r>
          </a:p>
          <a:p>
            <a:r>
              <a:rPr lang="en-US" b="1" dirty="0" smtClean="0"/>
              <a:t>Students generate questions to design their own homework assignments</a:t>
            </a:r>
          </a:p>
          <a:p>
            <a:r>
              <a:rPr lang="en-US" b="1" dirty="0" smtClean="0"/>
              <a:t>Students use questions to prepare for assessment(s)</a:t>
            </a:r>
            <a:endParaRPr lang="en-US" b="1" dirty="0"/>
          </a:p>
        </p:txBody>
      </p:sp>
      <p:pic>
        <p:nvPicPr>
          <p:cNvPr id="14" name="Picture 13"/>
          <p:cNvPicPr>
            <a:picLocks noChangeAspect="1"/>
          </p:cNvPicPr>
          <p:nvPr/>
        </p:nvPicPr>
        <p:blipFill>
          <a:blip r:embed="rId3"/>
          <a:stretch>
            <a:fillRect/>
          </a:stretch>
        </p:blipFill>
        <p:spPr>
          <a:xfrm>
            <a:off x="6188941" y="1980933"/>
            <a:ext cx="2724872" cy="4660739"/>
          </a:xfrm>
          <a:prstGeom prst="rect">
            <a:avLst/>
          </a:prstGeom>
          <a:ln>
            <a:solidFill>
              <a:schemeClr val="tx1"/>
            </a:solidFill>
          </a:ln>
        </p:spPr>
      </p:pic>
      <p:sp>
        <p:nvSpPr>
          <p:cNvPr id="15" name="TextBox 14"/>
          <p:cNvSpPr txBox="1"/>
          <p:nvPr/>
        </p:nvSpPr>
        <p:spPr>
          <a:xfrm>
            <a:off x="173820" y="1611601"/>
            <a:ext cx="2784737" cy="369332"/>
          </a:xfrm>
          <a:prstGeom prst="rect">
            <a:avLst/>
          </a:prstGeom>
          <a:solidFill>
            <a:schemeClr val="accent3">
              <a:lumMod val="60000"/>
              <a:lumOff val="40000"/>
            </a:schemeClr>
          </a:solidFill>
          <a:ln w="25400">
            <a:solidFill>
              <a:schemeClr val="tx1"/>
            </a:solidFill>
          </a:ln>
        </p:spPr>
        <p:txBody>
          <a:bodyPr wrap="none" rtlCol="0">
            <a:spAutoFit/>
          </a:bodyPr>
          <a:lstStyle/>
          <a:p>
            <a:pPr algn="ctr"/>
            <a:r>
              <a:rPr lang="en-US" b="1" dirty="0" smtClean="0">
                <a:solidFill>
                  <a:prstClr val="black"/>
                </a:solidFill>
              </a:rPr>
              <a:t>Beginning of Instruction</a:t>
            </a:r>
            <a:endParaRPr lang="en-US" b="1" dirty="0">
              <a:solidFill>
                <a:prstClr val="black"/>
              </a:solidFill>
            </a:endParaRPr>
          </a:p>
        </p:txBody>
      </p:sp>
      <p:sp>
        <p:nvSpPr>
          <p:cNvPr id="16" name="TextBox 15"/>
          <p:cNvSpPr txBox="1"/>
          <p:nvPr/>
        </p:nvSpPr>
        <p:spPr>
          <a:xfrm>
            <a:off x="3188509" y="1600179"/>
            <a:ext cx="2725604" cy="380754"/>
          </a:xfrm>
          <a:prstGeom prst="rect">
            <a:avLst/>
          </a:prstGeom>
          <a:solidFill>
            <a:schemeClr val="accent2">
              <a:lumMod val="60000"/>
              <a:lumOff val="40000"/>
            </a:schemeClr>
          </a:solidFill>
          <a:ln w="25400">
            <a:solidFill>
              <a:schemeClr val="tx1"/>
            </a:solidFill>
          </a:ln>
        </p:spPr>
        <p:txBody>
          <a:bodyPr wrap="square" rtlCol="0">
            <a:spAutoFit/>
          </a:bodyPr>
          <a:lstStyle/>
          <a:p>
            <a:pPr algn="ctr"/>
            <a:r>
              <a:rPr lang="en-US" b="1" dirty="0" smtClean="0">
                <a:solidFill>
                  <a:prstClr val="black"/>
                </a:solidFill>
              </a:rPr>
              <a:t>Middle of Instruction</a:t>
            </a:r>
            <a:endParaRPr lang="en-US" b="1" dirty="0">
              <a:solidFill>
                <a:prstClr val="black"/>
              </a:solidFill>
            </a:endParaRPr>
          </a:p>
        </p:txBody>
      </p:sp>
      <p:sp>
        <p:nvSpPr>
          <p:cNvPr id="17" name="TextBox 16"/>
          <p:cNvSpPr txBox="1"/>
          <p:nvPr/>
        </p:nvSpPr>
        <p:spPr>
          <a:xfrm>
            <a:off x="6188941" y="1600179"/>
            <a:ext cx="2711661" cy="369332"/>
          </a:xfrm>
          <a:prstGeom prst="rect">
            <a:avLst/>
          </a:prstGeom>
          <a:solidFill>
            <a:schemeClr val="accent1">
              <a:lumMod val="60000"/>
              <a:lumOff val="40000"/>
            </a:schemeClr>
          </a:solidFill>
          <a:ln w="38100">
            <a:solidFill>
              <a:schemeClr val="tx1"/>
            </a:solidFill>
          </a:ln>
        </p:spPr>
        <p:txBody>
          <a:bodyPr wrap="square" rtlCol="0">
            <a:spAutoFit/>
          </a:bodyPr>
          <a:lstStyle/>
          <a:p>
            <a:pPr algn="ctr"/>
            <a:r>
              <a:rPr lang="en-US" b="1" dirty="0" smtClean="0">
                <a:solidFill>
                  <a:prstClr val="black"/>
                </a:solidFill>
              </a:rPr>
              <a:t>End of Instruction</a:t>
            </a:r>
            <a:endParaRPr lang="en-US" b="1" dirty="0">
              <a:solidFill>
                <a:prstClr val="black"/>
              </a:solidFill>
            </a:endParaRPr>
          </a:p>
        </p:txBody>
      </p:sp>
      <p:sp>
        <p:nvSpPr>
          <p:cNvPr id="19" name="Rectangle 18"/>
          <p:cNvSpPr/>
          <p:nvPr/>
        </p:nvSpPr>
        <p:spPr>
          <a:xfrm>
            <a:off x="6144065" y="2013194"/>
            <a:ext cx="2756537" cy="3908762"/>
          </a:xfrm>
          <a:prstGeom prst="rect">
            <a:avLst/>
          </a:prstGeom>
        </p:spPr>
        <p:txBody>
          <a:bodyPr wrap="square">
            <a:spAutoFit/>
          </a:bodyPr>
          <a:lstStyle/>
          <a:p>
            <a:pPr marL="342900" indent="-342900" defTabSz="914400">
              <a:spcBef>
                <a:spcPts val="2000"/>
              </a:spcBef>
              <a:buClr>
                <a:srgbClr val="A2C816"/>
              </a:buClr>
              <a:buFont typeface="Wingdings 2" pitchFamily="18" charset="2"/>
              <a:buChar char=""/>
            </a:pPr>
            <a:r>
              <a:rPr lang="en-US" b="1" dirty="0" smtClean="0">
                <a:solidFill>
                  <a:prstClr val="black">
                    <a:lumMod val="65000"/>
                    <a:lumOff val="35000"/>
                  </a:prstClr>
                </a:solidFill>
              </a:rPr>
              <a:t>Students use questions to design final products</a:t>
            </a:r>
          </a:p>
          <a:p>
            <a:pPr marL="342900" indent="-342900" defTabSz="914400">
              <a:spcBef>
                <a:spcPts val="2000"/>
              </a:spcBef>
              <a:buClr>
                <a:srgbClr val="A2C816"/>
              </a:buClr>
              <a:buFont typeface="Wingdings 2" pitchFamily="18" charset="2"/>
              <a:buChar char=""/>
            </a:pPr>
            <a:r>
              <a:rPr lang="en-US" b="1" dirty="0" smtClean="0">
                <a:solidFill>
                  <a:prstClr val="black">
                    <a:lumMod val="65000"/>
                    <a:lumOff val="35000"/>
                  </a:prstClr>
                </a:solidFill>
              </a:rPr>
              <a:t>The teacher uses the QFT to review learning that occurred during a unit to prepare for assessment</a:t>
            </a:r>
          </a:p>
          <a:p>
            <a:pPr marL="342900" indent="-342900" defTabSz="914400">
              <a:spcBef>
                <a:spcPts val="2000"/>
              </a:spcBef>
              <a:buClr>
                <a:srgbClr val="A2C816"/>
              </a:buClr>
              <a:buFont typeface="Wingdings 2" pitchFamily="18" charset="2"/>
              <a:buChar char=""/>
            </a:pPr>
            <a:endParaRPr lang="en-US" b="1" dirty="0" smtClean="0">
              <a:solidFill>
                <a:prstClr val="black">
                  <a:lumMod val="65000"/>
                  <a:lumOff val="35000"/>
                </a:prstClr>
              </a:solidFill>
            </a:endParaRPr>
          </a:p>
          <a:p>
            <a:pPr marL="342900" indent="-342900" defTabSz="914400">
              <a:spcBef>
                <a:spcPts val="2000"/>
              </a:spcBef>
              <a:buClr>
                <a:srgbClr val="A2C816"/>
              </a:buClr>
              <a:buFont typeface="Wingdings 2" pitchFamily="18" charset="2"/>
              <a:buChar char=""/>
            </a:pPr>
            <a:endParaRPr lang="en-US" b="1" dirty="0">
              <a:solidFill>
                <a:prstClr val="black">
                  <a:lumMod val="65000"/>
                  <a:lumOff val="35000"/>
                </a:prstClr>
              </a:solidFill>
            </a:endParaRPr>
          </a:p>
        </p:txBody>
      </p:sp>
      <p:pic>
        <p:nvPicPr>
          <p:cNvPr id="7" name="Picture 6"/>
          <p:cNvPicPr>
            <a:picLocks noChangeAspect="1"/>
          </p:cNvPicPr>
          <p:nvPr/>
        </p:nvPicPr>
        <p:blipFill>
          <a:blip r:embed="rId4"/>
          <a:stretch>
            <a:fillRect/>
          </a:stretch>
        </p:blipFill>
        <p:spPr>
          <a:xfrm>
            <a:off x="6765669" y="4804388"/>
            <a:ext cx="1608103" cy="1726672"/>
          </a:xfrm>
          <a:prstGeom prst="rect">
            <a:avLst/>
          </a:prstGeom>
        </p:spPr>
      </p:pic>
    </p:spTree>
    <p:extLst>
      <p:ext uri="{BB962C8B-B14F-4D97-AF65-F5344CB8AC3E}">
        <p14:creationId xmlns:p14="http://schemas.microsoft.com/office/powerpoint/2010/main" val="137129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0167" y="2016368"/>
            <a:ext cx="7556313" cy="4144963"/>
          </a:xfrm>
        </p:spPr>
        <p:txBody>
          <a:bodyPr>
            <a:normAutofit/>
          </a:bodyPr>
          <a:lstStyle/>
          <a:p>
            <a:endParaRPr lang="en-US" dirty="0" smtClean="0"/>
          </a:p>
          <a:p>
            <a:pPr marL="0" indent="0">
              <a:buNone/>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9660" y="1790272"/>
            <a:ext cx="4580080" cy="3113024"/>
          </a:xfrm>
          <a:prstGeom prst="rect">
            <a:avLst/>
          </a:prstGeom>
        </p:spPr>
      </p:pic>
      <p:pic>
        <p:nvPicPr>
          <p:cNvPr id="9" name="Picture 8"/>
          <p:cNvPicPr>
            <a:picLocks noChangeAspect="1"/>
          </p:cNvPicPr>
          <p:nvPr/>
        </p:nvPicPr>
        <p:blipFill>
          <a:blip r:embed="rId4"/>
          <a:stretch>
            <a:fillRect/>
          </a:stretch>
        </p:blipFill>
        <p:spPr>
          <a:xfrm>
            <a:off x="2004511" y="4910993"/>
            <a:ext cx="4670379" cy="1250338"/>
          </a:xfrm>
          <a:prstGeom prst="rect">
            <a:avLst/>
          </a:prstGeom>
          <a:solidFill>
            <a:schemeClr val="accent2"/>
          </a:solidFill>
        </p:spPr>
      </p:pic>
      <p:sp>
        <p:nvSpPr>
          <p:cNvPr id="2" name="TextBox 1"/>
          <p:cNvSpPr txBox="1"/>
          <p:nvPr/>
        </p:nvSpPr>
        <p:spPr>
          <a:xfrm>
            <a:off x="2437971" y="6169028"/>
            <a:ext cx="3803457" cy="584775"/>
          </a:xfrm>
          <a:prstGeom prst="rect">
            <a:avLst/>
          </a:prstGeom>
          <a:solidFill>
            <a:srgbClr val="339966"/>
          </a:solidFill>
        </p:spPr>
        <p:txBody>
          <a:bodyPr wrap="square" rtlCol="0">
            <a:spAutoFit/>
          </a:bodyPr>
          <a:lstStyle/>
          <a:p>
            <a:r>
              <a:rPr lang="en-US" sz="3200" b="1" dirty="0" smtClean="0">
                <a:solidFill>
                  <a:schemeClr val="bg1"/>
                </a:solidFill>
              </a:rPr>
              <a:t>www.plickers.com</a:t>
            </a:r>
            <a:endParaRPr lang="en-US" sz="3200" b="1" dirty="0">
              <a:solidFill>
                <a:schemeClr val="bg1"/>
              </a:solidFill>
            </a:endParaRPr>
          </a:p>
        </p:txBody>
      </p:sp>
      <p:sp>
        <p:nvSpPr>
          <p:cNvPr id="5" name="TextBox 4"/>
          <p:cNvSpPr txBox="1"/>
          <p:nvPr/>
        </p:nvSpPr>
        <p:spPr>
          <a:xfrm>
            <a:off x="614809" y="547631"/>
            <a:ext cx="7264400" cy="954107"/>
          </a:xfrm>
          <a:prstGeom prst="rect">
            <a:avLst/>
          </a:prstGeom>
          <a:solidFill>
            <a:srgbClr val="339966"/>
          </a:solidFill>
        </p:spPr>
        <p:txBody>
          <a:bodyPr wrap="square" rtlCol="0">
            <a:spAutoFit/>
          </a:bodyPr>
          <a:lstStyle/>
          <a:p>
            <a:pPr algn="ctr"/>
            <a:r>
              <a:rPr lang="en-US" sz="2800" b="1" dirty="0" smtClean="0">
                <a:solidFill>
                  <a:schemeClr val="bg1"/>
                </a:solidFill>
              </a:rPr>
              <a:t>Let’s find out what you learned about the Question Formulation Technique today!</a:t>
            </a:r>
            <a:endParaRPr lang="en-US" sz="2800" b="1" dirty="0">
              <a:solidFill>
                <a:schemeClr val="bg1"/>
              </a:solidFill>
            </a:endParaRPr>
          </a:p>
        </p:txBody>
      </p:sp>
    </p:spTree>
    <p:extLst>
      <p:ext uri="{BB962C8B-B14F-4D97-AF65-F5344CB8AC3E}">
        <p14:creationId xmlns:p14="http://schemas.microsoft.com/office/powerpoint/2010/main" val="324562927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itle 1"/>
          <p:cNvSpPr>
            <a:spLocks noGrp="1"/>
          </p:cNvSpPr>
          <p:nvPr>
            <p:ph type="title"/>
          </p:nvPr>
        </p:nvSpPr>
        <p:spPr>
          <a:xfrm>
            <a:off x="506412" y="4424363"/>
            <a:ext cx="6862575" cy="1722437"/>
          </a:xfrm>
        </p:spPr>
        <p:txBody>
          <a:bodyPr>
            <a:normAutofit/>
          </a:bodyPr>
          <a:lstStyle/>
          <a:p>
            <a:r>
              <a:rPr lang="en-US" sz="4400" b="1" dirty="0">
                <a:latin typeface="Rockwell" charset="0"/>
              </a:rPr>
              <a:t>Final </a:t>
            </a:r>
            <a:r>
              <a:rPr lang="en-US" sz="4400" b="1" dirty="0" smtClean="0">
                <a:latin typeface="Rockwell" charset="0"/>
              </a:rPr>
              <a:t>words: </a:t>
            </a:r>
            <a:r>
              <a:rPr lang="en-US" sz="4400" dirty="0" smtClean="0">
                <a:latin typeface="Rockwell" charset="0"/>
              </a:rPr>
              <a:t/>
            </a:r>
            <a:br>
              <a:rPr lang="en-US" sz="4400" dirty="0" smtClean="0">
                <a:latin typeface="Rockwell" charset="0"/>
              </a:rPr>
            </a:br>
            <a:endParaRPr lang="en-US" sz="4400" b="1" dirty="0">
              <a:latin typeface="Rockwell" charset="0"/>
            </a:endParaRPr>
          </a:p>
        </p:txBody>
      </p:sp>
      <p:pic>
        <p:nvPicPr>
          <p:cNvPr id="187394" name="Picture Placeholder 3" descr="Grand_Universe.jpg"/>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
        <p:nvSpPr>
          <p:cNvPr id="2" name="Rectangle 1"/>
          <p:cNvSpPr/>
          <p:nvPr/>
        </p:nvSpPr>
        <p:spPr>
          <a:xfrm>
            <a:off x="367045" y="5549493"/>
            <a:ext cx="8776955" cy="923330"/>
          </a:xfrm>
          <a:prstGeom prst="rect">
            <a:avLst/>
          </a:prstGeom>
          <a:noFill/>
        </p:spPr>
        <p:txBody>
          <a:bodyPr wrap="none" lIns="91440" tIns="45720" rIns="91440" bIns="45720">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Rockwell" charset="0"/>
              </a:rPr>
              <a:t>UNIVERSAL RELEVANCE </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419951776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8474" y="282388"/>
            <a:ext cx="7556313" cy="1116106"/>
          </a:xfrm>
        </p:spPr>
        <p:txBody>
          <a:bodyPr/>
          <a:lstStyle/>
          <a:p>
            <a:pPr algn="ctr"/>
            <a:r>
              <a:rPr lang="en-US" b="1" dirty="0" smtClean="0"/>
              <a:t>KVEC/ARI</a:t>
            </a:r>
            <a:br>
              <a:rPr lang="en-US" b="1" dirty="0" smtClean="0"/>
            </a:br>
            <a:r>
              <a:rPr lang="en-US" b="1" dirty="0" smtClean="0"/>
              <a:t>QFT Cadre Follow-Up Sessions</a:t>
            </a:r>
            <a:endParaRPr lang="en-US" b="1" dirty="0"/>
          </a:p>
        </p:txBody>
      </p:sp>
      <p:sp>
        <p:nvSpPr>
          <p:cNvPr id="3" name="Content Placeholder 2"/>
          <p:cNvSpPr>
            <a:spLocks noGrp="1"/>
          </p:cNvSpPr>
          <p:nvPr>
            <p:ph idx="1"/>
          </p:nvPr>
        </p:nvSpPr>
        <p:spPr>
          <a:xfrm>
            <a:off x="3362640" y="2423956"/>
            <a:ext cx="5606548" cy="1699309"/>
          </a:xfrm>
          <a:noFill/>
          <a:ln w="50800">
            <a:solidFill>
              <a:schemeClr val="accent1"/>
            </a:solidFill>
          </a:ln>
        </p:spPr>
        <p:txBody>
          <a:bodyPr>
            <a:normAutofit/>
          </a:bodyPr>
          <a:lstStyle/>
          <a:p>
            <a:pPr marL="0" indent="0" algn="ctr">
              <a:spcBef>
                <a:spcPts val="0"/>
              </a:spcBef>
              <a:buNone/>
            </a:pPr>
            <a:r>
              <a:rPr lang="en-US" sz="2800" b="1" dirty="0" smtClean="0">
                <a:solidFill>
                  <a:schemeClr val="tx1"/>
                </a:solidFill>
              </a:rPr>
              <a:t>September 19, 2016</a:t>
            </a:r>
          </a:p>
          <a:p>
            <a:pPr marL="0" indent="0" algn="ctr">
              <a:spcBef>
                <a:spcPts val="0"/>
              </a:spcBef>
              <a:buNone/>
            </a:pPr>
            <a:r>
              <a:rPr lang="en-US" sz="2400" i="1" dirty="0" smtClean="0">
                <a:solidFill>
                  <a:schemeClr val="tx1"/>
                </a:solidFill>
              </a:rPr>
              <a:t>Hazard Community &amp; Technical College</a:t>
            </a:r>
          </a:p>
          <a:p>
            <a:pPr marL="0" indent="0" algn="ctr">
              <a:spcBef>
                <a:spcPts val="0"/>
              </a:spcBef>
              <a:buNone/>
            </a:pPr>
            <a:r>
              <a:rPr lang="en-US" sz="2200" dirty="0" smtClean="0">
                <a:solidFill>
                  <a:schemeClr val="tx1"/>
                </a:solidFill>
              </a:rPr>
              <a:t>One Community College Drive</a:t>
            </a:r>
          </a:p>
          <a:p>
            <a:pPr marL="0" indent="0" algn="ctr">
              <a:spcBef>
                <a:spcPts val="0"/>
              </a:spcBef>
              <a:buNone/>
            </a:pPr>
            <a:r>
              <a:rPr lang="en-US" sz="2200" dirty="0" smtClean="0">
                <a:solidFill>
                  <a:schemeClr val="tx1"/>
                </a:solidFill>
              </a:rPr>
              <a:t>Hazard, KY 41701</a:t>
            </a:r>
          </a:p>
          <a:p>
            <a:pPr marL="0" indent="0">
              <a:spcBef>
                <a:spcPts val="0"/>
              </a:spcBef>
              <a:buNone/>
            </a:pPr>
            <a:endParaRPr lang="en-US" dirty="0">
              <a:solidFill>
                <a:schemeClr val="tx1"/>
              </a:solidFill>
            </a:endParaRPr>
          </a:p>
          <a:p>
            <a:pPr marL="0" indent="0">
              <a:spcBef>
                <a:spcPts val="0"/>
              </a:spcBef>
              <a:buNone/>
            </a:pPr>
            <a:endParaRPr lang="en-US" dirty="0" smtClean="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516" y="2975036"/>
            <a:ext cx="2797864" cy="2333313"/>
          </a:xfrm>
          <a:prstGeom prst="rect">
            <a:avLst/>
          </a:prstGeom>
        </p:spPr>
      </p:pic>
      <p:sp>
        <p:nvSpPr>
          <p:cNvPr id="8" name="Content Placeholder 2"/>
          <p:cNvSpPr txBox="1">
            <a:spLocks/>
          </p:cNvSpPr>
          <p:nvPr/>
        </p:nvSpPr>
        <p:spPr>
          <a:xfrm>
            <a:off x="3765614" y="4738591"/>
            <a:ext cx="4988859" cy="1694331"/>
          </a:xfrm>
          <a:prstGeom prst="rect">
            <a:avLst/>
          </a:prstGeom>
          <a:noFill/>
          <a:ln w="50800">
            <a:solidFill>
              <a:schemeClr val="accent1"/>
            </a:solidFill>
          </a:ln>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gn="ctr">
              <a:spcBef>
                <a:spcPts val="0"/>
              </a:spcBef>
              <a:buFont typeface="Wingdings" pitchFamily="2" charset="2"/>
              <a:buNone/>
            </a:pPr>
            <a:r>
              <a:rPr lang="en-US" sz="2800" b="1" dirty="0" smtClean="0">
                <a:solidFill>
                  <a:schemeClr val="tx1"/>
                </a:solidFill>
              </a:rPr>
              <a:t>November 14, 2016</a:t>
            </a:r>
          </a:p>
          <a:p>
            <a:pPr marL="0" indent="0" algn="ctr">
              <a:spcBef>
                <a:spcPts val="0"/>
              </a:spcBef>
              <a:buFont typeface="Wingdings" pitchFamily="2" charset="2"/>
              <a:buNone/>
            </a:pPr>
            <a:r>
              <a:rPr lang="en-US" sz="2400" i="1" dirty="0" smtClean="0">
                <a:solidFill>
                  <a:schemeClr val="tx1"/>
                </a:solidFill>
              </a:rPr>
              <a:t>KVEC Training Center</a:t>
            </a:r>
          </a:p>
          <a:p>
            <a:pPr marL="0" indent="0" algn="ctr">
              <a:spcBef>
                <a:spcPts val="0"/>
              </a:spcBef>
              <a:buFont typeface="Wingdings" pitchFamily="2" charset="2"/>
              <a:buNone/>
            </a:pPr>
            <a:r>
              <a:rPr lang="en-US" sz="2200" dirty="0" smtClean="0">
                <a:solidFill>
                  <a:schemeClr val="tx1"/>
                </a:solidFill>
              </a:rPr>
              <a:t>412 Roy Campbell Drive</a:t>
            </a:r>
          </a:p>
          <a:p>
            <a:pPr marL="0" indent="0" algn="ctr">
              <a:spcBef>
                <a:spcPts val="0"/>
              </a:spcBef>
              <a:buFont typeface="Wingdings" pitchFamily="2" charset="2"/>
              <a:buNone/>
            </a:pPr>
            <a:r>
              <a:rPr lang="en-US" sz="2200" dirty="0" smtClean="0">
                <a:solidFill>
                  <a:schemeClr val="tx1"/>
                </a:solidFill>
              </a:rPr>
              <a:t>Hazard, KY 41701</a:t>
            </a:r>
          </a:p>
          <a:p>
            <a:pPr marL="0" indent="0">
              <a:spcBef>
                <a:spcPts val="0"/>
              </a:spcBef>
              <a:buFont typeface="Wingdings" pitchFamily="2" charset="2"/>
              <a:buNone/>
            </a:pPr>
            <a:endParaRPr lang="en-US" dirty="0" smtClean="0">
              <a:solidFill>
                <a:schemeClr val="tx1"/>
              </a:solidFill>
            </a:endParaRPr>
          </a:p>
          <a:p>
            <a:pPr marL="0" indent="0">
              <a:spcBef>
                <a:spcPts val="0"/>
              </a:spcBef>
              <a:buFont typeface="Wingdings" pitchFamily="2" charset="2"/>
              <a:buNone/>
            </a:pPr>
            <a:endParaRPr lang="en-US" dirty="0" smtClean="0">
              <a:solidFill>
                <a:schemeClr val="tx1"/>
              </a:solidFill>
            </a:endParaRPr>
          </a:p>
        </p:txBody>
      </p:sp>
    </p:spTree>
    <p:extLst>
      <p:ext uri="{BB962C8B-B14F-4D97-AF65-F5344CB8AC3E}">
        <p14:creationId xmlns:p14="http://schemas.microsoft.com/office/powerpoint/2010/main" val="267529775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8474" y="430306"/>
            <a:ext cx="7556313" cy="1116106"/>
          </a:xfrm>
        </p:spPr>
        <p:txBody>
          <a:bodyPr/>
          <a:lstStyle/>
          <a:p>
            <a:r>
              <a:rPr lang="en-US" b="1" dirty="0" smtClean="0"/>
              <a:t>How to Access Resources from Today’s Training:</a:t>
            </a:r>
            <a:endParaRPr lang="en-US" b="1" dirty="0"/>
          </a:p>
        </p:txBody>
      </p:sp>
      <p:sp>
        <p:nvSpPr>
          <p:cNvPr id="3" name="Content Placeholder 2"/>
          <p:cNvSpPr>
            <a:spLocks noGrp="1"/>
          </p:cNvSpPr>
          <p:nvPr>
            <p:ph idx="1"/>
          </p:nvPr>
        </p:nvSpPr>
        <p:spPr>
          <a:xfrm>
            <a:off x="861543" y="2245659"/>
            <a:ext cx="7193244" cy="4208929"/>
          </a:xfrm>
          <a:solidFill>
            <a:schemeClr val="accent1">
              <a:lumMod val="20000"/>
              <a:lumOff val="80000"/>
            </a:schemeClr>
          </a:solidFill>
          <a:ln w="25400">
            <a:solidFill>
              <a:schemeClr val="bg2">
                <a:lumMod val="50000"/>
              </a:schemeClr>
            </a:solidFill>
          </a:ln>
        </p:spPr>
        <p:txBody>
          <a:bodyPr>
            <a:normAutofit/>
          </a:bodyPr>
          <a:lstStyle/>
          <a:p>
            <a:pPr marL="0" indent="0" algn="ctr">
              <a:buNone/>
            </a:pPr>
            <a:r>
              <a:rPr lang="en-US" sz="2800" b="1" dirty="0" smtClean="0">
                <a:solidFill>
                  <a:schemeClr val="tx1"/>
                </a:solidFill>
              </a:rPr>
              <a:t> Click </a:t>
            </a:r>
            <a:r>
              <a:rPr lang="en-US" sz="2800" b="1" dirty="0">
                <a:solidFill>
                  <a:schemeClr val="tx1"/>
                </a:solidFill>
              </a:rPr>
              <a:t>on the “QFT June 2016” t</a:t>
            </a:r>
            <a:r>
              <a:rPr lang="en-US" sz="2800" b="1" dirty="0" smtClean="0">
                <a:solidFill>
                  <a:schemeClr val="tx1"/>
                </a:solidFill>
              </a:rPr>
              <a:t>ab at:</a:t>
            </a:r>
          </a:p>
          <a:p>
            <a:pPr algn="ctr">
              <a:buClr>
                <a:schemeClr val="tx1"/>
              </a:buClr>
              <a:buSzPct val="100000"/>
              <a:buFont typeface="Wingdings" panose="05000000000000000000" pitchFamily="2" charset="2"/>
              <a:buChar char="§"/>
            </a:pPr>
            <a:r>
              <a:rPr lang="en-US" sz="2400" b="1" u="sng" dirty="0" smtClean="0">
                <a:solidFill>
                  <a:schemeClr val="tx1"/>
                </a:solidFill>
              </a:rPr>
              <a:t>www.kvecelatln.weebly.com</a:t>
            </a:r>
            <a:r>
              <a:rPr lang="en-US" sz="2400" b="1" dirty="0" smtClean="0">
                <a:solidFill>
                  <a:schemeClr val="tx1"/>
                </a:solidFill>
              </a:rPr>
              <a:t> </a:t>
            </a:r>
          </a:p>
          <a:p>
            <a:pPr marL="0" indent="0" algn="ctr">
              <a:buClr>
                <a:schemeClr val="tx1"/>
              </a:buClr>
              <a:buSzPct val="100000"/>
              <a:buNone/>
            </a:pPr>
            <a:r>
              <a:rPr lang="en-US" sz="2400" b="1" dirty="0" smtClean="0">
                <a:solidFill>
                  <a:schemeClr val="tx1"/>
                </a:solidFill>
              </a:rPr>
              <a:t>OR</a:t>
            </a:r>
          </a:p>
          <a:p>
            <a:pPr algn="ctr">
              <a:buClr>
                <a:schemeClr val="tx1"/>
              </a:buClr>
              <a:buSzPct val="100000"/>
              <a:buFont typeface="Wingdings" panose="05000000000000000000" pitchFamily="2" charset="2"/>
              <a:buChar char="§"/>
            </a:pPr>
            <a:r>
              <a:rPr lang="en-US" sz="2400" b="1" u="sng" dirty="0" smtClean="0">
                <a:solidFill>
                  <a:schemeClr val="tx1"/>
                </a:solidFill>
              </a:rPr>
              <a:t>www.kvecsstln.weebly.com</a:t>
            </a:r>
          </a:p>
          <a:p>
            <a:pPr marL="457200" lvl="2" indent="0">
              <a:buClr>
                <a:srgbClr val="629DD1"/>
              </a:buClr>
              <a:buNone/>
            </a:pPr>
            <a:endParaRPr lang="en-US" sz="2200" b="1" dirty="0" smtClean="0">
              <a:solidFill>
                <a:prstClr val="black"/>
              </a:solidFill>
            </a:endParaRPr>
          </a:p>
          <a:p>
            <a:pPr marL="457200" lvl="2" indent="0">
              <a:buClr>
                <a:srgbClr val="629DD1"/>
              </a:buClr>
              <a:buNone/>
            </a:pPr>
            <a:endParaRPr lang="en-US" sz="2200" b="1" dirty="0" smtClean="0">
              <a:solidFill>
                <a:prstClr val="black"/>
              </a:solidFill>
            </a:endParaRPr>
          </a:p>
          <a:p>
            <a:pPr marL="0" indent="0" algn="ctr">
              <a:spcBef>
                <a:spcPts val="0"/>
              </a:spcBef>
              <a:buClr>
                <a:srgbClr val="629DD1"/>
              </a:buClr>
              <a:buNone/>
            </a:pPr>
            <a:r>
              <a:rPr lang="en-US" sz="2400" b="1" dirty="0" smtClean="0">
                <a:solidFill>
                  <a:prstClr val="black"/>
                </a:solidFill>
              </a:rPr>
              <a:t> For additional QFT resources and the latest</a:t>
            </a:r>
          </a:p>
          <a:p>
            <a:pPr marL="0" indent="0" algn="ctr">
              <a:spcBef>
                <a:spcPts val="0"/>
              </a:spcBef>
              <a:buClr>
                <a:srgbClr val="629DD1"/>
              </a:buClr>
              <a:buNone/>
            </a:pPr>
            <a:r>
              <a:rPr lang="en-US" sz="2400" b="1" dirty="0" smtClean="0">
                <a:solidFill>
                  <a:prstClr val="black"/>
                </a:solidFill>
              </a:rPr>
              <a:t> information, please visit: </a:t>
            </a:r>
            <a:r>
              <a:rPr lang="en-US" b="1" u="sng" dirty="0" smtClean="0">
                <a:solidFill>
                  <a:prstClr val="black"/>
                </a:solidFill>
              </a:rPr>
              <a:t>www.rightquestion.org</a:t>
            </a:r>
            <a:r>
              <a:rPr lang="en-US" b="1" dirty="0" smtClean="0">
                <a:solidFill>
                  <a:prstClr val="black"/>
                </a:solidFill>
              </a:rPr>
              <a:t> </a:t>
            </a:r>
          </a:p>
          <a:p>
            <a:pPr lvl="2"/>
            <a:endParaRPr lang="en-US" dirty="0" smtClean="0"/>
          </a:p>
          <a:p>
            <a:endParaRPr lang="en-US" dirty="0"/>
          </a:p>
        </p:txBody>
      </p:sp>
    </p:spTree>
    <p:extLst>
      <p:ext uri="{BB962C8B-B14F-4D97-AF65-F5344CB8AC3E}">
        <p14:creationId xmlns:p14="http://schemas.microsoft.com/office/powerpoint/2010/main" val="4131696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type="body" sz="half" idx="2"/>
          </p:nvPr>
        </p:nvSpPr>
        <p:spPr>
          <a:xfrm>
            <a:off x="381000" y="3733800"/>
            <a:ext cx="6180138" cy="2392363"/>
          </a:xfrm>
        </p:spPr>
        <p:txBody>
          <a:bodyPr/>
          <a:lstStyle/>
          <a:p>
            <a:r>
              <a:rPr lang="en-US" sz="3600" b="1" dirty="0" smtClean="0">
                <a:latin typeface="Rockwell" charset="0"/>
              </a:rPr>
              <a:t>The Development of the </a:t>
            </a:r>
            <a:r>
              <a:rPr lang="en-US" sz="3600" b="1" dirty="0">
                <a:latin typeface="Rockwell" charset="0"/>
              </a:rPr>
              <a:t>Question Formulation Technique</a:t>
            </a:r>
          </a:p>
        </p:txBody>
      </p:sp>
      <p:pic>
        <p:nvPicPr>
          <p:cNvPr id="30723" name="Picture Placeholder 8" descr="big_idea.250w.tn.jpg"/>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6802438" y="2374900"/>
            <a:ext cx="2057400" cy="2039938"/>
          </a:xfrm>
        </p:spPr>
      </p:pic>
    </p:spTree>
    <p:extLst>
      <p:ext uri="{BB962C8B-B14F-4D97-AF65-F5344CB8AC3E}">
        <p14:creationId xmlns:p14="http://schemas.microsoft.com/office/powerpoint/2010/main" val="2956912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retrodotslight.psd"/>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Subtitle 2"/>
          <p:cNvSpPr txBox="1">
            <a:spLocks/>
          </p:cNvSpPr>
          <p:nvPr/>
        </p:nvSpPr>
        <p:spPr bwMode="auto">
          <a:xfrm>
            <a:off x="862013" y="2281238"/>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20000"/>
              </a:spcBef>
              <a:buFont typeface="Arial" charset="0"/>
              <a:buChar char="•"/>
            </a:pPr>
            <a:endParaRPr lang="en-US" sz="3200" b="1">
              <a:latin typeface="Arial" charset="0"/>
              <a:cs typeface="Arial" charset="0"/>
            </a:endParaRPr>
          </a:p>
        </p:txBody>
      </p:sp>
      <p:pic>
        <p:nvPicPr>
          <p:cNvPr id="32771" name="Picture 1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9688" y="-47625"/>
            <a:ext cx="9182101" cy="690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Box 15"/>
          <p:cNvSpPr txBox="1">
            <a:spLocks noChangeArrowheads="1"/>
          </p:cNvSpPr>
          <p:nvPr/>
        </p:nvSpPr>
        <p:spPr bwMode="auto">
          <a:xfrm>
            <a:off x="347663" y="247650"/>
            <a:ext cx="4338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b="1" dirty="0">
                <a:latin typeface="Gill Sans" charset="0"/>
                <a:ea typeface="ヒラギノ角ゴ ProN W3" charset="0"/>
                <a:cs typeface="ヒラギノ角ゴ ProN W3" charset="0"/>
              </a:rPr>
              <a:t>LAWRENCE, MA, 1990</a:t>
            </a:r>
          </a:p>
        </p:txBody>
      </p:sp>
      <p:sp>
        <p:nvSpPr>
          <p:cNvPr id="32773" name="TextBox 2"/>
          <p:cNvSpPr txBox="1">
            <a:spLocks noChangeArrowheads="1"/>
          </p:cNvSpPr>
          <p:nvPr/>
        </p:nvSpPr>
        <p:spPr bwMode="auto">
          <a:xfrm>
            <a:off x="347663" y="1031875"/>
            <a:ext cx="3038475"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600" b="1" dirty="0">
                <a:latin typeface="Gill Sans" charset="0"/>
                <a:ea typeface="ヒラギノ角ゴ ProN W3" charset="0"/>
                <a:cs typeface="ヒラギノ角ゴ ProN W3" charset="0"/>
              </a:rPr>
              <a:t>“We don’t go to the school because we don’t even know what to ask.”</a:t>
            </a:r>
            <a:endParaRPr lang="en-US" altLang="ja-JP" sz="2600" b="1" dirty="0">
              <a:latin typeface="Gill Sans" charset="0"/>
              <a:cs typeface="Gill Sans" charset="0"/>
            </a:endParaRPr>
          </a:p>
          <a:p>
            <a:pPr eaLnBrk="1" hangingPunct="1"/>
            <a:endParaRPr lang="en-US" sz="3400" dirty="0">
              <a:latin typeface="Gill Sans" charset="0"/>
              <a:cs typeface="Gill Sans" charset="0"/>
            </a:endParaRPr>
          </a:p>
        </p:txBody>
      </p:sp>
    </p:spTree>
    <p:extLst>
      <p:ext uri="{BB962C8B-B14F-4D97-AF65-F5344CB8AC3E}">
        <p14:creationId xmlns:p14="http://schemas.microsoft.com/office/powerpoint/2010/main" val="2490874872"/>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Advantag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7_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6_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2892</TotalTime>
  <Words>4323</Words>
  <Application>Microsoft Office PowerPoint</Application>
  <PresentationFormat>On-screen Show (4:3)</PresentationFormat>
  <Paragraphs>776</Paragraphs>
  <Slides>78</Slides>
  <Notes>76</Notes>
  <HiddenSlides>0</HiddenSlides>
  <MMClips>0</MMClips>
  <ScaleCrop>false</ScaleCrop>
  <HeadingPairs>
    <vt:vector size="4" baseType="variant">
      <vt:variant>
        <vt:lpstr>Theme</vt:lpstr>
      </vt:variant>
      <vt:variant>
        <vt:i4>10</vt:i4>
      </vt:variant>
      <vt:variant>
        <vt:lpstr>Slide Titles</vt:lpstr>
      </vt:variant>
      <vt:variant>
        <vt:i4>78</vt:i4>
      </vt:variant>
    </vt:vector>
  </HeadingPairs>
  <TitlesOfParts>
    <vt:vector size="88" baseType="lpstr">
      <vt:lpstr>Advantage</vt:lpstr>
      <vt:lpstr>Perception</vt:lpstr>
      <vt:lpstr>1_Perception</vt:lpstr>
      <vt:lpstr>2_Perception</vt:lpstr>
      <vt:lpstr>3_Perception</vt:lpstr>
      <vt:lpstr>4_Perception</vt:lpstr>
      <vt:lpstr>5_Perception</vt:lpstr>
      <vt:lpstr>6_Perception</vt:lpstr>
      <vt:lpstr>8_Perception</vt:lpstr>
      <vt:lpstr>7_Perception</vt:lpstr>
      <vt:lpstr> Teaching Students to Ask Their Own Questions </vt:lpstr>
      <vt:lpstr>Build an Inquiry-Based Community of Students and Teachers  </vt:lpstr>
      <vt:lpstr>PowerPoint Presentation</vt:lpstr>
      <vt:lpstr>PowerPoint Presentation</vt:lpstr>
      <vt:lpstr>Traditional Classroom </vt:lpstr>
      <vt:lpstr>                       1</vt:lpstr>
      <vt:lpstr>Why is it worth the time and effort to  encourage more student questioning?</vt:lpstr>
      <vt:lpstr>PowerPoint Presentation</vt:lpstr>
      <vt:lpstr>PowerPoint Presentation</vt:lpstr>
      <vt:lpstr>PowerPoint Presentation</vt:lpstr>
      <vt:lpstr>The Question Formulation Technique</vt:lpstr>
      <vt:lpstr>Education</vt:lpstr>
      <vt:lpstr>PowerPoint Presentation</vt:lpstr>
      <vt:lpstr>The Question Formulation Technique (QFT)</vt:lpstr>
      <vt:lpstr>Students Learn To:</vt:lpstr>
      <vt:lpstr>Question Formulation Technique          as a FOUNDATIONAL SKILL  From a Big Idea to a Practical Resource</vt:lpstr>
      <vt:lpstr>An Experience</vt:lpstr>
      <vt:lpstr>Rules for Producing Questions</vt:lpstr>
      <vt:lpstr>Question Focus</vt:lpstr>
      <vt:lpstr>Producing Questions</vt:lpstr>
      <vt:lpstr>Categorizing Questions:  Closed/Open</vt:lpstr>
      <vt:lpstr>Improve Questions</vt:lpstr>
      <vt:lpstr>Prioritizing Questions </vt:lpstr>
      <vt:lpstr>Share</vt:lpstr>
      <vt:lpstr>Discussion</vt:lpstr>
      <vt:lpstr> Time for Reflection</vt:lpstr>
      <vt:lpstr>Unpacking the QFT Process and Outcomes</vt:lpstr>
      <vt:lpstr>Three Thinking Abilities in One Process</vt:lpstr>
      <vt:lpstr>Domain 3: Instruction 3b – Questioning &amp; Discussion Techniques</vt:lpstr>
      <vt:lpstr>Critical Attributes</vt:lpstr>
      <vt:lpstr>Thinking in many different directions: Moving from CLOSED to OPEN QUESTIONS</vt:lpstr>
      <vt:lpstr>Narrowing Down, Focusing Moving from OPEN to CLOSED </vt:lpstr>
      <vt:lpstr>Thinking about Thinking</vt:lpstr>
      <vt:lpstr>Students: </vt:lpstr>
      <vt:lpstr>PowerPoint Presentation</vt:lpstr>
      <vt:lpstr>Exploring Classroom Examples</vt:lpstr>
      <vt:lpstr>Classroom Example: Kindergarten, Non-Fiction Literacy</vt:lpstr>
      <vt:lpstr>Question Focus</vt:lpstr>
      <vt:lpstr>Student Questions</vt:lpstr>
      <vt:lpstr>Classroom Example: Fourth Grade Math</vt:lpstr>
      <vt:lpstr>Question Focus</vt:lpstr>
      <vt:lpstr>Student Questions</vt:lpstr>
      <vt:lpstr>Classroom Example: Middle School</vt:lpstr>
      <vt:lpstr>Question Focus</vt:lpstr>
      <vt:lpstr>Student Questions</vt:lpstr>
      <vt:lpstr>Experience a Social Studies Lesson Using the Question Formulation Technique (QFT) </vt:lpstr>
      <vt:lpstr>PowerPoint Presentation</vt:lpstr>
      <vt:lpstr>PowerPoint Presentation</vt:lpstr>
      <vt:lpstr>QFT: A Teacher’s Perspective</vt:lpstr>
      <vt:lpstr>My Planning Steps</vt:lpstr>
      <vt:lpstr>QFT:  How Did Students Respond?</vt:lpstr>
      <vt:lpstr>Relevance:  Student Choice</vt:lpstr>
      <vt:lpstr>An Important Step: Prioritization</vt:lpstr>
      <vt:lpstr>A Teacher’s Parting Thoughts…</vt:lpstr>
      <vt:lpstr>The Art and Science of the QFT</vt:lpstr>
      <vt:lpstr>QFT: An ART and a SCIENCE</vt:lpstr>
      <vt:lpstr>QFT: An ART and a SCIENCE</vt:lpstr>
      <vt:lpstr>PowerPoint Presentation</vt:lpstr>
      <vt:lpstr>QFT in Your Classroom</vt:lpstr>
      <vt:lpstr>PowerPoint Presentation</vt:lpstr>
      <vt:lpstr>QFT Planning Tool</vt:lpstr>
      <vt:lpstr>PowerPoint Presentation</vt:lpstr>
      <vt:lpstr>The Art of the QFT: Teacher Practice and Procedure</vt:lpstr>
      <vt:lpstr>Part 1: Question Focus (Q-Focus)</vt:lpstr>
      <vt:lpstr>Part 2: Prioritization</vt:lpstr>
      <vt:lpstr>Part 2: Prioritization  EXAMPLES</vt:lpstr>
      <vt:lpstr>Part 3: Facilitation</vt:lpstr>
      <vt:lpstr>Part 4: Reflection Questions</vt:lpstr>
      <vt:lpstr>Reflection</vt:lpstr>
      <vt:lpstr>PowerPoint Presentation</vt:lpstr>
      <vt:lpstr>The Research Confirms the Importance of Student Questioning</vt:lpstr>
      <vt:lpstr>A Movement Towards Inquiry-Based Learning</vt:lpstr>
      <vt:lpstr>KAS for English/LA and Literacy in the Content Areas  What is the Connection?  </vt:lpstr>
      <vt:lpstr>QFT can be used effectively before, during and after instruction.</vt:lpstr>
      <vt:lpstr>PowerPoint Presentation</vt:lpstr>
      <vt:lpstr>Final words:  </vt:lpstr>
      <vt:lpstr>KVEC/ARI QFT Cadre Follow-Up Sessions</vt:lpstr>
      <vt:lpstr>How to Access Resources from Today’s Training:</vt:lpstr>
    </vt:vector>
  </TitlesOfParts>
  <Company>MKA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Students to Ask Their Own Questions</dc:title>
  <dc:creator>MKA Tech</dc:creator>
  <cp:lastModifiedBy>library01</cp:lastModifiedBy>
  <cp:revision>284</cp:revision>
  <cp:lastPrinted>2016-06-28T20:18:27Z</cp:lastPrinted>
  <dcterms:created xsi:type="dcterms:W3CDTF">2015-11-19T15:59:11Z</dcterms:created>
  <dcterms:modified xsi:type="dcterms:W3CDTF">2016-08-25T13:58:19Z</dcterms:modified>
</cp:coreProperties>
</file>