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38"/>
  </p:notesMasterIdLst>
  <p:sldIdLst>
    <p:sldId id="267" r:id="rId4"/>
    <p:sldId id="257" r:id="rId5"/>
    <p:sldId id="258" r:id="rId6"/>
    <p:sldId id="259" r:id="rId7"/>
    <p:sldId id="260" r:id="rId8"/>
    <p:sldId id="261" r:id="rId9"/>
    <p:sldId id="262" r:id="rId10"/>
    <p:sldId id="263" r:id="rId11"/>
    <p:sldId id="264" r:id="rId12"/>
    <p:sldId id="265" r:id="rId13"/>
    <p:sldId id="266" r:id="rId14"/>
    <p:sldId id="297" r:id="rId15"/>
    <p:sldId id="289" r:id="rId16"/>
    <p:sldId id="290" r:id="rId17"/>
    <p:sldId id="291" r:id="rId18"/>
    <p:sldId id="292" r:id="rId19"/>
    <p:sldId id="293" r:id="rId20"/>
    <p:sldId id="294" r:id="rId21"/>
    <p:sldId id="270" r:id="rId22"/>
    <p:sldId id="271" r:id="rId23"/>
    <p:sldId id="272" r:id="rId24"/>
    <p:sldId id="273" r:id="rId25"/>
    <p:sldId id="274" r:id="rId26"/>
    <p:sldId id="275" r:id="rId27"/>
    <p:sldId id="276" r:id="rId28"/>
    <p:sldId id="277" r:id="rId29"/>
    <p:sldId id="278" r:id="rId30"/>
    <p:sldId id="286" r:id="rId31"/>
    <p:sldId id="280" r:id="rId32"/>
    <p:sldId id="284" r:id="rId33"/>
    <p:sldId id="282" r:id="rId34"/>
    <p:sldId id="283" r:id="rId35"/>
    <p:sldId id="295" r:id="rId36"/>
    <p:sldId id="29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32" autoAdjust="0"/>
  </p:normalViewPr>
  <p:slideViewPr>
    <p:cSldViewPr snapToGrid="0" snapToObjects="1">
      <p:cViewPr>
        <p:scale>
          <a:sx n="60" d="100"/>
          <a:sy n="60" d="100"/>
        </p:scale>
        <p:origin x="-1842" y="-3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9C9EC7"/>
        </a:solidFill>
        <a:ln>
          <a:solidFill>
            <a:srgbClr val="000090"/>
          </a:solidFill>
        </a:ln>
      </dgm:spPr>
      <dgm:t>
        <a:bodyPr/>
        <a:lstStyle/>
        <a:p>
          <a:pPr rtl="0"/>
          <a:r>
            <a:rPr lang="en-US" sz="3000" dirty="0" smtClean="0">
              <a:solidFill>
                <a:srgbClr val="000000"/>
              </a:solidFill>
              <a:latin typeface="Gill Sans"/>
              <a:cs typeface="Gill Sans"/>
            </a:rPr>
            <a:t>CLOSED-ENDED</a:t>
          </a:r>
          <a:endParaRPr lang="en-US" sz="3000" dirty="0">
            <a:solidFill>
              <a:srgbClr val="000000"/>
            </a:solidFill>
            <a:latin typeface="Gill Sans"/>
            <a:cs typeface="Gill Sans"/>
          </a:endParaRPr>
        </a:p>
      </dgm:t>
    </dgm:pt>
    <dgm:pt modelId="{49B2DA66-5E2D-934E-96D6-71A34B8E4807}" type="parTrans" cxnId="{16BA67F0-037C-A54B-8FFE-93FC3A708D15}">
      <dgm:prSet/>
      <dgm:spPr/>
      <dgm:t>
        <a:bodyPr/>
        <a:lstStyle/>
        <a:p>
          <a:endParaRPr lang="en-US"/>
        </a:p>
      </dgm:t>
    </dgm:pt>
    <dgm:pt modelId="{7F65D4FA-7C5C-0348-9CC6-7FA30BDF8422}" type="sibTrans" cxnId="{16BA67F0-037C-A54B-8FFE-93FC3A708D15}">
      <dgm:prSet/>
      <dgm:spPr>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dgm:spPr>
      <dgm:t>
        <a:bodyPr/>
        <a:lstStyle/>
        <a:p>
          <a:endParaRPr lang="en-US" dirty="0"/>
        </a:p>
      </dgm:t>
    </dgm:pt>
    <dgm:pt modelId="{2F9D2C6C-12E3-3C4A-B881-AC4CBF10B9CB}">
      <dgm:prSet custT="1"/>
      <dgm:spPr>
        <a:solidFill>
          <a:srgbClr val="6386FF"/>
        </a:solidFill>
        <a:ln>
          <a:solidFill>
            <a:srgbClr val="000090"/>
          </a:solidFill>
        </a:ln>
      </dgm:spPr>
      <dgm:t>
        <a:bodyPr/>
        <a:lstStyle/>
        <a:p>
          <a:pPr rtl="0"/>
          <a:r>
            <a:rPr lang="en-US" sz="3000" dirty="0" smtClean="0">
              <a:solidFill>
                <a:srgbClr val="000000"/>
              </a:solidFill>
              <a:latin typeface="Gill Sans"/>
              <a:cs typeface="Gill Sans"/>
            </a:rPr>
            <a:t>OPEN-ENDED</a:t>
          </a:r>
          <a:endParaRPr lang="en-US" sz="3000" dirty="0">
            <a:solidFill>
              <a:srgbClr val="000000"/>
            </a:solidFill>
            <a:latin typeface="Gill Sans"/>
            <a:cs typeface="Gill Sans"/>
          </a:endParaRPr>
        </a:p>
      </dgm:t>
    </dgm:pt>
    <dgm:pt modelId="{97F4DE7B-F6A0-AD49-900B-FC8DFA198B8C}" type="parTrans" cxnId="{5A2565BB-F4EF-3A4B-ABB9-652EB6D952C6}">
      <dgm:prSet/>
      <dgm:spPr/>
      <dgm:t>
        <a:bodyPr/>
        <a:lstStyle/>
        <a:p>
          <a:endParaRPr lang="en-US"/>
        </a:p>
      </dgm:t>
    </dgm:pt>
    <dgm:pt modelId="{A44FDE7D-09D2-954D-A4B1-10F2E9163283}" type="sibTrans" cxnId="{5A2565BB-F4EF-3A4B-ABB9-652EB6D952C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t>
        <a:bodyPr/>
        <a:lstStyle/>
        <a:p>
          <a:endParaRPr lang="en-US"/>
        </a:p>
      </dgm:t>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FlipVert="1" custFlipHor="0" custScaleX="2190" custScaleY="3788" custLinFactNeighborX="13099" custLinFactNeighborY="-25348">
        <dgm:presLayoutVars>
          <dgm:bulletEnabled val="1"/>
        </dgm:presLayoutVars>
      </dgm:prSet>
      <dgm:spPr/>
      <dgm:t>
        <a:bodyPr/>
        <a:lstStyle/>
        <a:p>
          <a:endParaRPr lang="en-US"/>
        </a:p>
      </dgm:t>
    </dgm:pt>
    <dgm:pt modelId="{7CFBC54F-D195-1E49-AB6B-591F6BA74238}" type="pres">
      <dgm:prSet presAssocID="{91624AB7-AB55-1C48-90A0-336E351E3813}" presName="childNode1tx" presStyleLbl="bgAcc1" presStyleIdx="0" presStyleCnt="2">
        <dgm:presLayoutVars>
          <dgm:bulletEnabled val="1"/>
        </dgm:presLayoutVars>
      </dgm:prSet>
      <dgm:spPr/>
      <dgm:t>
        <a:bodyPr/>
        <a:lstStyle/>
        <a:p>
          <a:endParaRPr lang="en-US"/>
        </a:p>
      </dgm:t>
    </dgm:pt>
    <dgm:pt modelId="{EAB3EAB4-3801-0343-B97F-5CBAF899D292}" type="pres">
      <dgm:prSet presAssocID="{91624AB7-AB55-1C48-90A0-336E351E3813}" presName="parentNode1" presStyleLbl="node1" presStyleIdx="0" presStyleCnt="2" custScaleX="107606" custScaleY="119128" custLinFactY="-23052" custLinFactNeighborX="-64221" custLinFactNeighborY="-100000">
        <dgm:presLayoutVars>
          <dgm:chMax val="1"/>
          <dgm:bulletEnabled val="1"/>
        </dgm:presLayoutVars>
      </dgm:prSet>
      <dgm:spPr/>
      <dgm:t>
        <a:bodyPr/>
        <a:lstStyle/>
        <a:p>
          <a:endParaRPr lang="en-US"/>
        </a:p>
      </dgm:t>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LinFactNeighborX="-21982" custLinFactNeighborY="-16904"/>
      <dgm:spPr/>
      <dgm:t>
        <a:bodyPr/>
        <a:lstStyle/>
        <a:p>
          <a:endParaRPr lang="en-US"/>
        </a:p>
      </dgm:t>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t>
        <a:bodyPr/>
        <a:lstStyle/>
        <a:p>
          <a:endParaRPr lang="en-US"/>
        </a:p>
      </dgm:t>
    </dgm:pt>
    <dgm:pt modelId="{B61B300F-CB8A-1645-8C33-48C4698BF56F}" type="pres">
      <dgm:prSet presAssocID="{2F9D2C6C-12E3-3C4A-B881-AC4CBF10B9CB}" presName="childNode2tx" presStyleLbl="bgAcc1" presStyleIdx="1" presStyleCnt="2">
        <dgm:presLayoutVars>
          <dgm:bulletEnabled val="1"/>
        </dgm:presLayoutVars>
      </dgm:prSet>
      <dgm:spPr/>
      <dgm:t>
        <a:bodyPr/>
        <a:lstStyle/>
        <a:p>
          <a:endParaRPr lang="en-US"/>
        </a:p>
      </dgm:t>
    </dgm:pt>
    <dgm:pt modelId="{F4B741E0-877D-7246-B11A-4C94B78685F9}" type="pres">
      <dgm:prSet presAssocID="{2F9D2C6C-12E3-3C4A-B881-AC4CBF10B9CB}" presName="parentNode2" presStyleLbl="node1" presStyleIdx="1" presStyleCnt="2" custScaleX="107527" custScaleY="113168" custLinFactY="61391" custLinFactNeighborX="-28197" custLinFactNeighborY="100000">
        <dgm:presLayoutVars>
          <dgm:chMax val="0"/>
          <dgm:bulletEnabled val="1"/>
        </dgm:presLayoutVars>
      </dgm:prSet>
      <dgm:spPr/>
      <dgm:t>
        <a:bodyPr/>
        <a:lstStyle/>
        <a:p>
          <a:endParaRPr lang="en-US"/>
        </a:p>
      </dgm:t>
    </dgm:pt>
    <dgm:pt modelId="{B1810F7E-30E9-0849-88B4-889D67BCA1B0}" type="pres">
      <dgm:prSet presAssocID="{2F9D2C6C-12E3-3C4A-B881-AC4CBF10B9CB}" presName="connSite2" presStyleCnt="0"/>
      <dgm:spPr/>
    </dgm:pt>
  </dgm:ptLst>
  <dgm:cxnLst>
    <dgm:cxn modelId="{16BA67F0-037C-A54B-8FFE-93FC3A708D15}" srcId="{B5E1273C-D4F8-DD46-857A-151590AB5F21}" destId="{91624AB7-AB55-1C48-90A0-336E351E3813}" srcOrd="0" destOrd="0" parTransId="{49B2DA66-5E2D-934E-96D6-71A34B8E4807}" sibTransId="{7F65D4FA-7C5C-0348-9CC6-7FA30BDF8422}"/>
    <dgm:cxn modelId="{5F8C9344-3DE0-DA42-9EF0-A9AC9351539E}" type="presOf" srcId="{2F9D2C6C-12E3-3C4A-B881-AC4CBF10B9CB}" destId="{F4B741E0-877D-7246-B11A-4C94B78685F9}" srcOrd="0" destOrd="0" presId="urn:microsoft.com/office/officeart/2005/8/layout/hProcess4"/>
    <dgm:cxn modelId="{5A2565BB-F4EF-3A4B-ABB9-652EB6D952C6}" srcId="{B5E1273C-D4F8-DD46-857A-151590AB5F21}" destId="{2F9D2C6C-12E3-3C4A-B881-AC4CBF10B9CB}" srcOrd="1" destOrd="0" parTransId="{97F4DE7B-F6A0-AD49-900B-FC8DFA198B8C}" sibTransId="{A44FDE7D-09D2-954D-A4B1-10F2E9163283}"/>
    <dgm:cxn modelId="{B4F5C7EB-4864-0246-8041-E6B38D13F5CE}" type="presOf" srcId="{7F65D4FA-7C5C-0348-9CC6-7FA30BDF8422}" destId="{84980528-5C2E-A54A-A17C-35A8B415BC95}" srcOrd="0" destOrd="0" presId="urn:microsoft.com/office/officeart/2005/8/layout/hProcess4"/>
    <dgm:cxn modelId="{4C0DE1D5-0AAF-6045-94EC-597ECE34C369}" type="presOf" srcId="{B5E1273C-D4F8-DD46-857A-151590AB5F21}" destId="{8474C352-5CA2-7246-886C-ADC024E1617A}" srcOrd="0" destOrd="0" presId="urn:microsoft.com/office/officeart/2005/8/layout/hProcess4"/>
    <dgm:cxn modelId="{D396EE01-0E60-D94B-A013-F48AD00FF93E}" type="presOf" srcId="{91624AB7-AB55-1C48-90A0-336E351E3813}" destId="{EAB3EAB4-3801-0343-B97F-5CBAF899D292}" srcOrd="0" destOrd="0" presId="urn:microsoft.com/office/officeart/2005/8/layout/hProcess4"/>
    <dgm:cxn modelId="{776A536E-895C-B549-BDB0-101D7C1C17CF}" type="presParOf" srcId="{8474C352-5CA2-7246-886C-ADC024E1617A}" destId="{96852BD3-5141-3347-B42A-7CDB6458CB25}" srcOrd="0" destOrd="0" presId="urn:microsoft.com/office/officeart/2005/8/layout/hProcess4"/>
    <dgm:cxn modelId="{AB83F133-62BA-3A47-9F64-C1C25E3DAB10}" type="presParOf" srcId="{8474C352-5CA2-7246-886C-ADC024E1617A}" destId="{DB5A13AA-04FB-014A-9306-D27D4635E0E9}" srcOrd="1" destOrd="0" presId="urn:microsoft.com/office/officeart/2005/8/layout/hProcess4"/>
    <dgm:cxn modelId="{16C84613-DEF2-7849-BE7E-D964F21C0BF9}" type="presParOf" srcId="{8474C352-5CA2-7246-886C-ADC024E1617A}" destId="{0526B9D4-FA5A-2F41-A0EB-05386E9D4957}" srcOrd="2" destOrd="0" presId="urn:microsoft.com/office/officeart/2005/8/layout/hProcess4"/>
    <dgm:cxn modelId="{CCE73F4E-8205-6C44-80C9-E214F2409510}" type="presParOf" srcId="{0526B9D4-FA5A-2F41-A0EB-05386E9D4957}" destId="{DE356631-82B0-0C40-8D76-E0B28D527334}" srcOrd="0" destOrd="0" presId="urn:microsoft.com/office/officeart/2005/8/layout/hProcess4"/>
    <dgm:cxn modelId="{A057810F-C121-3849-B2CE-C9DD77129136}" type="presParOf" srcId="{DE356631-82B0-0C40-8D76-E0B28D527334}" destId="{0AEC5978-F591-6A47-A0C8-0B064A806082}" srcOrd="0" destOrd="0" presId="urn:microsoft.com/office/officeart/2005/8/layout/hProcess4"/>
    <dgm:cxn modelId="{2B3D2F7A-D4C6-F646-9870-8094E602D6E7}" type="presParOf" srcId="{DE356631-82B0-0C40-8D76-E0B28D527334}" destId="{FD44C375-F3D3-C64D-9200-174962736545}" srcOrd="1" destOrd="0" presId="urn:microsoft.com/office/officeart/2005/8/layout/hProcess4"/>
    <dgm:cxn modelId="{1ED8CC70-9F25-2E4A-B429-90C7B87B9467}" type="presParOf" srcId="{DE356631-82B0-0C40-8D76-E0B28D527334}" destId="{7CFBC54F-D195-1E49-AB6B-591F6BA74238}" srcOrd="2" destOrd="0" presId="urn:microsoft.com/office/officeart/2005/8/layout/hProcess4"/>
    <dgm:cxn modelId="{55E111D2-11F7-F241-84EA-913AF4228C3E}" type="presParOf" srcId="{DE356631-82B0-0C40-8D76-E0B28D527334}" destId="{EAB3EAB4-3801-0343-B97F-5CBAF899D292}" srcOrd="3" destOrd="0" presId="urn:microsoft.com/office/officeart/2005/8/layout/hProcess4"/>
    <dgm:cxn modelId="{743131DA-113C-D846-BE67-B5C81AD13743}" type="presParOf" srcId="{DE356631-82B0-0C40-8D76-E0B28D527334}" destId="{A7507198-ABEA-EB4D-9E51-4F6746490883}" srcOrd="4" destOrd="0" presId="urn:microsoft.com/office/officeart/2005/8/layout/hProcess4"/>
    <dgm:cxn modelId="{CF4E2994-51B8-7E4D-B6D7-0BDF757F9981}" type="presParOf" srcId="{0526B9D4-FA5A-2F41-A0EB-05386E9D4957}" destId="{84980528-5C2E-A54A-A17C-35A8B415BC95}" srcOrd="1" destOrd="0" presId="urn:microsoft.com/office/officeart/2005/8/layout/hProcess4"/>
    <dgm:cxn modelId="{17E6163D-FC61-4247-AB80-5069A0550937}" type="presParOf" srcId="{0526B9D4-FA5A-2F41-A0EB-05386E9D4957}" destId="{0F4258B8-B4FD-DA4A-A2F5-AFBA9BBE6D6D}" srcOrd="2" destOrd="0" presId="urn:microsoft.com/office/officeart/2005/8/layout/hProcess4"/>
    <dgm:cxn modelId="{2183FE86-83E7-3440-A706-D1BF4060BDB5}" type="presParOf" srcId="{0F4258B8-B4FD-DA4A-A2F5-AFBA9BBE6D6D}" destId="{014E4EE4-CC59-8F40-962F-58852CEEBD83}" srcOrd="0" destOrd="0" presId="urn:microsoft.com/office/officeart/2005/8/layout/hProcess4"/>
    <dgm:cxn modelId="{10D05602-E4CE-F44E-843E-F6B5C56EA547}" type="presParOf" srcId="{0F4258B8-B4FD-DA4A-A2F5-AFBA9BBE6D6D}" destId="{4E56107D-4DB1-7E4F-B0C4-A99A789F6277}" srcOrd="1" destOrd="0" presId="urn:microsoft.com/office/officeart/2005/8/layout/hProcess4"/>
    <dgm:cxn modelId="{77447CE3-8746-7547-81C0-979690FDB8D8}" type="presParOf" srcId="{0F4258B8-B4FD-DA4A-A2F5-AFBA9BBE6D6D}" destId="{B61B300F-CB8A-1645-8C33-48C4698BF56F}" srcOrd="2" destOrd="0" presId="urn:microsoft.com/office/officeart/2005/8/layout/hProcess4"/>
    <dgm:cxn modelId="{728FB51A-7885-624A-9543-E192C045C878}" type="presParOf" srcId="{0F4258B8-B4FD-DA4A-A2F5-AFBA9BBE6D6D}" destId="{F4B741E0-877D-7246-B11A-4C94B78685F9}" srcOrd="3" destOrd="0" presId="urn:microsoft.com/office/officeart/2005/8/layout/hProcess4"/>
    <dgm:cxn modelId="{0D363E0E-0318-044B-AFAA-94D8C66B2F66}"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6B90FF"/>
        </a:solidFill>
        <a:ln w="15875">
          <a:solidFill>
            <a:srgbClr val="000090"/>
          </a:solidFill>
        </a:ln>
      </dgm:spPr>
      <dgm:t>
        <a:bodyPr/>
        <a:lstStyle/>
        <a:p>
          <a:pPr rtl="0"/>
          <a:r>
            <a:rPr lang="en-US" sz="3000" dirty="0" smtClean="0">
              <a:solidFill>
                <a:srgbClr val="000000"/>
              </a:solidFill>
              <a:latin typeface="Gill Sans"/>
              <a:cs typeface="Gill Sans"/>
            </a:rPr>
            <a:t>OPEN-ENDED</a:t>
          </a:r>
          <a:endParaRPr lang="en-US" sz="3000" dirty="0">
            <a:solidFill>
              <a:srgbClr val="000000"/>
            </a:solidFill>
            <a:latin typeface="Gill Sans"/>
            <a:cs typeface="Gill Sans"/>
          </a:endParaRPr>
        </a:p>
      </dgm:t>
    </dgm:pt>
    <dgm:pt modelId="{49B2DA66-5E2D-934E-96D6-71A34B8E4807}" type="parTrans" cxnId="{16BA67F0-037C-A54B-8FFE-93FC3A708D15}">
      <dgm:prSet/>
      <dgm:spPr/>
      <dgm:t>
        <a:bodyPr/>
        <a:lstStyle/>
        <a:p>
          <a:endParaRPr lang="en-US"/>
        </a:p>
      </dgm:t>
    </dgm:pt>
    <dgm:pt modelId="{7F65D4FA-7C5C-0348-9CC6-7FA30BDF8422}" type="sibTrans" cxnId="{16BA67F0-037C-A54B-8FFE-93FC3A708D15}">
      <dgm:prSet/>
      <dgm:spPr>
        <a:gradFill flip="none" rotWithShape="1">
          <a:gsLst>
            <a:gs pos="4000">
              <a:srgbClr val="CABBE2"/>
            </a:gs>
            <a:gs pos="100000">
              <a:srgbClr val="6B90FF"/>
            </a:gs>
          </a:gsLst>
          <a:path path="circle">
            <a:fillToRect l="100000" t="100000"/>
          </a:path>
          <a:tileRect r="-100000" b="-100000"/>
        </a:gradFill>
        <a:ln>
          <a:solidFill>
            <a:srgbClr val="0000FF"/>
          </a:solidFill>
        </a:ln>
      </dgm:spPr>
      <dgm:t>
        <a:bodyPr/>
        <a:lstStyle/>
        <a:p>
          <a:endParaRPr lang="en-US" dirty="0"/>
        </a:p>
      </dgm:t>
    </dgm:pt>
    <dgm:pt modelId="{2F9D2C6C-12E3-3C4A-B881-AC4CBF10B9CB}">
      <dgm:prSet custT="1"/>
      <dgm:spPr>
        <a:solidFill>
          <a:srgbClr val="CABBE2"/>
        </a:solidFill>
        <a:ln>
          <a:solidFill>
            <a:srgbClr val="6B90FF"/>
          </a:solidFill>
        </a:ln>
      </dgm:spPr>
      <dgm:t>
        <a:bodyPr/>
        <a:lstStyle/>
        <a:p>
          <a:pPr rtl="0"/>
          <a:r>
            <a:rPr lang="en-US" sz="3000" dirty="0" smtClean="0">
              <a:solidFill>
                <a:srgbClr val="000000"/>
              </a:solidFill>
              <a:latin typeface="Gill Sans"/>
              <a:cs typeface="Gill Sans"/>
            </a:rPr>
            <a:t>CLOSED-ENDED</a:t>
          </a:r>
          <a:endParaRPr lang="en-US" sz="3000" dirty="0">
            <a:solidFill>
              <a:srgbClr val="000000"/>
            </a:solidFill>
            <a:latin typeface="Gill Sans"/>
            <a:cs typeface="Gill Sans"/>
          </a:endParaRPr>
        </a:p>
      </dgm:t>
    </dgm:pt>
    <dgm:pt modelId="{A44FDE7D-09D2-954D-A4B1-10F2E9163283}" type="sibTrans" cxnId="{5A2565BB-F4EF-3A4B-ABB9-652EB6D952C6}">
      <dgm:prSet/>
      <dgm:spPr/>
      <dgm:t>
        <a:bodyPr/>
        <a:lstStyle/>
        <a:p>
          <a:endParaRPr lang="en-US"/>
        </a:p>
      </dgm:t>
    </dgm:pt>
    <dgm:pt modelId="{97F4DE7B-F6A0-AD49-900B-FC8DFA198B8C}" type="parTrans" cxnId="{5A2565BB-F4EF-3A4B-ABB9-652EB6D952C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t>
        <a:bodyPr/>
        <a:lstStyle/>
        <a:p>
          <a:endParaRPr lang="en-US"/>
        </a:p>
      </dgm:t>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FlipVert="1" custFlipHor="1" custScaleX="2788" custScaleY="4484" custLinFactNeighborX="9688" custLinFactNeighborY="-33420">
        <dgm:presLayoutVars>
          <dgm:bulletEnabled val="1"/>
        </dgm:presLayoutVars>
      </dgm:prSet>
      <dgm:spPr/>
      <dgm:t>
        <a:bodyPr/>
        <a:lstStyle/>
        <a:p>
          <a:endParaRPr lang="en-US"/>
        </a:p>
      </dgm:t>
    </dgm:pt>
    <dgm:pt modelId="{7CFBC54F-D195-1E49-AB6B-591F6BA74238}" type="pres">
      <dgm:prSet presAssocID="{91624AB7-AB55-1C48-90A0-336E351E3813}" presName="childNode1tx" presStyleLbl="bgAcc1" presStyleIdx="0" presStyleCnt="2">
        <dgm:presLayoutVars>
          <dgm:bulletEnabled val="1"/>
        </dgm:presLayoutVars>
      </dgm:prSet>
      <dgm:spPr/>
      <dgm:t>
        <a:bodyPr/>
        <a:lstStyle/>
        <a:p>
          <a:endParaRPr lang="en-US"/>
        </a:p>
      </dgm:t>
    </dgm:pt>
    <dgm:pt modelId="{EAB3EAB4-3801-0343-B97F-5CBAF899D292}" type="pres">
      <dgm:prSet presAssocID="{91624AB7-AB55-1C48-90A0-336E351E3813}" presName="parentNode1" presStyleLbl="node1" presStyleIdx="0" presStyleCnt="2" custScaleX="107606" custScaleY="119128" custLinFactY="-23052" custLinFactNeighborX="-64221" custLinFactNeighborY="-100000">
        <dgm:presLayoutVars>
          <dgm:chMax val="1"/>
          <dgm:bulletEnabled val="1"/>
        </dgm:presLayoutVars>
      </dgm:prSet>
      <dgm:spPr/>
      <dgm:t>
        <a:bodyPr/>
        <a:lstStyle/>
        <a:p>
          <a:endParaRPr lang="en-US"/>
        </a:p>
      </dgm:t>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LinFactNeighborX="-21982" custLinFactNeighborY="-16904"/>
      <dgm:spPr/>
      <dgm:t>
        <a:bodyPr/>
        <a:lstStyle/>
        <a:p>
          <a:endParaRPr lang="en-US"/>
        </a:p>
      </dgm:t>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t>
        <a:bodyPr/>
        <a:lstStyle/>
        <a:p>
          <a:endParaRPr lang="en-US"/>
        </a:p>
      </dgm:t>
    </dgm:pt>
    <dgm:pt modelId="{B61B300F-CB8A-1645-8C33-48C4698BF56F}" type="pres">
      <dgm:prSet presAssocID="{2F9D2C6C-12E3-3C4A-B881-AC4CBF10B9CB}" presName="childNode2tx" presStyleLbl="bgAcc1" presStyleIdx="1" presStyleCnt="2">
        <dgm:presLayoutVars>
          <dgm:bulletEnabled val="1"/>
        </dgm:presLayoutVars>
      </dgm:prSet>
      <dgm:spPr/>
      <dgm:t>
        <a:bodyPr/>
        <a:lstStyle/>
        <a:p>
          <a:endParaRPr lang="en-US"/>
        </a:p>
      </dgm:t>
    </dgm:pt>
    <dgm:pt modelId="{F4B741E0-877D-7246-B11A-4C94B78685F9}" type="pres">
      <dgm:prSet presAssocID="{2F9D2C6C-12E3-3C4A-B881-AC4CBF10B9CB}" presName="parentNode2" presStyleLbl="node1" presStyleIdx="1" presStyleCnt="2" custScaleX="107527" custScaleY="113168" custLinFactY="53864" custLinFactNeighborX="-35623" custLinFactNeighborY="100000">
        <dgm:presLayoutVars>
          <dgm:chMax val="0"/>
          <dgm:bulletEnabled val="1"/>
        </dgm:presLayoutVars>
      </dgm:prSet>
      <dgm:spPr/>
      <dgm:t>
        <a:bodyPr/>
        <a:lstStyle/>
        <a:p>
          <a:endParaRPr lang="en-US"/>
        </a:p>
      </dgm:t>
    </dgm:pt>
    <dgm:pt modelId="{B1810F7E-30E9-0849-88B4-889D67BCA1B0}" type="pres">
      <dgm:prSet presAssocID="{2F9D2C6C-12E3-3C4A-B881-AC4CBF10B9CB}" presName="connSite2" presStyleCnt="0"/>
      <dgm:spPr/>
    </dgm:pt>
  </dgm:ptLst>
  <dgm:cxnLst>
    <dgm:cxn modelId="{5A2565BB-F4EF-3A4B-ABB9-652EB6D952C6}" srcId="{B5E1273C-D4F8-DD46-857A-151590AB5F21}" destId="{2F9D2C6C-12E3-3C4A-B881-AC4CBF10B9CB}" srcOrd="1" destOrd="0" parTransId="{97F4DE7B-F6A0-AD49-900B-FC8DFA198B8C}" sibTransId="{A44FDE7D-09D2-954D-A4B1-10F2E9163283}"/>
    <dgm:cxn modelId="{315E8A61-9464-574C-B5C7-D52B362E83C1}" type="presOf" srcId="{2F9D2C6C-12E3-3C4A-B881-AC4CBF10B9CB}" destId="{F4B741E0-877D-7246-B11A-4C94B78685F9}" srcOrd="0" destOrd="0" presId="urn:microsoft.com/office/officeart/2005/8/layout/hProcess4"/>
    <dgm:cxn modelId="{16BA67F0-037C-A54B-8FFE-93FC3A708D15}" srcId="{B5E1273C-D4F8-DD46-857A-151590AB5F21}" destId="{91624AB7-AB55-1C48-90A0-336E351E3813}" srcOrd="0" destOrd="0" parTransId="{49B2DA66-5E2D-934E-96D6-71A34B8E4807}" sibTransId="{7F65D4FA-7C5C-0348-9CC6-7FA30BDF8422}"/>
    <dgm:cxn modelId="{3E5D909C-D39D-B24C-9CC3-D1A5243E52A9}" type="presOf" srcId="{B5E1273C-D4F8-DD46-857A-151590AB5F21}" destId="{8474C352-5CA2-7246-886C-ADC024E1617A}" srcOrd="0" destOrd="0" presId="urn:microsoft.com/office/officeart/2005/8/layout/hProcess4"/>
    <dgm:cxn modelId="{29E4F3F4-3342-444C-8DAA-D52479F614ED}" type="presOf" srcId="{7F65D4FA-7C5C-0348-9CC6-7FA30BDF8422}" destId="{84980528-5C2E-A54A-A17C-35A8B415BC95}" srcOrd="0" destOrd="0" presId="urn:microsoft.com/office/officeart/2005/8/layout/hProcess4"/>
    <dgm:cxn modelId="{33DE8E0C-1B99-6B4B-8798-A5FD549E3CFE}" type="presOf" srcId="{91624AB7-AB55-1C48-90A0-336E351E3813}" destId="{EAB3EAB4-3801-0343-B97F-5CBAF899D292}" srcOrd="0" destOrd="0" presId="urn:microsoft.com/office/officeart/2005/8/layout/hProcess4"/>
    <dgm:cxn modelId="{3F855DA4-D26D-B04D-ACC1-3BA47A87A866}" type="presParOf" srcId="{8474C352-5CA2-7246-886C-ADC024E1617A}" destId="{96852BD3-5141-3347-B42A-7CDB6458CB25}" srcOrd="0" destOrd="0" presId="urn:microsoft.com/office/officeart/2005/8/layout/hProcess4"/>
    <dgm:cxn modelId="{8024D554-FB3F-4440-AFFE-276A3B5546D7}" type="presParOf" srcId="{8474C352-5CA2-7246-886C-ADC024E1617A}" destId="{DB5A13AA-04FB-014A-9306-D27D4635E0E9}" srcOrd="1" destOrd="0" presId="urn:microsoft.com/office/officeart/2005/8/layout/hProcess4"/>
    <dgm:cxn modelId="{65A9C5A7-AEBB-DE4B-BAC5-FE1E09382AC4}" type="presParOf" srcId="{8474C352-5CA2-7246-886C-ADC024E1617A}" destId="{0526B9D4-FA5A-2F41-A0EB-05386E9D4957}" srcOrd="2" destOrd="0" presId="urn:microsoft.com/office/officeart/2005/8/layout/hProcess4"/>
    <dgm:cxn modelId="{A90BE127-1BF5-6B42-9829-95F8D5D86367}" type="presParOf" srcId="{0526B9D4-FA5A-2F41-A0EB-05386E9D4957}" destId="{DE356631-82B0-0C40-8D76-E0B28D527334}" srcOrd="0" destOrd="0" presId="urn:microsoft.com/office/officeart/2005/8/layout/hProcess4"/>
    <dgm:cxn modelId="{FEA52A6D-CA6A-EC4C-A87F-237F0A7F2E0A}" type="presParOf" srcId="{DE356631-82B0-0C40-8D76-E0B28D527334}" destId="{0AEC5978-F591-6A47-A0C8-0B064A806082}" srcOrd="0" destOrd="0" presId="urn:microsoft.com/office/officeart/2005/8/layout/hProcess4"/>
    <dgm:cxn modelId="{00CA7EAD-804E-9545-B078-C09C5D4D2A77}" type="presParOf" srcId="{DE356631-82B0-0C40-8D76-E0B28D527334}" destId="{FD44C375-F3D3-C64D-9200-174962736545}" srcOrd="1" destOrd="0" presId="urn:microsoft.com/office/officeart/2005/8/layout/hProcess4"/>
    <dgm:cxn modelId="{54D502A9-B0D9-1F4A-97A4-516ACDEBCE83}" type="presParOf" srcId="{DE356631-82B0-0C40-8D76-E0B28D527334}" destId="{7CFBC54F-D195-1E49-AB6B-591F6BA74238}" srcOrd="2" destOrd="0" presId="urn:microsoft.com/office/officeart/2005/8/layout/hProcess4"/>
    <dgm:cxn modelId="{28F0AD57-477F-FA43-A29E-301E8E224B0B}" type="presParOf" srcId="{DE356631-82B0-0C40-8D76-E0B28D527334}" destId="{EAB3EAB4-3801-0343-B97F-5CBAF899D292}" srcOrd="3" destOrd="0" presId="urn:microsoft.com/office/officeart/2005/8/layout/hProcess4"/>
    <dgm:cxn modelId="{A3D246DF-C184-844F-9B6D-5DB4E89B7C52}" type="presParOf" srcId="{DE356631-82B0-0C40-8D76-E0B28D527334}" destId="{A7507198-ABEA-EB4D-9E51-4F6746490883}" srcOrd="4" destOrd="0" presId="urn:microsoft.com/office/officeart/2005/8/layout/hProcess4"/>
    <dgm:cxn modelId="{EC1ED37D-3D93-AF47-A76B-82B681E421AA}" type="presParOf" srcId="{0526B9D4-FA5A-2F41-A0EB-05386E9D4957}" destId="{84980528-5C2E-A54A-A17C-35A8B415BC95}" srcOrd="1" destOrd="0" presId="urn:microsoft.com/office/officeart/2005/8/layout/hProcess4"/>
    <dgm:cxn modelId="{BE03FD57-2112-DB4D-98B8-B541C94B91DB}" type="presParOf" srcId="{0526B9D4-FA5A-2F41-A0EB-05386E9D4957}" destId="{0F4258B8-B4FD-DA4A-A2F5-AFBA9BBE6D6D}" srcOrd="2" destOrd="0" presId="urn:microsoft.com/office/officeart/2005/8/layout/hProcess4"/>
    <dgm:cxn modelId="{0A1C3D6A-019D-144B-AF93-8CE6610B85D1}" type="presParOf" srcId="{0F4258B8-B4FD-DA4A-A2F5-AFBA9BBE6D6D}" destId="{014E4EE4-CC59-8F40-962F-58852CEEBD83}" srcOrd="0" destOrd="0" presId="urn:microsoft.com/office/officeart/2005/8/layout/hProcess4"/>
    <dgm:cxn modelId="{D43BD641-9DED-D74D-9E2A-C331D0C6BA77}" type="presParOf" srcId="{0F4258B8-B4FD-DA4A-A2F5-AFBA9BBE6D6D}" destId="{4E56107D-4DB1-7E4F-B0C4-A99A789F6277}" srcOrd="1" destOrd="0" presId="urn:microsoft.com/office/officeart/2005/8/layout/hProcess4"/>
    <dgm:cxn modelId="{1AF03991-1DDA-A341-AC70-738D6D16DF29}" type="presParOf" srcId="{0F4258B8-B4FD-DA4A-A2F5-AFBA9BBE6D6D}" destId="{B61B300F-CB8A-1645-8C33-48C4698BF56F}" srcOrd="2" destOrd="0" presId="urn:microsoft.com/office/officeart/2005/8/layout/hProcess4"/>
    <dgm:cxn modelId="{FDE78239-E710-AA4C-84BB-E98822E91A23}" type="presParOf" srcId="{0F4258B8-B4FD-DA4A-A2F5-AFBA9BBE6D6D}" destId="{F4B741E0-877D-7246-B11A-4C94B78685F9}" srcOrd="3" destOrd="0" presId="urn:microsoft.com/office/officeart/2005/8/layout/hProcess4"/>
    <dgm:cxn modelId="{D8BFDE88-9909-EA43-8332-70A86E56E9DB}"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flipV="1">
          <a:off x="1610447" y="1252838"/>
          <a:ext cx="45726" cy="652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980528-5C2E-A54A-A17C-35A8B415BC95}">
      <dsp:nvSpPr>
        <dsp:cNvPr id="0" name=""/>
        <dsp:cNvSpPr/>
      </dsp:nvSpPr>
      <dsp:spPr>
        <a:xfrm>
          <a:off x="156134" y="-437234"/>
          <a:ext cx="3461040" cy="3461040"/>
        </a:xfrm>
        <a:prstGeom prst="leftCircularArrow">
          <a:avLst>
            <a:gd name="adj1" fmla="val 1728"/>
            <a:gd name="adj2" fmla="val 205783"/>
            <a:gd name="adj3" fmla="val 3267829"/>
            <a:gd name="adj4" fmla="val 10311024"/>
            <a:gd name="adj5" fmla="val 2016"/>
          </a:avLst>
        </a:prstGeom>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0" y="1235238"/>
          <a:ext cx="1997127" cy="879230"/>
        </a:xfrm>
        <a:prstGeom prst="roundRect">
          <a:avLst>
            <a:gd name="adj" fmla="val 10000"/>
          </a:avLst>
        </a:prstGeom>
        <a:solidFill>
          <a:srgbClr val="9C9EC7"/>
        </a:solidFill>
        <a:ln>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CLOSED-ENDED</a:t>
          </a:r>
          <a:endParaRPr lang="en-US" sz="3000" kern="1200" dirty="0">
            <a:solidFill>
              <a:srgbClr val="000000"/>
            </a:solidFill>
            <a:latin typeface="Gill Sans"/>
            <a:cs typeface="Gill Sans"/>
          </a:endParaRPr>
        </a:p>
      </dsp:txBody>
      <dsp:txXfrm>
        <a:off x="25752" y="1260990"/>
        <a:ext cx="1945623" cy="827726"/>
      </dsp:txXfrm>
    </dsp:sp>
    <dsp:sp modelId="{4E56107D-4DB1-7E4F-B0C4-A99A789F6277}">
      <dsp:nvSpPr>
        <dsp:cNvPr id="0" name=""/>
        <dsp:cNvSpPr/>
      </dsp:nvSpPr>
      <dsp:spPr>
        <a:xfrm>
          <a:off x="3285526" y="1694035"/>
          <a:ext cx="1723651" cy="515915"/>
        </a:xfrm>
        <a:prstGeom prst="roundRect">
          <a:avLst>
            <a:gd name="adj" fmla="val 1000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a:off x="2862023" y="1694040"/>
          <a:ext cx="1995661" cy="835242"/>
        </a:xfrm>
        <a:prstGeom prst="roundRect">
          <a:avLst>
            <a:gd name="adj" fmla="val 10000"/>
          </a:avLst>
        </a:prstGeom>
        <a:solidFill>
          <a:srgbClr val="6386FF"/>
        </a:solidFill>
        <a:ln>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OPEN-ENDED</a:t>
          </a:r>
          <a:endParaRPr lang="en-US" sz="3000" kern="1200" dirty="0">
            <a:solidFill>
              <a:srgbClr val="000000"/>
            </a:solidFill>
            <a:latin typeface="Gill Sans"/>
            <a:cs typeface="Gill Sans"/>
          </a:endParaRPr>
        </a:p>
      </dsp:txBody>
      <dsp:txXfrm>
        <a:off x="2886486" y="1718503"/>
        <a:ext cx="1946735" cy="786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flipH="1" flipV="1">
          <a:off x="1979971" y="1107835"/>
          <a:ext cx="58212" cy="772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980528-5C2E-A54A-A17C-35A8B415BC95}">
      <dsp:nvSpPr>
        <dsp:cNvPr id="0" name=""/>
        <dsp:cNvSpPr/>
      </dsp:nvSpPr>
      <dsp:spPr>
        <a:xfrm>
          <a:off x="3068" y="-949376"/>
          <a:ext cx="4016853" cy="4016853"/>
        </a:xfrm>
        <a:prstGeom prst="leftCircularArrow">
          <a:avLst>
            <a:gd name="adj1" fmla="val 1735"/>
            <a:gd name="adj2" fmla="val 206629"/>
            <a:gd name="adj3" fmla="val 3083893"/>
            <a:gd name="adj4" fmla="val 10126242"/>
            <a:gd name="adj5" fmla="val 2024"/>
          </a:avLst>
        </a:prstGeom>
        <a:gradFill flip="none" rotWithShape="1">
          <a:gsLst>
            <a:gs pos="4000">
              <a:srgbClr val="CABBE2"/>
            </a:gs>
            <a:gs pos="100000">
              <a:srgbClr val="6B90FF"/>
            </a:gs>
          </a:gsLst>
          <a:path path="circle">
            <a:fillToRect l="100000" t="100000"/>
          </a:path>
          <a:tileRect r="-100000" b="-100000"/>
        </a:gradFill>
        <a:ln>
          <a:solidFill>
            <a:srgbClr val="000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0" y="1235238"/>
          <a:ext cx="1997127" cy="879230"/>
        </a:xfrm>
        <a:prstGeom prst="roundRect">
          <a:avLst>
            <a:gd name="adj" fmla="val 10000"/>
          </a:avLst>
        </a:prstGeom>
        <a:solidFill>
          <a:srgbClr val="6B90FF"/>
        </a:solidFill>
        <a:ln w="15875">
          <a:solidFill>
            <a:srgbClr val="00009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OPEN-ENDED</a:t>
          </a:r>
          <a:endParaRPr lang="en-US" sz="3000" kern="1200" dirty="0">
            <a:solidFill>
              <a:srgbClr val="000000"/>
            </a:solidFill>
            <a:latin typeface="Gill Sans"/>
            <a:cs typeface="Gill Sans"/>
          </a:endParaRPr>
        </a:p>
      </dsp:txBody>
      <dsp:txXfrm>
        <a:off x="25752" y="1260990"/>
        <a:ext cx="1945623" cy="827726"/>
      </dsp:txXfrm>
    </dsp:sp>
    <dsp:sp modelId="{4E56107D-4DB1-7E4F-B0C4-A99A789F6277}">
      <dsp:nvSpPr>
        <dsp:cNvPr id="0" name=""/>
        <dsp:cNvSpPr/>
      </dsp:nvSpPr>
      <dsp:spPr>
        <a:xfrm>
          <a:off x="3779565" y="1694035"/>
          <a:ext cx="1723651" cy="515915"/>
        </a:xfrm>
        <a:prstGeom prst="roundRect">
          <a:avLst>
            <a:gd name="adj" fmla="val 1000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a:off x="3218238" y="1638486"/>
          <a:ext cx="1995661" cy="835242"/>
        </a:xfrm>
        <a:prstGeom prst="roundRect">
          <a:avLst>
            <a:gd name="adj" fmla="val 10000"/>
          </a:avLst>
        </a:prstGeom>
        <a:solidFill>
          <a:srgbClr val="CABBE2"/>
        </a:solidFill>
        <a:ln>
          <a:solidFill>
            <a:srgbClr val="6B90FF"/>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rtl="0">
            <a:lnSpc>
              <a:spcPct val="90000"/>
            </a:lnSpc>
            <a:spcBef>
              <a:spcPct val="0"/>
            </a:spcBef>
            <a:spcAft>
              <a:spcPct val="35000"/>
            </a:spcAft>
          </a:pPr>
          <a:r>
            <a:rPr lang="en-US" sz="3000" kern="1200" dirty="0" smtClean="0">
              <a:solidFill>
                <a:srgbClr val="000000"/>
              </a:solidFill>
              <a:latin typeface="Gill Sans"/>
              <a:cs typeface="Gill Sans"/>
            </a:rPr>
            <a:t>CLOSED-ENDED</a:t>
          </a:r>
          <a:endParaRPr lang="en-US" sz="3000" kern="1200" dirty="0">
            <a:solidFill>
              <a:srgbClr val="000000"/>
            </a:solidFill>
            <a:latin typeface="Gill Sans"/>
            <a:cs typeface="Gill Sans"/>
          </a:endParaRPr>
        </a:p>
      </dsp:txBody>
      <dsp:txXfrm>
        <a:off x="3242701" y="1662949"/>
        <a:ext cx="1946735" cy="7863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473916-4586-7147-85CD-CBC2B9A05F43}" type="datetimeFigureOut">
              <a:rPr lang="en-US" smtClean="0"/>
              <a:t>10/27/2014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3B5152-9AAC-F14C-BA1C-B5FA98628FF1}" type="slidenum">
              <a:rPr lang="en-US" smtClean="0"/>
              <a:t>‹#›</a:t>
            </a:fld>
            <a:endParaRPr lang="en-US"/>
          </a:p>
        </p:txBody>
      </p:sp>
    </p:spTree>
    <p:extLst>
      <p:ext uri="{BB962C8B-B14F-4D97-AF65-F5344CB8AC3E}">
        <p14:creationId xmlns:p14="http://schemas.microsoft.com/office/powerpoint/2010/main" val="15786947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altLang="en-US" dirty="0" smtClean="0"/>
              <a:t>Now that we have a better understanding of QFT,</a:t>
            </a:r>
            <a:r>
              <a:rPr lang="en-US" altLang="en-US" baseline="0" dirty="0" smtClean="0"/>
              <a:t> let’s start thinking about what it could look like in our classrooms.  If you recall, t</a:t>
            </a:r>
            <a:r>
              <a:rPr lang="en-US" altLang="en-US" dirty="0" smtClean="0"/>
              <a:t>he proposed inquiry practices begin with questioning.  This practices</a:t>
            </a:r>
            <a:r>
              <a:rPr lang="en-US" altLang="en-US" baseline="0" dirty="0" smtClean="0"/>
              <a:t> s</a:t>
            </a:r>
            <a:r>
              <a:rPr lang="en-US" altLang="en-US" dirty="0" smtClean="0"/>
              <a:t>ets out a vision that students and teachers would be co-constructing questions suitable for inquiry.  While students would be asked to practice writing questions, we know that teachers’ questions will likely guide curricular decisions.  What is crucial</a:t>
            </a:r>
            <a:r>
              <a:rPr lang="en-US" altLang="en-US" baseline="0" dirty="0" smtClean="0"/>
              <a:t> is that </a:t>
            </a:r>
            <a:r>
              <a:rPr lang="en-US" altLang="en-US" dirty="0" smtClean="0"/>
              <a:t>students understand the questions under investigation;</a:t>
            </a:r>
            <a:r>
              <a:rPr lang="en-US" altLang="en-US" baseline="0" dirty="0" smtClean="0"/>
              <a:t> q</a:t>
            </a:r>
            <a:r>
              <a:rPr lang="en-US" altLang="en-US" dirty="0" smtClean="0"/>
              <a:t>uestions can’t live on a whiteboard or up on a wall or worse, in just a lesson plan—these questions cannot be ornamental, but rather they need to live in the classroom.  The hope or intent is that an instructional space would be created that would allow students to explore the questions and to build a series of questions (supporting questions) to guide the inquiry.</a:t>
            </a:r>
          </a:p>
          <a:p>
            <a:pPr eaLnBrk="1" hangingPunct="1">
              <a:spcBef>
                <a:spcPct val="0"/>
              </a:spcBef>
            </a:pPr>
            <a:endParaRPr lang="en-US" dirty="0">
              <a:latin typeface="Calibri" charset="0"/>
              <a:ea typeface="MS PGothic"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A856E47C-64B7-A545-A994-1DD387FBBD87}" type="slidenum">
              <a:rPr lang="en-US" sz="1200">
                <a:solidFill>
                  <a:prstClr val="black"/>
                </a:solidFill>
              </a:rPr>
              <a:pPr eaLnBrk="1" hangingPunct="1"/>
              <a:t>1</a:t>
            </a:fld>
            <a:endParaRPr lang="en-US" sz="120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give this some thought and share some of our ideas.</a:t>
            </a:r>
          </a:p>
          <a:p>
            <a:endParaRPr lang="en-US" dirty="0" smtClean="0"/>
          </a:p>
          <a:p>
            <a:r>
              <a:rPr lang="en-US" dirty="0" smtClean="0"/>
              <a:t>In practice, this would allow</a:t>
            </a:r>
            <a:r>
              <a:rPr lang="en-US" baseline="0" dirty="0" smtClean="0"/>
              <a:t> students the opportunity to really begin their inquiries; however, for our purposes today, this is a good stopping point.</a:t>
            </a:r>
            <a:endParaRPr lang="en-US" dirty="0"/>
          </a:p>
        </p:txBody>
      </p:sp>
      <p:sp>
        <p:nvSpPr>
          <p:cNvPr id="4" name="Slide Number Placeholder 3"/>
          <p:cNvSpPr>
            <a:spLocks noGrp="1"/>
          </p:cNvSpPr>
          <p:nvPr>
            <p:ph type="sldNum" sz="quarter" idx="10"/>
          </p:nvPr>
        </p:nvSpPr>
        <p:spPr/>
        <p:txBody>
          <a:bodyPr/>
          <a:lstStyle/>
          <a:p>
            <a:pPr>
              <a:defRPr/>
            </a:pPr>
            <a:fld id="{675BCFDA-D14B-40FE-A07B-6BBC70F618B9}" type="slidenum">
              <a:rPr lang="en-US" altLang="en-US" smtClean="0"/>
              <a:pPr>
                <a:defRPr/>
              </a:pPr>
              <a:t>31</a:t>
            </a:fld>
            <a:endParaRPr lang="en-US" altLang="en-US"/>
          </a:p>
        </p:txBody>
      </p:sp>
    </p:spTree>
    <p:extLst>
      <p:ext uri="{BB962C8B-B14F-4D97-AF65-F5344CB8AC3E}">
        <p14:creationId xmlns:p14="http://schemas.microsoft.com/office/powerpoint/2010/main" val="102115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Questioning:  </a:t>
            </a:r>
            <a:r>
              <a:rPr lang="en-US" altLang="en-US" sz="1200" dirty="0" smtClean="0">
                <a:solidFill>
                  <a:srgbClr val="595959"/>
                </a:solidFill>
                <a:latin typeface="Rockwell" pitchFamily="18" charset="0"/>
              </a:rPr>
              <a:t>QFT can help to</a:t>
            </a:r>
            <a:r>
              <a:rPr lang="en-US" altLang="en-US" sz="1200" baseline="0" dirty="0" smtClean="0">
                <a:solidFill>
                  <a:srgbClr val="595959"/>
                </a:solidFill>
                <a:latin typeface="Rockwell" pitchFamily="18" charset="0"/>
              </a:rPr>
              <a:t> d</a:t>
            </a:r>
            <a:r>
              <a:rPr lang="en-US" altLang="en-US" sz="1200" dirty="0" smtClean="0">
                <a:solidFill>
                  <a:srgbClr val="595959"/>
                </a:solidFill>
                <a:latin typeface="Rockwell" pitchFamily="18" charset="0"/>
              </a:rPr>
              <a:t>etermine the kind(s) of content students need in order to develop their inquiries.</a:t>
            </a:r>
          </a:p>
          <a:p>
            <a:endParaRPr lang="en-US" altLang="en-US" sz="1200" dirty="0" smtClean="0">
              <a:solidFill>
                <a:srgbClr val="595959"/>
              </a:solidFill>
              <a:latin typeface="Rockwell" pitchFamily="18" charset="0"/>
            </a:endParaRPr>
          </a:p>
          <a:p>
            <a:r>
              <a:rPr lang="en-US" altLang="en-US" sz="1200" dirty="0" smtClean="0">
                <a:solidFill>
                  <a:srgbClr val="595959"/>
                </a:solidFill>
                <a:latin typeface="Rockwell" pitchFamily="18" charset="0"/>
              </a:rPr>
              <a:t>Evaluating Sources:  QFT can help</a:t>
            </a:r>
            <a:r>
              <a:rPr lang="en-US" altLang="en-US" sz="1200" baseline="0" dirty="0" smtClean="0">
                <a:solidFill>
                  <a:srgbClr val="595959"/>
                </a:solidFill>
                <a:latin typeface="Rockwell" pitchFamily="18" charset="0"/>
              </a:rPr>
              <a:t> to assess </a:t>
            </a:r>
            <a:r>
              <a:rPr lang="en-US" altLang="en-US" sz="1200" dirty="0" smtClean="0">
                <a:solidFill>
                  <a:srgbClr val="595959"/>
                </a:solidFill>
                <a:latin typeface="Rockwell" pitchFamily="18" charset="0"/>
              </a:rPr>
              <a:t>the validity of sources.  </a:t>
            </a:r>
          </a:p>
          <a:p>
            <a:endParaRPr lang="en-US" altLang="en-US" sz="1200" baseline="0" dirty="0" smtClean="0">
              <a:solidFill>
                <a:srgbClr val="595959"/>
              </a:solidFill>
              <a:latin typeface="Rockwell" pitchFamily="18" charset="0"/>
            </a:endParaRPr>
          </a:p>
          <a:p>
            <a:r>
              <a:rPr lang="en-US" altLang="en-US" sz="1200" baseline="0" dirty="0" smtClean="0">
                <a:solidFill>
                  <a:srgbClr val="595959"/>
                </a:solidFill>
                <a:latin typeface="Rockwell" pitchFamily="18" charset="0"/>
              </a:rPr>
              <a:t>Communicating:  QFT can help to determine the purpose or viability of communicating or taking action.</a:t>
            </a:r>
          </a:p>
          <a:p>
            <a:endParaRPr lang="en-US" altLang="en-US" sz="1200" baseline="0" dirty="0" smtClean="0">
              <a:solidFill>
                <a:srgbClr val="595959"/>
              </a:solidFill>
              <a:latin typeface="Rockwell" pitchFamily="18" charset="0"/>
            </a:endParaRPr>
          </a:p>
          <a:p>
            <a:endParaRPr lang="en-US" altLang="en-US" sz="1200" baseline="0" dirty="0" smtClean="0">
              <a:solidFill>
                <a:srgbClr val="595959"/>
              </a:solidFill>
              <a:latin typeface="Rockwell" pitchFamily="18" charset="0"/>
            </a:endParaRPr>
          </a:p>
          <a:p>
            <a:endParaRPr lang="en-US" altLang="en-US" sz="1200" baseline="0" dirty="0" smtClean="0">
              <a:solidFill>
                <a:srgbClr val="595959"/>
              </a:solidFill>
              <a:latin typeface="Rockwell" pitchFamily="18" charset="0"/>
            </a:endParaRPr>
          </a:p>
          <a:p>
            <a:endParaRPr lang="en-US" altLang="en-US" sz="1200" dirty="0" smtClean="0">
              <a:solidFill>
                <a:srgbClr val="595959"/>
              </a:solidFill>
              <a:latin typeface="Rockwell" pitchFamily="18" charset="0"/>
            </a:endParaRPr>
          </a:p>
          <a:p>
            <a:endParaRPr lang="en-US" altLang="en-US" sz="1200" dirty="0" smtClean="0">
              <a:solidFill>
                <a:srgbClr val="595959"/>
              </a:solidFill>
              <a:latin typeface="Rockwell" pitchFamily="18" charset="0"/>
            </a:endParaRPr>
          </a:p>
          <a:p>
            <a:endParaRPr lang="en-US" dirty="0"/>
          </a:p>
        </p:txBody>
      </p:sp>
      <p:sp>
        <p:nvSpPr>
          <p:cNvPr id="4" name="Slide Number Placeholder 3"/>
          <p:cNvSpPr>
            <a:spLocks noGrp="1"/>
          </p:cNvSpPr>
          <p:nvPr>
            <p:ph type="sldNum" sz="quarter" idx="10"/>
          </p:nvPr>
        </p:nvSpPr>
        <p:spPr/>
        <p:txBody>
          <a:bodyPr/>
          <a:lstStyle/>
          <a:p>
            <a:fld id="{A2C2433B-17B2-4CD4-AAB3-331241D1C1CB}" type="slidenum">
              <a:rPr lang="en-US" smtClean="0"/>
              <a:t>32</a:t>
            </a:fld>
            <a:endParaRPr lang="en-US"/>
          </a:p>
        </p:txBody>
      </p:sp>
    </p:spTree>
    <p:extLst>
      <p:ext uri="{BB962C8B-B14F-4D97-AF65-F5344CB8AC3E}">
        <p14:creationId xmlns:p14="http://schemas.microsoft.com/office/powerpoint/2010/main" val="1705472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Use the last 15 minutes of the breakout session to begin work on: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smtClean="0"/>
              <a:t>Preparing to Use the QFT </a:t>
            </a:r>
            <a:r>
              <a:rPr lang="en-US" dirty="0" smtClean="0"/>
              <a:t>– Distribute</a:t>
            </a:r>
            <a:r>
              <a:rPr lang="en-US" baseline="0" dirty="0" smtClean="0"/>
              <a:t> </a:t>
            </a:r>
            <a:r>
              <a:rPr lang="en-US" dirty="0" smtClean="0"/>
              <a:t>handout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Instruct TLs to begin work on Page 1.  We will work some more after lunch…</a:t>
            </a:r>
          </a:p>
          <a:p>
            <a:endParaRPr lang="en-US" b="1" dirty="0"/>
          </a:p>
        </p:txBody>
      </p:sp>
      <p:sp>
        <p:nvSpPr>
          <p:cNvPr id="4" name="Slide Number Placeholder 3"/>
          <p:cNvSpPr>
            <a:spLocks noGrp="1"/>
          </p:cNvSpPr>
          <p:nvPr>
            <p:ph type="sldNum" sz="quarter" idx="10"/>
          </p:nvPr>
        </p:nvSpPr>
        <p:spPr/>
        <p:txBody>
          <a:bodyPr/>
          <a:lstStyle/>
          <a:p>
            <a:fld id="{673B5152-9AAC-F14C-BA1C-B5FA98628FF1}" type="slidenum">
              <a:rPr lang="en-US" smtClean="0"/>
              <a:t>33</a:t>
            </a:fld>
            <a:endParaRPr lang="en-US"/>
          </a:p>
        </p:txBody>
      </p:sp>
    </p:spTree>
    <p:extLst>
      <p:ext uri="{BB962C8B-B14F-4D97-AF65-F5344CB8AC3E}">
        <p14:creationId xmlns:p14="http://schemas.microsoft.com/office/powerpoint/2010/main" val="299274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rPr>
              <a:t>They’ll ask questions independently for 4 minutes.</a:t>
            </a:r>
          </a:p>
        </p:txBody>
      </p:sp>
      <p:sp>
        <p:nvSpPr>
          <p:cNvPr id="4" name="Slide Number Placeholder 3"/>
          <p:cNvSpPr>
            <a:spLocks noGrp="1"/>
          </p:cNvSpPr>
          <p:nvPr>
            <p:ph type="sldNum" sz="quarter" idx="5"/>
          </p:nvPr>
        </p:nvSpPr>
        <p:spPr/>
        <p:txBody>
          <a:bodyPr/>
          <a:lstStyle/>
          <a:p>
            <a:pPr>
              <a:defRPr/>
            </a:pPr>
            <a:fld id="{07B98F50-7D59-6E40-9303-72DD7D029143}" type="slidenum">
              <a:rPr lang="en-US" smtClean="0">
                <a:solidFill>
                  <a:prstClr val="black"/>
                </a:solidFill>
                <a:latin typeface="Calibri"/>
              </a:rPr>
              <a:pPr>
                <a:defRPr/>
              </a:pPr>
              <a:t>12</a:t>
            </a:fld>
            <a:endParaRPr lang="en-US" dirty="0">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AAFD289C-916F-4C42-86D2-8EFF7FBCE246}" type="slidenum">
              <a:rPr lang="en-US" smtClean="0"/>
              <a:pPr>
                <a:defRPr/>
              </a:pPr>
              <a:t>17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review the</a:t>
            </a:r>
            <a:r>
              <a:rPr lang="en-US" baseline="0" dirty="0" smtClean="0"/>
              <a:t> purpose of compelling and supporting questions.</a:t>
            </a:r>
            <a:endParaRPr lang="en-US" dirty="0" smtClean="0"/>
          </a:p>
          <a:p>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t>19</a:t>
            </a:fld>
            <a:endParaRPr lang="en-US"/>
          </a:p>
        </p:txBody>
      </p:sp>
    </p:spTree>
    <p:extLst>
      <p:ext uri="{BB962C8B-B14F-4D97-AF65-F5344CB8AC3E}">
        <p14:creationId xmlns:p14="http://schemas.microsoft.com/office/powerpoint/2010/main" val="47005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How many of you have been using essential questions in your classrooms?</a:t>
            </a:r>
          </a:p>
          <a:p>
            <a:r>
              <a:rPr lang="en-US">
                <a:latin typeface="Calibri" charset="0"/>
                <a:ea typeface="MS PGothic" charset="0"/>
              </a:rPr>
              <a:t>How do you define an essential question?</a:t>
            </a:r>
          </a:p>
          <a:p>
            <a:r>
              <a:rPr lang="en-US">
                <a:latin typeface="Calibri" charset="0"/>
                <a:ea typeface="MS PGothic" charset="0"/>
              </a:rPr>
              <a:t>Jay McTighe and Grant Wiggins state that EQs are used to stimulate students’ discussions and promote a deeper understanding of the content.  They also state that EQs should embed or initiate inquiry-based learning in the classroom.</a:t>
            </a:r>
          </a:p>
          <a:p>
            <a:r>
              <a:rPr lang="en-US">
                <a:latin typeface="Calibri" charset="0"/>
                <a:ea typeface="MS PGothic" charset="0"/>
              </a:rPr>
              <a:t>Are compelling questions that different from essential questions?  The authors of the C3 would say no… call them what you will.  A good question is a good question.</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FDB3BA9-A5E9-F04A-BC32-A268C2BD5E83}" type="slidenum">
              <a:rPr lang="en-US" sz="1200">
                <a:solidFill>
                  <a:prstClr val="black"/>
                </a:solidFill>
              </a:rPr>
              <a:pPr eaLnBrk="1" hangingPunct="1"/>
              <a:t>23</a:t>
            </a:fld>
            <a:endParaRPr lang="en-US"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Supporting questions often nestle underneath compelling questions.</a:t>
            </a:r>
          </a:p>
          <a:p>
            <a:endParaRPr lang="en-US">
              <a:latin typeface="Calibri" charset="0"/>
              <a:ea typeface="MS PGothic"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F037BC7-D232-5643-A79D-951C91FE3BDA}" type="slidenum">
              <a:rPr lang="en-US" sz="1200">
                <a:solidFill>
                  <a:prstClr val="black"/>
                </a:solidFill>
              </a:rPr>
              <a:pPr eaLnBrk="1" hangingPunct="1"/>
              <a:t>24</a:t>
            </a:fld>
            <a:endParaRPr lang="en-US"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a:t>
            </a:r>
            <a:r>
              <a:rPr lang="en-US" baseline="0" dirty="0" smtClean="0"/>
              <a:t> reviewed, let’s go back to our table lists …</a:t>
            </a:r>
            <a:endParaRPr lang="en-US" dirty="0"/>
          </a:p>
        </p:txBody>
      </p:sp>
      <p:sp>
        <p:nvSpPr>
          <p:cNvPr id="4" name="Slide Number Placeholder 3"/>
          <p:cNvSpPr>
            <a:spLocks noGrp="1"/>
          </p:cNvSpPr>
          <p:nvPr>
            <p:ph type="sldNum" sz="quarter" idx="10"/>
          </p:nvPr>
        </p:nvSpPr>
        <p:spPr/>
        <p:txBody>
          <a:bodyPr/>
          <a:lstStyle/>
          <a:p>
            <a:fld id="{88A92FB4-6023-9248-8723-2F8590492864}"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86508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question focus is a simple statement, a visual</a:t>
            </a:r>
            <a:r>
              <a:rPr lang="en-US" baseline="0" dirty="0" smtClean="0"/>
              <a:t> or aural aid to help students generate questions.  </a:t>
            </a:r>
            <a:endParaRPr lang="en-US" dirty="0"/>
          </a:p>
        </p:txBody>
      </p:sp>
      <p:sp>
        <p:nvSpPr>
          <p:cNvPr id="4" name="Slide Number Placeholder 3"/>
          <p:cNvSpPr>
            <a:spLocks noGrp="1"/>
          </p:cNvSpPr>
          <p:nvPr>
            <p:ph type="sldNum" sz="quarter" idx="10"/>
          </p:nvPr>
        </p:nvSpPr>
        <p:spPr/>
        <p:txBody>
          <a:bodyPr/>
          <a:lstStyle/>
          <a:p>
            <a:pPr>
              <a:defRPr/>
            </a:pPr>
            <a:fld id="{675BCFDA-D14B-40FE-A07B-6BBC70F618B9}" type="slidenum">
              <a:rPr lang="en-US" altLang="en-US" smtClean="0"/>
              <a:pPr>
                <a:defRPr/>
              </a:pPr>
              <a:t>29</a:t>
            </a:fld>
            <a:endParaRPr lang="en-US" altLang="en-US"/>
          </a:p>
        </p:txBody>
      </p:sp>
    </p:spTree>
    <p:extLst>
      <p:ext uri="{BB962C8B-B14F-4D97-AF65-F5344CB8AC3E}">
        <p14:creationId xmlns:p14="http://schemas.microsoft.com/office/powerpoint/2010/main" val="1021156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We’re still not done with questioning. </a:t>
            </a:r>
            <a:r>
              <a:rPr lang="en-US" sz="1200" dirty="0" smtClean="0">
                <a:solidFill>
                  <a:srgbClr val="595959"/>
                </a:solidFill>
                <a:latin typeface="Rockwell" pitchFamily="18" charset="0"/>
              </a:rPr>
              <a:t>Q</a:t>
            </a:r>
            <a:r>
              <a:rPr lang="en-US" altLang="en-US" sz="1200" dirty="0" smtClean="0">
                <a:solidFill>
                  <a:srgbClr val="595959"/>
                </a:solidFill>
                <a:latin typeface="Rockwell" pitchFamily="18" charset="0"/>
              </a:rPr>
              <a:t>uestions are fundamental for ASSESSING the validity of sources.  For example, do we use</a:t>
            </a:r>
            <a:r>
              <a:rPr lang="en-US" altLang="en-US" sz="1200" baseline="0" dirty="0" smtClean="0">
                <a:solidFill>
                  <a:srgbClr val="595959"/>
                </a:solidFill>
                <a:latin typeface="Rockwell" pitchFamily="18" charset="0"/>
              </a:rPr>
              <a:t> a source from the Library of Congress or from “The Enquirer?”</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A548208-D1B5-491B-A3E4-AEE419A97CB0}" type="slidenum">
              <a:rPr lang="en-US" altLang="en-US" smtClean="0">
                <a:solidFill>
                  <a:prstClr val="black"/>
                </a:solidFill>
              </a:rPr>
              <a:pPr eaLnBrk="1" hangingPunct="1"/>
              <a:t>30</a:t>
            </a:fld>
            <a:endParaRPr lang="en-US" alt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14840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65098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840748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D4CE668-E6BA-734B-80FA-E2EF880916B8}" type="datetimeFigureOut">
              <a:rPr lang="en-US">
                <a:latin typeface="Calibri"/>
              </a:rPr>
              <a:pPr>
                <a:defRPr/>
              </a:pPr>
              <a:t>10/27/2014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38706E7-AD8E-234B-965E-DCADE867609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5121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31F1FD-A53B-6749-BDD2-3E9140E1DCB0}" type="datetimeFigureOut">
              <a:rPr lang="en-US">
                <a:latin typeface="Calibri"/>
              </a:rPr>
              <a:pPr>
                <a:defRPr/>
              </a:pPr>
              <a:t>10/27/2014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8F00439-C146-5F45-AAB4-196D9A2586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588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A04883D-F733-6E43-BB5E-9D5F326074D9}" type="datetimeFigureOut">
              <a:rPr lang="en-US">
                <a:latin typeface="Calibri"/>
              </a:rPr>
              <a:pPr>
                <a:defRPr/>
              </a:pPr>
              <a:t>10/27/2014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CC9AA91-CDBD-2444-9EE4-058DC275F9F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51274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A2BCBDD-1992-4E4E-9C1B-FA1FF5AA4C1B}" type="datetimeFigureOut">
              <a:rPr lang="en-US">
                <a:latin typeface="Calibri"/>
              </a:rPr>
              <a:pPr>
                <a:defRPr/>
              </a:pPr>
              <a:t>10/27/2014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9CD8087-5756-6B40-B42D-8FAD89AEE0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054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2314873-F88A-D64C-BF26-0DCFC449095A}" type="datetimeFigureOut">
              <a:rPr lang="en-US">
                <a:latin typeface="Calibri"/>
              </a:rPr>
              <a:pPr>
                <a:defRPr/>
              </a:pPr>
              <a:t>10/27/2014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CCE6277F-2E19-F842-89C3-6A597E9D486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0524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9D4E34F-70CD-E441-8D5C-9710D8BFD99D}" type="datetimeFigureOut">
              <a:rPr lang="en-US">
                <a:latin typeface="Calibri"/>
              </a:rPr>
              <a:pPr>
                <a:defRPr/>
              </a:pPr>
              <a:t>10/27/2014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A723BBC-E267-5D45-8B33-DD582C32BDF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745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59E81A-3624-2545-B6C9-33D66CDBC15B}" type="datetimeFigureOut">
              <a:rPr lang="en-US">
                <a:latin typeface="Calibri"/>
              </a:rPr>
              <a:pPr>
                <a:defRPr/>
              </a:pPr>
              <a:t>10/27/2014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4592D1C-9F7C-4740-9481-F3CB50694CC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99456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5140D7-D359-C740-A594-B0F3F518585E}" type="datetimeFigureOut">
              <a:rPr lang="en-US">
                <a:latin typeface="Calibri"/>
              </a:rPr>
              <a:pPr>
                <a:defRPr/>
              </a:pPr>
              <a:t>10/27/2014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767AEF1-6524-AB47-9756-D03B41A604D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45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DD947C-6A30-C74E-9420-305F9B657D7D}"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846297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2568ED-329B-414F-842F-A560768CB744}" type="datetimeFigureOut">
              <a:rPr lang="en-US">
                <a:latin typeface="Calibri"/>
              </a:rPr>
              <a:pPr>
                <a:defRPr/>
              </a:pPr>
              <a:t>10/27/2014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B59320F-3BE1-A84D-BA58-34348EE209E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21255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D9BA8E-7FCD-274D-9123-B760ADF58A1C}" type="datetimeFigureOut">
              <a:rPr lang="en-US">
                <a:latin typeface="Calibri"/>
              </a:rPr>
              <a:pPr>
                <a:defRPr/>
              </a:pPr>
              <a:t>10/27/2014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547FF9C-DCB6-1041-A884-794EC86F393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4972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893A03-2B2D-6044-9D02-D7EA30F7238E}" type="datetimeFigureOut">
              <a:rPr lang="en-US">
                <a:latin typeface="Calibri"/>
              </a:rPr>
              <a:pPr>
                <a:defRPr/>
              </a:pPr>
              <a:t>10/27/2014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4BD78D6-BE14-2748-AE6B-94D3BD3128C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2190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69E892C-EFAC-E447-8525-2E30B29C0083}"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0752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500436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212934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73740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1382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16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DD947C-6A30-C74E-9420-305F9B657D7D}"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3161667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13318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667797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01769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75255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2237951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3579227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extLst>
      <p:ext uri="{BB962C8B-B14F-4D97-AF65-F5344CB8AC3E}">
        <p14:creationId xmlns:p14="http://schemas.microsoft.com/office/powerpoint/2010/main" val="696078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07854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40594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DD947C-6A30-C74E-9420-305F9B657D7D}"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3871058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DD947C-6A30-C74E-9420-305F9B657D7D}" type="datetimeFigureOut">
              <a:rPr lang="en-US" smtClean="0"/>
              <a:t>10/27/2014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6949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DD947C-6A30-C74E-9420-305F9B657D7D}" type="datetimeFigureOut">
              <a:rPr lang="en-US" smtClean="0"/>
              <a:t>10/27/2014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53052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D947C-6A30-C74E-9420-305F9B657D7D}" type="datetimeFigureOut">
              <a:rPr lang="en-US" smtClean="0"/>
              <a:t>10/27/2014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20603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DD947C-6A30-C74E-9420-305F9B657D7D}"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97158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DD947C-6A30-C74E-9420-305F9B657D7D}"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A4EC44-6B1F-2449-9AD0-6092EFC6CD29}" type="slidenum">
              <a:rPr lang="en-US" smtClean="0"/>
              <a:t>‹#›</a:t>
            </a:fld>
            <a:endParaRPr lang="en-US"/>
          </a:p>
        </p:txBody>
      </p:sp>
    </p:spTree>
    <p:extLst>
      <p:ext uri="{BB962C8B-B14F-4D97-AF65-F5344CB8AC3E}">
        <p14:creationId xmlns:p14="http://schemas.microsoft.com/office/powerpoint/2010/main" val="198649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D947C-6A30-C74E-9420-305F9B657D7D}" type="datetimeFigureOut">
              <a:rPr lang="en-US" smtClean="0"/>
              <a:t>10/27/2014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4EC44-6B1F-2449-9AD0-6092EFC6CD29}" type="slidenum">
              <a:rPr lang="en-US" smtClean="0"/>
              <a:t>‹#›</a:t>
            </a:fld>
            <a:endParaRPr lang="en-US"/>
          </a:p>
        </p:txBody>
      </p:sp>
    </p:spTree>
    <p:extLst>
      <p:ext uri="{BB962C8B-B14F-4D97-AF65-F5344CB8AC3E}">
        <p14:creationId xmlns:p14="http://schemas.microsoft.com/office/powerpoint/2010/main" val="2673420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6114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fontAlgn="base">
              <a:spcBef>
                <a:spcPct val="0"/>
              </a:spcBef>
              <a:spcAft>
                <a:spcPct val="0"/>
              </a:spcAft>
              <a:defRPr/>
            </a:pPr>
            <a:fld id="{88CE9B94-3811-2545-BF67-9E554AC8EF1A}" type="datetimeFigureOut">
              <a:rPr lang="en-US">
                <a:latin typeface="Calibri" charset="0"/>
                <a:ea typeface="MS PGothic" charset="0"/>
                <a:cs typeface="MS PGothic" charset="0"/>
              </a:rPr>
              <a:pPr fontAlgn="base">
                <a:spcBef>
                  <a:spcPct val="0"/>
                </a:spcBef>
                <a:spcAft>
                  <a:spcPct val="0"/>
                </a:spcAft>
                <a:defRPr/>
              </a:pPr>
              <a:t>10/27/2014</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1A853EC1-C3F9-DB49-8108-F8C78072471B}" type="slidenum">
              <a:rPr lang="en-US">
                <a:latin typeface="Calibri" charset="0"/>
                <a:ea typeface="MS PGothic" charset="0"/>
                <a:cs typeface="MS PGothic" charset="0"/>
              </a:rPr>
              <a:pPr fontAlgn="base">
                <a:spcBef>
                  <a:spcPct val="0"/>
                </a:spcBef>
                <a:spcAft>
                  <a:spcPct val="0"/>
                </a:spcAft>
                <a:defRPr/>
              </a:pPr>
              <a:t>‹#›</a:t>
            </a:fld>
            <a:endParaRPr lang="en-US">
              <a:latin typeface="Calibri" charset="0"/>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769E892C-EFAC-E447-8525-2E30B29C0083}" type="datetimeFigureOut">
              <a:rPr lang="en-US" smtClean="0">
                <a:solidFill>
                  <a:prstClr val="black">
                    <a:lumMod val="65000"/>
                    <a:lumOff val="35000"/>
                  </a:prstClr>
                </a:solidFill>
              </a:rPr>
              <a:pPr/>
              <a:t>10/27/2014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DEFA6568-BAB7-584B-A6E0-86040BDDAC1A}"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extLst>
      <p:ext uri="{BB962C8B-B14F-4D97-AF65-F5344CB8AC3E}">
        <p14:creationId xmlns:p14="http://schemas.microsoft.com/office/powerpoint/2010/main" val="8350904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6"/>
          <p:cNvSpPr>
            <a:spLocks noGrp="1"/>
          </p:cNvSpPr>
          <p:nvPr>
            <p:ph type="title"/>
          </p:nvPr>
        </p:nvSpPr>
        <p:spPr>
          <a:xfrm>
            <a:off x="168081" y="621429"/>
            <a:ext cx="8628088" cy="3208338"/>
          </a:xfrm>
        </p:spPr>
        <p:txBody>
          <a:bodyPr>
            <a:normAutofit/>
          </a:bodyPr>
          <a:lstStyle/>
          <a:p>
            <a:r>
              <a:rPr lang="en-US" sz="5400" dirty="0">
                <a:solidFill>
                  <a:srgbClr val="161141"/>
                </a:solidFill>
                <a:latin typeface="Calibri" charset="0"/>
                <a:ea typeface="MS PGothic" charset="0"/>
              </a:rPr>
              <a:t>Q</a:t>
            </a:r>
            <a:r>
              <a:rPr lang="en-US" sz="5400" dirty="0" smtClean="0">
                <a:solidFill>
                  <a:srgbClr val="161141"/>
                </a:solidFill>
                <a:latin typeface="Calibri" charset="0"/>
                <a:ea typeface="MS PGothic" charset="0"/>
              </a:rPr>
              <a:t>uestions that </a:t>
            </a:r>
            <a:r>
              <a:rPr lang="en-US" sz="5400" dirty="0">
                <a:solidFill>
                  <a:srgbClr val="161141"/>
                </a:solidFill>
                <a:latin typeface="Calibri" charset="0"/>
                <a:ea typeface="MS PGothic" charset="0"/>
              </a:rPr>
              <a:t>matter </a:t>
            </a:r>
            <a:r>
              <a:rPr lang="en-US" sz="5400" dirty="0" smtClean="0">
                <a:solidFill>
                  <a:srgbClr val="161141"/>
                </a:solidFill>
                <a:latin typeface="Calibri" charset="0"/>
                <a:ea typeface="MS PGothic" charset="0"/>
              </a:rPr>
              <a:t>in the </a:t>
            </a:r>
            <a:r>
              <a:rPr lang="en-US" sz="5400" dirty="0">
                <a:solidFill>
                  <a:srgbClr val="161141"/>
                </a:solidFill>
                <a:latin typeface="Calibri" charset="0"/>
                <a:ea typeface="MS PGothic" charset="0"/>
              </a:rPr>
              <a:t>social </a:t>
            </a:r>
            <a:r>
              <a:rPr lang="en-US" sz="5400" dirty="0" smtClean="0">
                <a:solidFill>
                  <a:srgbClr val="161141"/>
                </a:solidFill>
                <a:latin typeface="Calibri" charset="0"/>
                <a:ea typeface="MS PGothic" charset="0"/>
              </a:rPr>
              <a:t>studies classroom</a:t>
            </a:r>
            <a:r>
              <a:rPr lang="en-US" sz="5400" dirty="0">
                <a:solidFill>
                  <a:srgbClr val="161141"/>
                </a:solidFill>
                <a:latin typeface="Calibri" charset="0"/>
                <a:ea typeface="MS PGothic" charset="0"/>
              </a:rPr>
              <a:t>.</a:t>
            </a:r>
          </a:p>
        </p:txBody>
      </p:sp>
      <p:sp>
        <p:nvSpPr>
          <p:cNvPr id="14339" name="TextBox 26"/>
          <p:cNvSpPr txBox="1">
            <a:spLocks noChangeArrowheads="1"/>
          </p:cNvSpPr>
          <p:nvPr/>
        </p:nvSpPr>
        <p:spPr bwMode="auto">
          <a:xfrm>
            <a:off x="0" y="93791"/>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8800" dirty="0" smtClean="0">
                <a:solidFill>
                  <a:schemeClr val="tx2"/>
                </a:solidFill>
                <a:latin typeface="Helvetica" charset="0"/>
              </a:rPr>
              <a:t>Crafting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91" y="3193242"/>
            <a:ext cx="5303847" cy="34294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1162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2" y="0"/>
            <a:ext cx="91477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634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365837"/>
            <a:ext cx="8913813" cy="914400"/>
          </a:xfrm>
        </p:spPr>
        <p:txBody>
          <a:bodyPr>
            <a:normAutofit/>
          </a:bodyPr>
          <a:lstStyle/>
          <a:p>
            <a:pPr eaLnBrk="1" hangingPunct="1"/>
            <a:r>
              <a:rPr lang="en-US" sz="4400" b="1" dirty="0">
                <a:solidFill>
                  <a:srgbClr val="FFFFFF"/>
                </a:solidFill>
                <a:latin typeface="Rockwell" charset="0"/>
              </a:rPr>
              <a:t>Producing </a:t>
            </a:r>
            <a:r>
              <a:rPr lang="en-US" sz="4400" b="1" dirty="0" smtClean="0">
                <a:solidFill>
                  <a:srgbClr val="FFFFFF"/>
                </a:solidFill>
                <a:latin typeface="Rockwell" charset="0"/>
              </a:rPr>
              <a:t>Questions – </a:t>
            </a:r>
            <a:r>
              <a:rPr lang="en-US" sz="4400" b="1" dirty="0">
                <a:solidFill>
                  <a:srgbClr val="FFFFFF"/>
                </a:solidFill>
                <a:latin typeface="Rockwell" charset="0"/>
              </a:rPr>
              <a:t>4</a:t>
            </a:r>
            <a:r>
              <a:rPr lang="en-US" sz="4400" b="1" dirty="0" smtClean="0">
                <a:solidFill>
                  <a:srgbClr val="FFFFFF"/>
                </a:solidFill>
                <a:latin typeface="Rockwell" charset="0"/>
              </a:rPr>
              <a:t> min.</a:t>
            </a:r>
            <a:endParaRPr lang="en-US" sz="4400" b="1" dirty="0">
              <a:solidFill>
                <a:srgbClr val="FFFFFF"/>
              </a:solidFill>
              <a:latin typeface="Rockwell" charset="0"/>
            </a:endParaRPr>
          </a:p>
        </p:txBody>
      </p:sp>
      <p:sp>
        <p:nvSpPr>
          <p:cNvPr id="3" name="Content Placeholder 2"/>
          <p:cNvSpPr>
            <a:spLocks noGrp="1"/>
          </p:cNvSpPr>
          <p:nvPr>
            <p:ph idx="1"/>
          </p:nvPr>
        </p:nvSpPr>
        <p:spPr>
          <a:xfrm>
            <a:off x="368300" y="4929917"/>
            <a:ext cx="8545513" cy="2193042"/>
          </a:xfrm>
        </p:spPr>
        <p:txBody>
          <a:bodyPr rtlCol="0">
            <a:normAutofit/>
          </a:bodyPr>
          <a:lstStyle/>
          <a:p>
            <a:pPr marL="514350" indent="-514350" algn="ctr" eaLnBrk="1" fontAlgn="auto" hangingPunct="1">
              <a:spcAft>
                <a:spcPts val="0"/>
              </a:spcAft>
              <a:buFont typeface="+mj-lt"/>
              <a:buAutoNum type="arabicPeriod"/>
              <a:defRPr/>
            </a:pPr>
            <a:r>
              <a:rPr lang="en-US" sz="3000" b="1" dirty="0" smtClean="0">
                <a:solidFill>
                  <a:schemeClr val="bg1"/>
                </a:solidFill>
                <a:ea typeface="+mn-ea"/>
                <a:cs typeface="+mn-cs"/>
              </a:rPr>
              <a:t>Ask Questions</a:t>
            </a:r>
          </a:p>
          <a:p>
            <a:pPr marL="514350" indent="-514350" algn="ctr" eaLnBrk="1" fontAlgn="auto" hangingPunct="1">
              <a:spcAft>
                <a:spcPts val="0"/>
              </a:spcAft>
              <a:buFont typeface="Wingdings" pitchFamily="2" charset="2"/>
              <a:buAutoNum type="arabicPeriod"/>
              <a:defRPr/>
            </a:pPr>
            <a:r>
              <a:rPr lang="en-US" sz="3000" b="1" dirty="0" smtClean="0">
                <a:solidFill>
                  <a:schemeClr val="bg1"/>
                </a:solidFill>
              </a:rPr>
              <a:t>Remember the Q-Focus</a:t>
            </a:r>
            <a:endParaRPr lang="en-US" sz="3000" b="1" dirty="0" smtClean="0">
              <a:solidFill>
                <a:schemeClr val="bg1"/>
              </a:solidFill>
              <a:ea typeface="+mn-ea"/>
              <a:cs typeface="+mn-cs"/>
            </a:endParaRPr>
          </a:p>
          <a:p>
            <a:pPr marL="514350" indent="-514350" algn="ctr" eaLnBrk="1" fontAlgn="auto" hangingPunct="1">
              <a:spcAft>
                <a:spcPts val="0"/>
              </a:spcAft>
              <a:buFont typeface="Wingdings" pitchFamily="2" charset="2"/>
              <a:buAutoNum type="arabicPeriod"/>
              <a:defRPr/>
            </a:pPr>
            <a:r>
              <a:rPr lang="en-US" sz="3000" b="1" dirty="0" smtClean="0">
                <a:solidFill>
                  <a:schemeClr val="bg1"/>
                </a:solidFill>
                <a:ea typeface="+mn-ea"/>
                <a:cs typeface="+mn-cs"/>
              </a:rPr>
              <a:t>Number the Questions</a:t>
            </a:r>
          </a:p>
          <a:p>
            <a:pPr marL="514350" indent="-514350" algn="ctr" eaLnBrk="1" fontAlgn="auto" hangingPunct="1">
              <a:spcAft>
                <a:spcPts val="0"/>
              </a:spcAft>
              <a:buFont typeface="Wingdings" pitchFamily="2" charset="2"/>
              <a:buAutoNum type="arabicPeriod"/>
              <a:defRPr/>
            </a:pPr>
            <a:endParaRPr lang="en-US" sz="3000" b="1" dirty="0">
              <a:solidFill>
                <a:schemeClr val="bg1"/>
              </a:solidFill>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020" y="1392281"/>
            <a:ext cx="5303847" cy="342944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1105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400816"/>
            <a:ext cx="8913813" cy="1005840"/>
          </a:xfrm>
        </p:spPr>
        <p:txBody>
          <a:bodyPr>
            <a:normAutofit fontScale="90000"/>
          </a:bodyPr>
          <a:lstStyle/>
          <a:p>
            <a:pPr algn="ctr" eaLnBrk="1" hangingPunct="1"/>
            <a:r>
              <a:rPr lang="en-US" sz="4000" b="1" dirty="0">
                <a:solidFill>
                  <a:srgbClr val="FFFFFF"/>
                </a:solidFill>
                <a:latin typeface="Rockwell" charset="0"/>
              </a:rPr>
              <a:t>Categorizing Questions</a:t>
            </a:r>
            <a:r>
              <a:rPr lang="en-US" sz="4000" b="1" dirty="0" smtClean="0">
                <a:solidFill>
                  <a:srgbClr val="FFFFFF"/>
                </a:solidFill>
                <a:latin typeface="Rockwell" charset="0"/>
              </a:rPr>
              <a:t>:</a:t>
            </a:r>
            <a:br>
              <a:rPr lang="en-US" sz="4000" b="1" dirty="0" smtClean="0">
                <a:solidFill>
                  <a:srgbClr val="FFFFFF"/>
                </a:solidFill>
                <a:latin typeface="Rockwell" charset="0"/>
              </a:rPr>
            </a:br>
            <a:r>
              <a:rPr lang="en-US" sz="4000" b="1" dirty="0" smtClean="0">
                <a:solidFill>
                  <a:srgbClr val="FFFFFF"/>
                </a:solidFill>
                <a:latin typeface="Rockwell" charset="0"/>
              </a:rPr>
              <a:t> Closed</a:t>
            </a:r>
            <a:r>
              <a:rPr lang="en-US" sz="4000" b="1" dirty="0">
                <a:solidFill>
                  <a:srgbClr val="FFFFFF"/>
                </a:solidFill>
                <a:latin typeface="Rockwell" charset="0"/>
              </a:rPr>
              <a:t>/Open</a:t>
            </a:r>
          </a:p>
        </p:txBody>
      </p:sp>
      <p:sp>
        <p:nvSpPr>
          <p:cNvPr id="46082" name="Content Placeholder 2"/>
          <p:cNvSpPr>
            <a:spLocks noGrp="1"/>
          </p:cNvSpPr>
          <p:nvPr>
            <p:ph idx="1"/>
          </p:nvPr>
        </p:nvSpPr>
        <p:spPr>
          <a:xfrm>
            <a:off x="498475" y="1981200"/>
            <a:ext cx="8362950" cy="4144963"/>
          </a:xfrm>
          <a:solidFill>
            <a:schemeClr val="bg1"/>
          </a:solidFill>
        </p:spPr>
        <p:txBody>
          <a:bodyPr>
            <a:normAutofit fontScale="92500"/>
          </a:bodyPr>
          <a:lstStyle/>
          <a:p>
            <a:pPr marL="0" indent="0" eaLnBrk="1" hangingPunct="1">
              <a:buFont typeface="Wingdings" charset="0"/>
              <a:buNone/>
              <a:defRPr/>
            </a:pPr>
            <a:r>
              <a:rPr lang="en-US" sz="3000" u="sng" dirty="0" smtClean="0">
                <a:latin typeface="Rockwell" charset="0"/>
              </a:rPr>
              <a:t>Definitions</a:t>
            </a:r>
            <a:r>
              <a:rPr lang="en-US" sz="3000" dirty="0" smtClean="0">
                <a:latin typeface="Rockwell" charset="0"/>
              </a:rPr>
              <a:t>: </a:t>
            </a:r>
            <a:endParaRPr lang="en-US" sz="3000" b="1" dirty="0" smtClean="0">
              <a:latin typeface="Rockwell" charset="0"/>
            </a:endParaRPr>
          </a:p>
          <a:p>
            <a:pPr lvl="1" eaLnBrk="1" hangingPunct="1">
              <a:defRPr/>
            </a:pPr>
            <a:r>
              <a:rPr lang="en-US" sz="2800" b="1" dirty="0" smtClean="0">
                <a:latin typeface="Rockwell" charset="0"/>
              </a:rPr>
              <a:t>Closed</a:t>
            </a:r>
            <a:r>
              <a:rPr lang="en-US" sz="2800" b="1" dirty="0">
                <a:latin typeface="Rockwell" charset="0"/>
              </a:rPr>
              <a:t>-ended </a:t>
            </a:r>
            <a:r>
              <a:rPr lang="en-US" sz="2800" dirty="0">
                <a:latin typeface="Rockwell" charset="0"/>
              </a:rPr>
              <a:t>questions can be answered with a “yes” or  “no” or with a </a:t>
            </a:r>
            <a:r>
              <a:rPr lang="en-US" sz="2800" b="1" dirty="0">
                <a:latin typeface="Rockwell" charset="0"/>
              </a:rPr>
              <a:t>one-word </a:t>
            </a:r>
            <a:r>
              <a:rPr lang="en-US" sz="2800" dirty="0">
                <a:latin typeface="Rockwell" charset="0"/>
              </a:rPr>
              <a:t>answer.</a:t>
            </a:r>
          </a:p>
          <a:p>
            <a:pPr lvl="1" eaLnBrk="1" hangingPunct="1">
              <a:spcBef>
                <a:spcPts val="1800"/>
              </a:spcBef>
              <a:spcAft>
                <a:spcPts val="0"/>
              </a:spcAft>
              <a:defRPr/>
            </a:pPr>
            <a:r>
              <a:rPr lang="en-US" sz="2800" b="1" dirty="0" smtClean="0">
                <a:latin typeface="Rockwell" charset="0"/>
              </a:rPr>
              <a:t>Open</a:t>
            </a:r>
            <a:r>
              <a:rPr lang="en-US" sz="2800" b="1" dirty="0">
                <a:latin typeface="Rockwell" charset="0"/>
              </a:rPr>
              <a:t>-ended</a:t>
            </a:r>
            <a:r>
              <a:rPr lang="en-US" sz="2800" dirty="0">
                <a:latin typeface="Rockwell" charset="0"/>
              </a:rPr>
              <a:t> questions require </a:t>
            </a:r>
            <a:endParaRPr lang="en-US" sz="2800" dirty="0" smtClean="0">
              <a:latin typeface="Rockwell" charset="0"/>
            </a:endParaRPr>
          </a:p>
          <a:p>
            <a:pPr marL="228600" lvl="1" indent="0" eaLnBrk="1" hangingPunct="1">
              <a:spcBef>
                <a:spcPts val="0"/>
              </a:spcBef>
              <a:spcAft>
                <a:spcPts val="1800"/>
              </a:spcAft>
              <a:buFont typeface="Wingdings" charset="0"/>
              <a:buNone/>
              <a:defRPr/>
            </a:pPr>
            <a:r>
              <a:rPr lang="en-US" sz="2800" dirty="0" smtClean="0">
                <a:latin typeface="Rockwell" charset="0"/>
              </a:rPr>
              <a:t>  more </a:t>
            </a:r>
            <a:r>
              <a:rPr lang="en-US" sz="2800" b="1" dirty="0" smtClean="0">
                <a:latin typeface="Rockwell" charset="0"/>
              </a:rPr>
              <a:t>explanation</a:t>
            </a:r>
            <a:r>
              <a:rPr lang="en-US" sz="2800" dirty="0" smtClean="0">
                <a:latin typeface="Rockwell" charset="0"/>
              </a:rPr>
              <a:t>. </a:t>
            </a:r>
          </a:p>
          <a:p>
            <a:pPr marL="0" indent="0" eaLnBrk="1" hangingPunct="1">
              <a:spcBef>
                <a:spcPts val="0"/>
              </a:spcBef>
              <a:buFont typeface="Wingdings" charset="0"/>
              <a:buNone/>
              <a:defRPr/>
            </a:pPr>
            <a:r>
              <a:rPr lang="en-US" sz="3000" u="sng" dirty="0" smtClean="0">
                <a:latin typeface="Rockwell" charset="0"/>
              </a:rPr>
              <a:t>Directions</a:t>
            </a:r>
            <a:r>
              <a:rPr lang="en-US" sz="3000" dirty="0" smtClean="0">
                <a:latin typeface="Rockwell" charset="0"/>
              </a:rPr>
              <a:t>: Identify </a:t>
            </a:r>
            <a:r>
              <a:rPr lang="en-US" sz="3000" dirty="0">
                <a:latin typeface="Rockwell" charset="0"/>
              </a:rPr>
              <a:t>your questions as </a:t>
            </a:r>
            <a:r>
              <a:rPr lang="en-US" sz="3000" dirty="0" smtClean="0">
                <a:latin typeface="Rockwell" charset="0"/>
              </a:rPr>
              <a:t>closed</a:t>
            </a:r>
            <a:r>
              <a:rPr lang="en-US" sz="3000" dirty="0">
                <a:latin typeface="Rockwell" charset="0"/>
              </a:rPr>
              <a:t>-ended or open-ended by </a:t>
            </a:r>
            <a:r>
              <a:rPr lang="en-US" sz="3000" b="1" dirty="0" smtClean="0">
                <a:latin typeface="Rockwell" charset="0"/>
              </a:rPr>
              <a:t>marking </a:t>
            </a:r>
            <a:r>
              <a:rPr lang="en-US" sz="3000" b="1" dirty="0">
                <a:latin typeface="Rockwell" charset="0"/>
              </a:rPr>
              <a:t>them </a:t>
            </a:r>
            <a:r>
              <a:rPr lang="en-US" sz="3000" dirty="0">
                <a:latin typeface="Rockwell" charset="0"/>
              </a:rPr>
              <a:t>with a </a:t>
            </a:r>
            <a:r>
              <a:rPr lang="en-US" sz="3000" b="1" dirty="0">
                <a:latin typeface="Rockwell" charset="0"/>
              </a:rPr>
              <a:t>“C”</a:t>
            </a:r>
            <a:r>
              <a:rPr lang="en-US" sz="3000" dirty="0">
                <a:latin typeface="Rockwell" charset="0"/>
              </a:rPr>
              <a:t> or an </a:t>
            </a:r>
            <a:r>
              <a:rPr lang="en-US" sz="3000" b="1" dirty="0">
                <a:latin typeface="Rockwell" charset="0"/>
              </a:rPr>
              <a:t>“O”</a:t>
            </a:r>
            <a:r>
              <a:rPr lang="en-US" sz="3000" dirty="0">
                <a:latin typeface="Rockwel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6082">
                                            <p:txEl>
                                              <p:pRg st="3" end="3"/>
                                            </p:txEl>
                                          </p:spTgt>
                                        </p:tgtEl>
                                        <p:attrNameLst>
                                          <p:attrName>style.visibility</p:attrName>
                                        </p:attrNameLst>
                                      </p:cBhvr>
                                      <p:to>
                                        <p:strVal val="visible"/>
                                      </p:to>
                                    </p:set>
                                    <p:animEffect transition="in" filter="fade">
                                      <p:cBhvr>
                                        <p:cTn id="15" dur="500"/>
                                        <p:tgtEl>
                                          <p:spTgt spid="46082">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6082">
                                            <p:txEl>
                                              <p:pRg st="4" end="4"/>
                                            </p:txEl>
                                          </p:spTgt>
                                        </p:tgtEl>
                                        <p:attrNameLst>
                                          <p:attrName>style.visibility</p:attrName>
                                        </p:attrNameLst>
                                      </p:cBhvr>
                                      <p:to>
                                        <p:strVal val="visible"/>
                                      </p:to>
                                    </p:set>
                                    <p:animEffect transition="in" filter="fade">
                                      <p:cBhvr>
                                        <p:cTn id="20" dur="500"/>
                                        <p:tgtEl>
                                          <p:spTgt spid="460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Title 1"/>
          <p:cNvSpPr>
            <a:spLocks noGrp="1"/>
          </p:cNvSpPr>
          <p:nvPr>
            <p:ph type="title"/>
          </p:nvPr>
        </p:nvSpPr>
        <p:spPr>
          <a:xfrm>
            <a:off x="0" y="608082"/>
            <a:ext cx="9144000" cy="1005840"/>
          </a:xfrm>
        </p:spPr>
        <p:txBody>
          <a:bodyPr>
            <a:normAutofit fontScale="90000"/>
          </a:bodyPr>
          <a:lstStyle/>
          <a:p>
            <a:pPr algn="ctr" eaLnBrk="1" hangingPunct="1"/>
            <a:r>
              <a:rPr lang="en-US" sz="4000" dirty="0">
                <a:latin typeface="Rockwell" charset="0"/>
              </a:rPr>
              <a:t>Change </a:t>
            </a:r>
            <a:r>
              <a:rPr lang="en-US" sz="4000" b="1" dirty="0">
                <a:latin typeface="Rockwell" charset="0"/>
              </a:rPr>
              <a:t>Closed</a:t>
            </a:r>
            <a:r>
              <a:rPr lang="en-US" sz="4000" dirty="0">
                <a:latin typeface="Rockwell" charset="0"/>
              </a:rPr>
              <a:t> to </a:t>
            </a:r>
            <a:r>
              <a:rPr lang="en-US" sz="4000" b="1" dirty="0">
                <a:latin typeface="Rockwell" charset="0"/>
              </a:rPr>
              <a:t>Open </a:t>
            </a:r>
            <a:r>
              <a:rPr lang="en-US" sz="4000" dirty="0">
                <a:latin typeface="Rockwell" charset="0"/>
              </a:rPr>
              <a:t>-Ended </a:t>
            </a:r>
            <a:r>
              <a:rPr lang="en-US" sz="4000" dirty="0" smtClean="0">
                <a:latin typeface="Rockwell" charset="0"/>
              </a:rPr>
              <a:t>Questions (Divergent Thinking)</a:t>
            </a:r>
            <a:endParaRPr lang="en-US" sz="4000" dirty="0">
              <a:latin typeface="Rockwell" charset="0"/>
            </a:endParaRPr>
          </a:p>
        </p:txBody>
      </p:sp>
      <p:sp>
        <p:nvSpPr>
          <p:cNvPr id="50178" name="Content Placeholder 2"/>
          <p:cNvSpPr>
            <a:spLocks noGrp="1"/>
          </p:cNvSpPr>
          <p:nvPr>
            <p:ph idx="1"/>
          </p:nvPr>
        </p:nvSpPr>
        <p:spPr>
          <a:xfrm>
            <a:off x="606604" y="2003117"/>
            <a:ext cx="8229600" cy="4525963"/>
          </a:xfrm>
          <a:ln w="22225">
            <a:solidFill>
              <a:schemeClr val="tx2"/>
            </a:solidFill>
          </a:ln>
        </p:spPr>
        <p:txBody>
          <a:bodyPr/>
          <a:lstStyle/>
          <a:p>
            <a:pPr marL="0" indent="0" eaLnBrk="1" hangingPunct="1">
              <a:buFont typeface="Wingdings" charset="0"/>
              <a:buNone/>
            </a:pPr>
            <a:r>
              <a:rPr lang="en-US" sz="3000" b="1" u="sng" dirty="0">
                <a:latin typeface="Rockwell" charset="0"/>
              </a:rPr>
              <a:t>Directions</a:t>
            </a:r>
            <a:r>
              <a:rPr lang="en-US" sz="3000" b="1" dirty="0">
                <a:latin typeface="Rockwell" charset="0"/>
              </a:rPr>
              <a:t>: Take one closed-ended question and change it into an open-ended question</a:t>
            </a:r>
          </a:p>
        </p:txBody>
      </p:sp>
      <p:graphicFrame>
        <p:nvGraphicFramePr>
          <p:cNvPr id="4" name="Content Placeholder 6"/>
          <p:cNvGraphicFramePr>
            <a:graphicFrameLocks/>
          </p:cNvGraphicFramePr>
          <p:nvPr>
            <p:extLst>
              <p:ext uri="{D42A27DB-BD31-4B8C-83A1-F6EECF244321}">
                <p14:modId xmlns:p14="http://schemas.microsoft.com/office/powerpoint/2010/main" val="616078726"/>
              </p:ext>
            </p:extLst>
          </p:nvPr>
        </p:nvGraphicFramePr>
        <p:xfrm>
          <a:off x="2099927" y="3014531"/>
          <a:ext cx="5696840" cy="351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Title 1"/>
          <p:cNvSpPr>
            <a:spLocks noGrp="1"/>
          </p:cNvSpPr>
          <p:nvPr>
            <p:ph type="title"/>
          </p:nvPr>
        </p:nvSpPr>
        <p:spPr>
          <a:xfrm>
            <a:off x="0" y="742005"/>
            <a:ext cx="9144000" cy="1005840"/>
          </a:xfrm>
        </p:spPr>
        <p:txBody>
          <a:bodyPr>
            <a:normAutofit fontScale="90000"/>
          </a:bodyPr>
          <a:lstStyle/>
          <a:p>
            <a:pPr algn="ctr" eaLnBrk="1" hangingPunct="1"/>
            <a:r>
              <a:rPr lang="en-US" sz="4000" dirty="0">
                <a:latin typeface="Rockwell" charset="0"/>
              </a:rPr>
              <a:t>Change </a:t>
            </a:r>
            <a:r>
              <a:rPr lang="en-US" sz="4000" b="1" dirty="0">
                <a:latin typeface="Rockwell" charset="0"/>
              </a:rPr>
              <a:t>Open</a:t>
            </a:r>
            <a:r>
              <a:rPr lang="en-US" sz="4000" dirty="0">
                <a:latin typeface="Rockwell" charset="0"/>
              </a:rPr>
              <a:t> to </a:t>
            </a:r>
            <a:r>
              <a:rPr lang="en-US" sz="4000" b="1" dirty="0">
                <a:latin typeface="Rockwell" charset="0"/>
              </a:rPr>
              <a:t>Closed </a:t>
            </a:r>
            <a:r>
              <a:rPr lang="en-US" sz="4000" dirty="0">
                <a:latin typeface="Rockwell" charset="0"/>
              </a:rPr>
              <a:t>-Ended </a:t>
            </a:r>
            <a:r>
              <a:rPr lang="en-US" sz="4000" dirty="0" smtClean="0">
                <a:latin typeface="Rockwell" charset="0"/>
              </a:rPr>
              <a:t>Questions (Convergent Thinking)</a:t>
            </a:r>
            <a:endParaRPr lang="en-US" sz="4000" dirty="0">
              <a:latin typeface="Rockwell" charset="0"/>
            </a:endParaRPr>
          </a:p>
        </p:txBody>
      </p:sp>
      <p:sp>
        <p:nvSpPr>
          <p:cNvPr id="51202" name="Content Placeholder 2"/>
          <p:cNvSpPr>
            <a:spLocks noGrp="1"/>
          </p:cNvSpPr>
          <p:nvPr>
            <p:ph idx="1"/>
          </p:nvPr>
        </p:nvSpPr>
        <p:spPr>
          <a:xfrm>
            <a:off x="457200" y="2054791"/>
            <a:ext cx="8229600" cy="4525963"/>
          </a:xfrm>
          <a:ln w="22225">
            <a:solidFill>
              <a:schemeClr val="tx2"/>
            </a:solidFill>
          </a:ln>
        </p:spPr>
        <p:txBody>
          <a:bodyPr/>
          <a:lstStyle/>
          <a:p>
            <a:pPr marL="0" indent="0" eaLnBrk="1" hangingPunct="1">
              <a:buFont typeface="Wingdings" charset="0"/>
              <a:buNone/>
            </a:pPr>
            <a:r>
              <a:rPr lang="en-US" sz="3000" u="sng" dirty="0">
                <a:latin typeface="Rockwell" charset="0"/>
              </a:rPr>
              <a:t>Directions</a:t>
            </a:r>
            <a:r>
              <a:rPr lang="en-US" sz="3000" dirty="0">
                <a:latin typeface="Rockwell" charset="0"/>
              </a:rPr>
              <a:t>: Take one open-ended question and change it into an closed-ended question</a:t>
            </a:r>
          </a:p>
        </p:txBody>
      </p:sp>
      <p:graphicFrame>
        <p:nvGraphicFramePr>
          <p:cNvPr id="6" name="Content Placeholder 6"/>
          <p:cNvGraphicFramePr>
            <a:graphicFrameLocks/>
          </p:cNvGraphicFramePr>
          <p:nvPr>
            <p:extLst>
              <p:ext uri="{D42A27DB-BD31-4B8C-83A1-F6EECF244321}">
                <p14:modId xmlns:p14="http://schemas.microsoft.com/office/powerpoint/2010/main" val="3677435389"/>
              </p:ext>
            </p:extLst>
          </p:nvPr>
        </p:nvGraphicFramePr>
        <p:xfrm>
          <a:off x="1534431" y="3066205"/>
          <a:ext cx="6637867" cy="351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z="4000" b="1" dirty="0">
                <a:solidFill>
                  <a:schemeClr val="bg1"/>
                </a:solidFill>
                <a:latin typeface="Rockwell" charset="0"/>
              </a:rPr>
              <a:t>Prioritizing Questions </a:t>
            </a:r>
          </a:p>
        </p:txBody>
      </p:sp>
      <p:sp>
        <p:nvSpPr>
          <p:cNvPr id="3" name="Content Placeholder 2"/>
          <p:cNvSpPr>
            <a:spLocks noGrp="1"/>
          </p:cNvSpPr>
          <p:nvPr>
            <p:ph idx="1"/>
          </p:nvPr>
        </p:nvSpPr>
        <p:spPr>
          <a:xfrm>
            <a:off x="576034" y="1417638"/>
            <a:ext cx="8110766" cy="4144963"/>
          </a:xfrm>
          <a:solidFill>
            <a:schemeClr val="bg1"/>
          </a:solidFill>
        </p:spPr>
        <p:txBody>
          <a:bodyPr rtlCol="0">
            <a:normAutofit/>
          </a:bodyPr>
          <a:lstStyle/>
          <a:p>
            <a:pPr eaLnBrk="1" fontAlgn="auto" hangingPunct="1">
              <a:spcAft>
                <a:spcPts val="0"/>
              </a:spcAft>
              <a:buFont typeface="Wingdings" pitchFamily="2" charset="2"/>
              <a:buChar char="n"/>
              <a:defRPr/>
            </a:pPr>
            <a:r>
              <a:rPr lang="en-US" b="1" dirty="0" smtClean="0">
                <a:ea typeface="+mn-ea"/>
                <a:cs typeface="+mn-cs"/>
              </a:rPr>
              <a:t>Review your list of questions </a:t>
            </a:r>
          </a:p>
          <a:p>
            <a:pPr eaLnBrk="1" fontAlgn="auto" hangingPunct="1">
              <a:spcAft>
                <a:spcPts val="0"/>
              </a:spcAft>
              <a:buFont typeface="Wingdings" pitchFamily="2" charset="2"/>
              <a:buChar char="n"/>
              <a:defRPr/>
            </a:pPr>
            <a:r>
              <a:rPr lang="en-US" b="1" dirty="0">
                <a:ea typeface="+mn-ea"/>
                <a:cs typeface="+mn-cs"/>
              </a:rPr>
              <a:t>C</a:t>
            </a:r>
            <a:r>
              <a:rPr lang="en-US" b="1" dirty="0" smtClean="0">
                <a:ea typeface="+mn-ea"/>
                <a:cs typeface="+mn-cs"/>
              </a:rPr>
              <a:t>hoose the three questions you consider most important </a:t>
            </a:r>
          </a:p>
          <a:p>
            <a:pPr eaLnBrk="1" fontAlgn="auto" hangingPunct="1">
              <a:spcAft>
                <a:spcPts val="0"/>
              </a:spcAft>
              <a:buFont typeface="Wingdings" pitchFamily="2" charset="2"/>
              <a:buChar char="n"/>
              <a:defRPr/>
            </a:pPr>
            <a:r>
              <a:rPr lang="en-US" b="1" dirty="0" smtClean="0">
                <a:ea typeface="+mn-ea"/>
                <a:cs typeface="+mn-cs"/>
              </a:rPr>
              <a:t>While </a:t>
            </a:r>
            <a:r>
              <a:rPr lang="en-US" b="1" dirty="0">
                <a:ea typeface="+mn-ea"/>
                <a:cs typeface="+mn-cs"/>
              </a:rPr>
              <a:t>prioritizing, think about your </a:t>
            </a:r>
            <a:r>
              <a:rPr lang="en-US" b="1" dirty="0" smtClean="0">
                <a:ea typeface="+mn-ea"/>
                <a:cs typeface="+mn-cs"/>
              </a:rPr>
              <a:t>Q-Focus</a:t>
            </a:r>
            <a:r>
              <a:rPr lang="en-US" b="1" dirty="0">
                <a:ea typeface="+mn-ea"/>
                <a:cs typeface="+mn-cs"/>
              </a:rPr>
              <a:t>: </a:t>
            </a:r>
            <a:endParaRPr lang="en-US" b="1" dirty="0" smtClean="0">
              <a:ea typeface="+mn-ea"/>
              <a:cs typeface="+mn-cs"/>
            </a:endParaRPr>
          </a:p>
          <a:p>
            <a:pPr marL="0" indent="0" algn="ctr" eaLnBrk="1" fontAlgn="auto" hangingPunct="1">
              <a:lnSpc>
                <a:spcPct val="50000"/>
              </a:lnSpc>
              <a:spcAft>
                <a:spcPts val="0"/>
              </a:spcAft>
              <a:buFont typeface="Wingdings" pitchFamily="2" charset="2"/>
              <a:buNone/>
              <a:defRPr/>
            </a:pPr>
            <a:endParaRPr lang="en-US" sz="1200" b="1" dirty="0" smtClean="0">
              <a:ea typeface="+mn-ea"/>
              <a:cs typeface="+mn-cs"/>
            </a:endParaRPr>
          </a:p>
          <a:p>
            <a:pPr marL="0" indent="0" algn="ctr" eaLnBrk="1" fontAlgn="auto" hangingPunct="1">
              <a:lnSpc>
                <a:spcPct val="50000"/>
              </a:lnSpc>
              <a:spcAft>
                <a:spcPts val="0"/>
              </a:spcAft>
              <a:buFont typeface="Wingdings" pitchFamily="2" charset="2"/>
              <a:buNone/>
              <a:defRPr/>
            </a:pPr>
            <a:endParaRPr lang="en-US" sz="4000" b="1" i="1" dirty="0" smtClean="0">
              <a:ea typeface="+mn-ea"/>
              <a:cs typeface="+mn-cs"/>
            </a:endParaRPr>
          </a:p>
          <a:p>
            <a:pPr marL="0" indent="0" algn="ctr" eaLnBrk="1" fontAlgn="auto" hangingPunct="1">
              <a:lnSpc>
                <a:spcPct val="50000"/>
              </a:lnSpc>
              <a:spcAft>
                <a:spcPts val="0"/>
              </a:spcAft>
              <a:buFont typeface="Wingdings" pitchFamily="2" charset="2"/>
              <a:buNone/>
              <a:defRPr/>
            </a:pPr>
            <a:r>
              <a:rPr lang="en-US" sz="4000" b="1" i="1" dirty="0" smtClean="0">
                <a:ea typeface="+mn-ea"/>
                <a:cs typeface="+mn-cs"/>
              </a:rPr>
              <a:t>*Pictures and captions</a:t>
            </a:r>
          </a:p>
          <a:p>
            <a:pPr marL="0" indent="0" algn="ctr" eaLnBrk="1" fontAlgn="auto" hangingPunct="1">
              <a:lnSpc>
                <a:spcPct val="50000"/>
              </a:lnSpc>
              <a:spcAft>
                <a:spcPts val="0"/>
              </a:spcAft>
              <a:buFont typeface="Wingdings" pitchFamily="2" charset="2"/>
              <a:buNone/>
              <a:defRPr/>
            </a:pPr>
            <a:r>
              <a:rPr lang="en-US" sz="4000" b="1" i="1" dirty="0" smtClean="0">
                <a:ea typeface="+mn-ea"/>
                <a:cs typeface="+mn-cs"/>
              </a:rPr>
              <a:t>*Roosevelt’s “Day of Infamy” speech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0" y="285949"/>
            <a:ext cx="8913813" cy="914400"/>
          </a:xfrm>
        </p:spPr>
        <p:txBody>
          <a:bodyPr/>
          <a:lstStyle/>
          <a:p>
            <a:pPr eaLnBrk="1" hangingPunct="1"/>
            <a:r>
              <a:rPr lang="en-US" sz="4400" b="1" dirty="0">
                <a:solidFill>
                  <a:srgbClr val="FFFFFF"/>
                </a:solidFill>
                <a:latin typeface="Rockwell" charset="0"/>
              </a:rPr>
              <a:t>Share </a:t>
            </a:r>
          </a:p>
        </p:txBody>
      </p:sp>
      <p:sp>
        <p:nvSpPr>
          <p:cNvPr id="53250" name="Content Placeholder 2"/>
          <p:cNvSpPr>
            <a:spLocks noGrp="1"/>
          </p:cNvSpPr>
          <p:nvPr>
            <p:ph idx="1"/>
          </p:nvPr>
        </p:nvSpPr>
        <p:spPr>
          <a:xfrm>
            <a:off x="466887" y="1403912"/>
            <a:ext cx="8351675" cy="5054101"/>
          </a:xfrm>
          <a:solidFill>
            <a:schemeClr val="bg1"/>
          </a:solidFill>
        </p:spPr>
        <p:txBody>
          <a:bodyPr>
            <a:normAutofit/>
          </a:bodyPr>
          <a:lstStyle/>
          <a:p>
            <a:pPr marL="514350" indent="-514350" eaLnBrk="1" hangingPunct="1">
              <a:buFont typeface="Wingdings" charset="0"/>
              <a:buAutoNum type="arabicPeriod"/>
              <a:defRPr/>
            </a:pPr>
            <a:r>
              <a:rPr lang="en-US" sz="3000" b="1" dirty="0" smtClean="0">
                <a:latin typeface="Rockwell" charset="0"/>
              </a:rPr>
              <a:t>Your </a:t>
            </a:r>
            <a:r>
              <a:rPr lang="en-US" sz="3000" b="1" dirty="0">
                <a:latin typeface="Rockwell" charset="0"/>
              </a:rPr>
              <a:t>three priority questions and their numbers in your original </a:t>
            </a:r>
            <a:r>
              <a:rPr lang="en-US" sz="3000" b="1" dirty="0" smtClean="0">
                <a:latin typeface="Rockwell" charset="0"/>
              </a:rPr>
              <a:t>sequence.</a:t>
            </a:r>
            <a:endParaRPr lang="en-US" sz="3000" b="1" dirty="0">
              <a:latin typeface="Rockwell" charset="0"/>
            </a:endParaRPr>
          </a:p>
          <a:p>
            <a:pPr marL="514350" indent="-514350" eaLnBrk="1" hangingPunct="1">
              <a:buFont typeface="Wingdings" charset="0"/>
              <a:buAutoNum type="arabicPeriod"/>
              <a:defRPr/>
            </a:pPr>
            <a:r>
              <a:rPr lang="en-US" sz="3000" b="1" dirty="0">
                <a:latin typeface="Rockwell" charset="0"/>
              </a:rPr>
              <a:t>Rationale for choosing priority </a:t>
            </a:r>
            <a:r>
              <a:rPr lang="en-US" sz="3000" b="1" dirty="0" smtClean="0">
                <a:latin typeface="Rockwell" charset="0"/>
              </a:rPr>
              <a:t>questions.</a:t>
            </a:r>
          </a:p>
          <a:p>
            <a:pPr marL="0" indent="0" eaLnBrk="1" hangingPunct="1">
              <a:buNone/>
              <a:defRPr/>
            </a:pPr>
            <a:endParaRPr lang="en-US" sz="3000" b="1" dirty="0">
              <a:latin typeface="Rockwell" charset="0"/>
            </a:endParaRPr>
          </a:p>
          <a:p>
            <a:pPr marL="0" indent="0" eaLnBrk="1" hangingPunct="1">
              <a:buNone/>
              <a:defRPr/>
            </a:pPr>
            <a:r>
              <a:rPr lang="en-US" sz="3000" b="1" dirty="0" smtClean="0">
                <a:latin typeface="Rockwell" charset="0"/>
              </a:rPr>
              <a:t>THEN:</a:t>
            </a:r>
          </a:p>
          <a:p>
            <a:pPr marL="514350" indent="-514350" eaLnBrk="1" hangingPunct="1">
              <a:buFont typeface="Wingdings" charset="0"/>
              <a:buAutoNum type="arabicPeriod"/>
              <a:defRPr/>
            </a:pPr>
            <a:r>
              <a:rPr lang="en-US" sz="3000" b="1" dirty="0" smtClean="0">
                <a:latin typeface="Rockwell" charset="0"/>
              </a:rPr>
              <a:t>Create a TABLE LIST of QUESTIONS from your shared priority questions.</a:t>
            </a:r>
          </a:p>
          <a:p>
            <a:pPr marL="0" indent="0" eaLnBrk="1" hangingPunct="1">
              <a:buNone/>
              <a:defRPr/>
            </a:pPr>
            <a:endParaRPr lang="en-US" sz="3000" b="1" dirty="0">
              <a:latin typeface="Rockwel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0897" name="Title 1"/>
          <p:cNvSpPr>
            <a:spLocks noGrp="1"/>
          </p:cNvSpPr>
          <p:nvPr>
            <p:ph type="title"/>
          </p:nvPr>
        </p:nvSpPr>
        <p:spPr>
          <a:xfrm>
            <a:off x="1781194" y="299552"/>
            <a:ext cx="6181725" cy="1278255"/>
          </a:xfrm>
        </p:spPr>
        <p:txBody>
          <a:bodyPr>
            <a:normAutofit/>
          </a:bodyPr>
          <a:lstStyle/>
          <a:p>
            <a:r>
              <a:rPr lang="en-US" sz="4400" b="1" dirty="0" smtClean="0">
                <a:latin typeface="Rockwell" charset="0"/>
              </a:rPr>
              <a:t> </a:t>
            </a:r>
            <a:r>
              <a:rPr lang="en-US" sz="4400" b="1" dirty="0">
                <a:latin typeface="Rockwell" charset="0"/>
              </a:rPr>
              <a:t>Connections</a:t>
            </a:r>
          </a:p>
        </p:txBody>
      </p:sp>
      <p:sp>
        <p:nvSpPr>
          <p:cNvPr id="80898" name="Content Placeholder 2"/>
          <p:cNvSpPr>
            <a:spLocks noGrp="1"/>
          </p:cNvSpPr>
          <p:nvPr>
            <p:ph type="body" sz="half" idx="4294967295"/>
          </p:nvPr>
        </p:nvSpPr>
        <p:spPr>
          <a:xfrm>
            <a:off x="381000" y="1942987"/>
            <a:ext cx="8313228" cy="2392363"/>
          </a:xfrm>
          <a:prstGeom prst="rect">
            <a:avLst/>
          </a:prstGeom>
        </p:spPr>
        <p:txBody>
          <a:bodyPr>
            <a:normAutofit/>
          </a:bodyPr>
          <a:lstStyle/>
          <a:p>
            <a:pPr marL="0" indent="0" algn="ctr">
              <a:buNone/>
            </a:pPr>
            <a:r>
              <a:rPr lang="en-US" sz="3600" b="1" dirty="0" smtClean="0">
                <a:latin typeface="Rockwell" charset="0"/>
              </a:rPr>
              <a:t>Connecting </a:t>
            </a:r>
            <a:r>
              <a:rPr lang="en-US" sz="3600" b="1" dirty="0">
                <a:latin typeface="Rockwell" charset="0"/>
              </a:rPr>
              <a:t>Question Formulation </a:t>
            </a:r>
            <a:r>
              <a:rPr lang="en-US" sz="3600" b="1" dirty="0" smtClean="0">
                <a:latin typeface="Rockwell" charset="0"/>
              </a:rPr>
              <a:t>Technique to </a:t>
            </a:r>
            <a:r>
              <a:rPr lang="en-US" sz="3600" b="1" dirty="0">
                <a:latin typeface="Rockwell" charset="0"/>
              </a:rPr>
              <a:t>the </a:t>
            </a:r>
            <a:r>
              <a:rPr lang="en-US" sz="3600" b="1" dirty="0" smtClean="0">
                <a:latin typeface="Rockwell" charset="0"/>
              </a:rPr>
              <a:t>Inquiry Practices</a:t>
            </a:r>
            <a:endParaRPr lang="en-US" sz="3600" b="1" dirty="0">
              <a:latin typeface="Rockwell" charset="0"/>
            </a:endParaRPr>
          </a:p>
        </p:txBody>
      </p:sp>
      <p:pic>
        <p:nvPicPr>
          <p:cNvPr id="3" name="Picture 2" descr="Screen Shot 2014-10-19 at 9.20.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9382"/>
            <a:ext cx="9144000" cy="3378378"/>
          </a:xfrm>
          <a:prstGeom prst="rect">
            <a:avLst/>
          </a:prstGeom>
          <a:ln>
            <a:solidFill>
              <a:srgbClr val="000000"/>
            </a:solidFill>
          </a:ln>
        </p:spPr>
      </p:pic>
      <p:pic>
        <p:nvPicPr>
          <p:cNvPr id="5" name="Picture 4" descr="Screen Shot 2014-10-19 at 9.23.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998" y="931194"/>
            <a:ext cx="6393921" cy="5796565"/>
          </a:xfrm>
          <a:prstGeom prst="rect">
            <a:avLst/>
          </a:prstGeom>
          <a:ln w="38100" cmpd="sng">
            <a:solidFill>
              <a:schemeClr val="tx1"/>
            </a:solidFill>
          </a:ln>
        </p:spPr>
      </p:pic>
      <p:sp>
        <p:nvSpPr>
          <p:cNvPr id="6" name="Frame 5"/>
          <p:cNvSpPr/>
          <p:nvPr/>
        </p:nvSpPr>
        <p:spPr>
          <a:xfrm>
            <a:off x="2116485" y="2116656"/>
            <a:ext cx="3966450" cy="350598"/>
          </a:xfrm>
          <a:prstGeom prst="fram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2116485" y="3245741"/>
            <a:ext cx="3966450" cy="391998"/>
          </a:xfrm>
          <a:prstGeom prst="frame">
            <a:avLst/>
          </a:prstGeom>
          <a:solidFill>
            <a:srgbClr val="2144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33538"/>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18435" name="Title 1"/>
          <p:cNvSpPr>
            <a:spLocks noGrp="1"/>
          </p:cNvSpPr>
          <p:nvPr>
            <p:ph type="title"/>
          </p:nvPr>
        </p:nvSpPr>
        <p:spPr/>
        <p:txBody>
          <a:bodyPr/>
          <a:lstStyle/>
          <a:p>
            <a:r>
              <a:rPr lang="en-US">
                <a:solidFill>
                  <a:schemeClr val="bg1"/>
                </a:solidFill>
                <a:latin typeface="Calibri" charset="0"/>
                <a:ea typeface="MS PGothic" charset="0"/>
              </a:rPr>
              <a:t>Compelling Questions</a:t>
            </a:r>
          </a:p>
        </p:txBody>
      </p:sp>
      <p:sp>
        <p:nvSpPr>
          <p:cNvPr id="18436" name="Content Placeholder 2"/>
          <p:cNvSpPr>
            <a:spLocks noGrp="1"/>
          </p:cNvSpPr>
          <p:nvPr>
            <p:ph idx="1"/>
          </p:nvPr>
        </p:nvSpPr>
        <p:spPr>
          <a:xfrm>
            <a:off x="457200" y="1998663"/>
            <a:ext cx="8229600" cy="4525962"/>
          </a:xfrm>
        </p:spPr>
        <p:txBody>
          <a:bodyPr/>
          <a:lstStyle/>
          <a:p>
            <a:r>
              <a:rPr lang="en-US">
                <a:latin typeface="Calibri" charset="0"/>
                <a:ea typeface="MS PGothic" charset="0"/>
              </a:rPr>
              <a:t>Address problems and issues found in and across the disciplines;</a:t>
            </a:r>
          </a:p>
          <a:p>
            <a:r>
              <a:rPr lang="en-US">
                <a:latin typeface="Calibri" charset="0"/>
                <a:ea typeface="MS PGothic" charset="0"/>
              </a:rPr>
              <a:t>Require students to apply to disciplinary concepts and skills;</a:t>
            </a:r>
          </a:p>
          <a:p>
            <a:r>
              <a:rPr lang="en-US">
                <a:latin typeface="Calibri" charset="0"/>
                <a:ea typeface="MS PGothic" charset="0"/>
              </a:rPr>
              <a:t>Require students to construct and argument;</a:t>
            </a:r>
          </a:p>
          <a:p>
            <a:r>
              <a:rPr lang="en-US">
                <a:latin typeface="Calibri" charset="0"/>
                <a:ea typeface="MS PGothic" charset="0"/>
              </a:rPr>
              <a:t>Compelling questions emerge from students’ curiosities;</a:t>
            </a:r>
          </a:p>
          <a:p>
            <a:r>
              <a:rPr lang="en-US">
                <a:latin typeface="Calibri" charset="0"/>
                <a:ea typeface="MS PGothic" charset="0"/>
              </a:rPr>
              <a:t>Grounded in curriculum and content.</a:t>
            </a:r>
          </a:p>
          <a:p>
            <a:endParaRPr lang="en-US">
              <a:latin typeface="Calibri" charset="0"/>
              <a:ea typeface="MS PGothic" charset="0"/>
            </a:endParaRPr>
          </a:p>
        </p:txBody>
      </p:sp>
      <p:cxnSp>
        <p:nvCxnSpPr>
          <p:cNvPr id="5" name="Straight Connector 4"/>
          <p:cNvCxnSpPr>
            <a:cxnSpLocks noChangeShapeType="1"/>
          </p:cNvCxnSpPr>
          <p:nvPr/>
        </p:nvCxnSpPr>
        <p:spPr bwMode="auto">
          <a:xfrm>
            <a:off x="0" y="1714500"/>
            <a:ext cx="9144000" cy="0"/>
          </a:xfrm>
          <a:prstGeom prst="line">
            <a:avLst/>
          </a:prstGeom>
          <a:noFill/>
          <a:ln w="76200">
            <a:solidFill>
              <a:srgbClr val="C0504D"/>
            </a:solidFill>
            <a:prstDash val="dot"/>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44066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025" t="5850" r="13202" b="10549"/>
          <a:stretch/>
        </p:blipFill>
        <p:spPr bwMode="auto">
          <a:xfrm>
            <a:off x="0" y="0"/>
            <a:ext cx="9144000" cy="685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74147" y="152400"/>
            <a:ext cx="7772400" cy="1470025"/>
          </a:xfrm>
          <a:noFill/>
        </p:spPr>
        <p:txBody>
          <a:bodyPr>
            <a:normAutofit/>
          </a:bodyPr>
          <a:lstStyle/>
          <a:p>
            <a:pPr algn="ctr"/>
            <a:r>
              <a:rPr lang="en-US" dirty="0" smtClean="0">
                <a:solidFill>
                  <a:schemeClr val="tx1"/>
                </a:solidFill>
              </a:rPr>
              <a:t>Remembering Pearl Harbor</a:t>
            </a:r>
            <a:endParaRPr lang="en-US" dirty="0">
              <a:solidFill>
                <a:schemeClr val="tx1"/>
              </a:solidFill>
            </a:endParaRPr>
          </a:p>
        </p:txBody>
      </p:sp>
      <p:sp>
        <p:nvSpPr>
          <p:cNvPr id="3" name="Subtitle 2"/>
          <p:cNvSpPr>
            <a:spLocks noGrp="1"/>
          </p:cNvSpPr>
          <p:nvPr>
            <p:ph type="subTitle" idx="1"/>
          </p:nvPr>
        </p:nvSpPr>
        <p:spPr>
          <a:xfrm>
            <a:off x="2743200" y="6553200"/>
            <a:ext cx="6172200" cy="284026"/>
          </a:xfrm>
        </p:spPr>
        <p:txBody>
          <a:bodyPr>
            <a:normAutofit fontScale="92500" lnSpcReduction="10000"/>
          </a:bodyPr>
          <a:lstStyle/>
          <a:p>
            <a:pPr algn="r"/>
            <a:r>
              <a:rPr lang="en-US" sz="1400" b="1" dirty="0"/>
              <a:t>(Franklin D. Roosevelt Library, NLR-PHOCO-A-8150(29))</a:t>
            </a:r>
            <a:endParaRPr lang="en-US" sz="1400" dirty="0"/>
          </a:p>
        </p:txBody>
      </p:sp>
      <p:pic>
        <p:nvPicPr>
          <p:cNvPr id="4" name="Sad war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248400"/>
            <a:ext cx="487363" cy="487363"/>
          </a:xfrm>
          <a:prstGeom prst="rect">
            <a:avLst/>
          </a:prstGeom>
        </p:spPr>
      </p:pic>
    </p:spTree>
    <p:extLst>
      <p:ext uri="{BB962C8B-B14F-4D97-AF65-F5344CB8AC3E}">
        <p14:creationId xmlns:p14="http://schemas.microsoft.com/office/powerpoint/2010/main" val="1312340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987550"/>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2" name="Title 1"/>
          <p:cNvSpPr>
            <a:spLocks noGrp="1"/>
          </p:cNvSpPr>
          <p:nvPr>
            <p:ph type="title"/>
          </p:nvPr>
        </p:nvSpPr>
        <p:spPr>
          <a:xfrm>
            <a:off x="299545" y="524203"/>
            <a:ext cx="8544910" cy="1143000"/>
          </a:xfrm>
        </p:spPr>
        <p:txBody>
          <a:bodyPr>
            <a:normAutofit fontScale="90000"/>
          </a:bodyPr>
          <a:lstStyle/>
          <a:p>
            <a:pPr marL="514350" indent="-514350">
              <a:lnSpc>
                <a:spcPct val="80000"/>
              </a:lnSpc>
              <a:defRPr/>
            </a:pPr>
            <a:r>
              <a:rPr lang="en-US" sz="4800" b="1" dirty="0" smtClean="0">
                <a:solidFill>
                  <a:srgbClr val="FF0000"/>
                </a:solidFill>
                <a:ea typeface="ＭＳ Ｐゴシック" charset="0"/>
                <a:cs typeface="ＭＳ Ｐゴシック" charset="0"/>
              </a:rPr>
              <a:t>Questions for </a:t>
            </a:r>
            <a:r>
              <a:rPr lang="en-US" sz="4800" b="1" dirty="0" smtClean="0">
                <a:solidFill>
                  <a:schemeClr val="bg1"/>
                </a:solidFill>
                <a:ea typeface="ＭＳ Ｐゴシック" charset="0"/>
                <a:cs typeface="ＭＳ Ｐゴシック" charset="0"/>
              </a:rPr>
              <a:t>compelling </a:t>
            </a:r>
            <a:r>
              <a:rPr lang="en-US" sz="4800" b="1" dirty="0">
                <a:solidFill>
                  <a:schemeClr val="bg1"/>
                </a:solidFill>
                <a:ea typeface="ＭＳ Ｐゴシック" charset="0"/>
                <a:cs typeface="ＭＳ Ｐゴシック" charset="0"/>
              </a:rPr>
              <a:t>questions.</a:t>
            </a:r>
          </a:p>
        </p:txBody>
      </p:sp>
      <p:sp>
        <p:nvSpPr>
          <p:cNvPr id="19460" name="Content Placeholder 2"/>
          <p:cNvSpPr>
            <a:spLocks noGrp="1"/>
          </p:cNvSpPr>
          <p:nvPr>
            <p:ph idx="1"/>
          </p:nvPr>
        </p:nvSpPr>
        <p:spPr>
          <a:xfrm>
            <a:off x="457200" y="2406650"/>
            <a:ext cx="8229600" cy="4525963"/>
          </a:xfrm>
        </p:spPr>
        <p:txBody>
          <a:bodyPr/>
          <a:lstStyle/>
          <a:p>
            <a:endParaRPr lang="en-US">
              <a:solidFill>
                <a:srgbClr val="022758"/>
              </a:solidFill>
              <a:latin typeface="Calibri" charset="0"/>
              <a:ea typeface="MS PGothic" charset="0"/>
            </a:endParaRPr>
          </a:p>
          <a:p>
            <a:endParaRPr lang="en-US">
              <a:solidFill>
                <a:srgbClr val="022758"/>
              </a:solidFill>
              <a:latin typeface="Calibri" charset="0"/>
              <a:ea typeface="MS PGothic" charset="0"/>
            </a:endParaRPr>
          </a:p>
        </p:txBody>
      </p:sp>
      <p:cxnSp>
        <p:nvCxnSpPr>
          <p:cNvPr id="6" name="Straight Connector 5"/>
          <p:cNvCxnSpPr>
            <a:cxnSpLocks noChangeShapeType="1"/>
          </p:cNvCxnSpPr>
          <p:nvPr/>
        </p:nvCxnSpPr>
        <p:spPr bwMode="auto">
          <a:xfrm>
            <a:off x="0" y="1987550"/>
            <a:ext cx="9144000" cy="0"/>
          </a:xfrm>
          <a:prstGeom prst="line">
            <a:avLst/>
          </a:prstGeom>
          <a:noFill/>
          <a:ln w="76200">
            <a:solidFill>
              <a:srgbClr val="C0504D"/>
            </a:solidFill>
            <a:prstDash val="dot"/>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462" name="Content Placeholder 2"/>
          <p:cNvSpPr txBox="1">
            <a:spLocks/>
          </p:cNvSpPr>
          <p:nvPr/>
        </p:nvSpPr>
        <p:spPr bwMode="auto">
          <a:xfrm>
            <a:off x="582613" y="1868488"/>
            <a:ext cx="814228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fontAlgn="base" hangingPunct="1">
              <a:lnSpc>
                <a:spcPct val="90000"/>
              </a:lnSpc>
              <a:spcBef>
                <a:spcPct val="20000"/>
              </a:spcBef>
              <a:spcAft>
                <a:spcPct val="0"/>
              </a:spcAft>
              <a:buFont typeface="Calibri" charset="0"/>
              <a:buAutoNum type="arabicPeriod"/>
            </a:pPr>
            <a:endParaRPr lang="en-US" sz="3000" smtClean="0">
              <a:solidFill>
                <a:srgbClr val="022758"/>
              </a:solidFill>
            </a:endParaRPr>
          </a:p>
          <a:p>
            <a:pPr eaLnBrk="1" fontAlgn="base" hangingPunct="1">
              <a:spcBef>
                <a:spcPct val="20000"/>
              </a:spcBef>
              <a:spcAft>
                <a:spcPct val="0"/>
              </a:spcAft>
              <a:buFont typeface="Arial" charset="0"/>
              <a:buChar char="•"/>
            </a:pPr>
            <a:r>
              <a:rPr lang="en-US" sz="3000" smtClean="0">
                <a:solidFill>
                  <a:prstClr val="black"/>
                </a:solidFill>
              </a:rPr>
              <a:t>Will the question get under kids’ skin?</a:t>
            </a:r>
          </a:p>
          <a:p>
            <a:pPr eaLnBrk="1" fontAlgn="base" hangingPunct="1">
              <a:spcBef>
                <a:spcPct val="20000"/>
              </a:spcBef>
              <a:spcAft>
                <a:spcPct val="0"/>
              </a:spcAft>
              <a:buFont typeface="Arial" charset="0"/>
              <a:buChar char="•"/>
            </a:pPr>
            <a:r>
              <a:rPr lang="en-US" sz="3000" smtClean="0">
                <a:solidFill>
                  <a:prstClr val="black"/>
                </a:solidFill>
              </a:rPr>
              <a:t>Is it interesting? </a:t>
            </a:r>
          </a:p>
          <a:p>
            <a:pPr eaLnBrk="1" fontAlgn="base" hangingPunct="1">
              <a:spcBef>
                <a:spcPct val="20000"/>
              </a:spcBef>
              <a:spcAft>
                <a:spcPct val="0"/>
              </a:spcAft>
              <a:buFont typeface="Arial" charset="0"/>
              <a:buChar char="•"/>
            </a:pPr>
            <a:r>
              <a:rPr lang="en-US" sz="3000" smtClean="0">
                <a:solidFill>
                  <a:prstClr val="black"/>
                </a:solidFill>
              </a:rPr>
              <a:t>Is there a way to engage students in this question?  </a:t>
            </a:r>
          </a:p>
          <a:p>
            <a:pPr eaLnBrk="1" fontAlgn="base" hangingPunct="1">
              <a:spcBef>
                <a:spcPct val="20000"/>
              </a:spcBef>
              <a:spcAft>
                <a:spcPct val="0"/>
              </a:spcAft>
              <a:buFont typeface="Arial" charset="0"/>
              <a:buChar char="•"/>
            </a:pPr>
            <a:r>
              <a:rPr lang="en-US" sz="3000" smtClean="0">
                <a:solidFill>
                  <a:prstClr val="black"/>
                </a:solidFill>
              </a:rPr>
              <a:t>Is the question full of curricular jargon?  Is the question vague or obtuse?  </a:t>
            </a:r>
          </a:p>
          <a:p>
            <a:pPr eaLnBrk="1" fontAlgn="base" hangingPunct="1">
              <a:spcBef>
                <a:spcPct val="20000"/>
              </a:spcBef>
              <a:spcAft>
                <a:spcPct val="0"/>
              </a:spcAft>
              <a:buFont typeface="Arial" charset="0"/>
              <a:buChar char="•"/>
            </a:pPr>
            <a:r>
              <a:rPr lang="en-US" sz="3000" smtClean="0">
                <a:solidFill>
                  <a:prstClr val="black"/>
                </a:solidFill>
              </a:rPr>
              <a:t>Is there bias?  Is there room for argument?  </a:t>
            </a:r>
          </a:p>
          <a:p>
            <a:pPr eaLnBrk="1" fontAlgn="base" hangingPunct="1">
              <a:lnSpc>
                <a:spcPct val="80000"/>
              </a:lnSpc>
              <a:spcBef>
                <a:spcPct val="20000"/>
              </a:spcBef>
              <a:spcAft>
                <a:spcPct val="0"/>
              </a:spcAft>
              <a:buFont typeface="Arial" charset="0"/>
              <a:buNone/>
            </a:pPr>
            <a:endParaRPr lang="en-US" sz="3000" smtClean="0">
              <a:solidFill>
                <a:srgbClr val="022758"/>
              </a:solidFill>
            </a:endParaRPr>
          </a:p>
          <a:p>
            <a:pPr eaLnBrk="1" fontAlgn="base" hangingPunct="1">
              <a:lnSpc>
                <a:spcPct val="90000"/>
              </a:lnSpc>
              <a:spcBef>
                <a:spcPct val="20000"/>
              </a:spcBef>
              <a:spcAft>
                <a:spcPct val="0"/>
              </a:spcAft>
              <a:buFont typeface="Calibri" charset="0"/>
              <a:buAutoNum type="arabicPeriod"/>
            </a:pPr>
            <a:endParaRPr lang="en-US" sz="3000" smtClean="0">
              <a:solidFill>
                <a:srgbClr val="022758"/>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987550"/>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2" name="Title 1"/>
          <p:cNvSpPr>
            <a:spLocks noGrp="1"/>
          </p:cNvSpPr>
          <p:nvPr>
            <p:ph type="title"/>
          </p:nvPr>
        </p:nvSpPr>
        <p:spPr>
          <a:xfrm>
            <a:off x="457200" y="514350"/>
            <a:ext cx="8229600" cy="1143000"/>
          </a:xfrm>
        </p:spPr>
        <p:txBody>
          <a:bodyPr>
            <a:normAutofit fontScale="90000"/>
          </a:bodyPr>
          <a:lstStyle/>
          <a:p>
            <a:pPr marL="514350" indent="-514350">
              <a:lnSpc>
                <a:spcPct val="80000"/>
              </a:lnSpc>
              <a:defRPr/>
            </a:pPr>
            <a:r>
              <a:rPr lang="en-US" sz="4800" b="1" dirty="0" smtClean="0">
                <a:solidFill>
                  <a:srgbClr val="FF0000"/>
                </a:solidFill>
                <a:ea typeface="ＭＳ Ｐゴシック" charset="0"/>
                <a:cs typeface="ＭＳ Ｐゴシック" charset="0"/>
              </a:rPr>
              <a:t>Examples of </a:t>
            </a:r>
            <a:r>
              <a:rPr lang="en-US" sz="4800" b="1" dirty="0" smtClean="0">
                <a:solidFill>
                  <a:schemeClr val="bg1"/>
                </a:solidFill>
                <a:ea typeface="ＭＳ Ｐゴシック" charset="0"/>
                <a:cs typeface="ＭＳ Ｐゴシック" charset="0"/>
              </a:rPr>
              <a:t>compelling </a:t>
            </a:r>
            <a:r>
              <a:rPr lang="en-US" sz="4800" b="1" dirty="0">
                <a:solidFill>
                  <a:schemeClr val="bg1"/>
                </a:solidFill>
                <a:ea typeface="ＭＳ Ｐゴシック" charset="0"/>
                <a:cs typeface="ＭＳ Ｐゴシック" charset="0"/>
              </a:rPr>
              <a:t>questions.</a:t>
            </a:r>
          </a:p>
        </p:txBody>
      </p:sp>
      <p:sp>
        <p:nvSpPr>
          <p:cNvPr id="20484" name="Content Placeholder 2"/>
          <p:cNvSpPr>
            <a:spLocks noGrp="1"/>
          </p:cNvSpPr>
          <p:nvPr>
            <p:ph idx="1"/>
          </p:nvPr>
        </p:nvSpPr>
        <p:spPr>
          <a:xfrm>
            <a:off x="457200" y="2406650"/>
            <a:ext cx="8229600" cy="4525963"/>
          </a:xfrm>
        </p:spPr>
        <p:txBody>
          <a:bodyPr/>
          <a:lstStyle/>
          <a:p>
            <a:endParaRPr lang="en-US">
              <a:solidFill>
                <a:srgbClr val="022758"/>
              </a:solidFill>
              <a:latin typeface="Calibri" charset="0"/>
              <a:ea typeface="MS PGothic" charset="0"/>
            </a:endParaRPr>
          </a:p>
          <a:p>
            <a:endParaRPr lang="en-US">
              <a:solidFill>
                <a:srgbClr val="022758"/>
              </a:solidFill>
              <a:latin typeface="Calibri" charset="0"/>
              <a:ea typeface="MS PGothic" charset="0"/>
            </a:endParaRPr>
          </a:p>
        </p:txBody>
      </p:sp>
      <p:cxnSp>
        <p:nvCxnSpPr>
          <p:cNvPr id="6" name="Straight Connector 5"/>
          <p:cNvCxnSpPr>
            <a:cxnSpLocks noChangeShapeType="1"/>
          </p:cNvCxnSpPr>
          <p:nvPr/>
        </p:nvCxnSpPr>
        <p:spPr bwMode="auto">
          <a:xfrm>
            <a:off x="0" y="1987550"/>
            <a:ext cx="9144000" cy="0"/>
          </a:xfrm>
          <a:prstGeom prst="line">
            <a:avLst/>
          </a:prstGeom>
          <a:noFill/>
          <a:ln w="76200">
            <a:solidFill>
              <a:srgbClr val="C0504D"/>
            </a:solidFill>
            <a:prstDash val="dot"/>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486" name="Content Placeholder 2"/>
          <p:cNvSpPr txBox="1">
            <a:spLocks/>
          </p:cNvSpPr>
          <p:nvPr/>
        </p:nvSpPr>
        <p:spPr bwMode="auto">
          <a:xfrm>
            <a:off x="82550" y="2017713"/>
            <a:ext cx="42227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fontAlgn="base" hangingPunct="1">
              <a:lnSpc>
                <a:spcPct val="90000"/>
              </a:lnSpc>
              <a:spcBef>
                <a:spcPct val="20000"/>
              </a:spcBef>
              <a:spcAft>
                <a:spcPct val="0"/>
              </a:spcAft>
              <a:buFont typeface="Calibri" charset="0"/>
              <a:buAutoNum type="arabicPeriod"/>
            </a:pPr>
            <a:endParaRPr lang="en-US" sz="2800" smtClean="0">
              <a:solidFill>
                <a:srgbClr val="022758"/>
              </a:solidFill>
            </a:endParaRPr>
          </a:p>
          <a:p>
            <a:pPr eaLnBrk="1" fontAlgn="base" hangingPunct="1">
              <a:spcBef>
                <a:spcPct val="20000"/>
              </a:spcBef>
              <a:spcAft>
                <a:spcPct val="0"/>
              </a:spcAft>
              <a:buFont typeface="Arial" charset="0"/>
              <a:buChar char="•"/>
            </a:pPr>
            <a:r>
              <a:rPr lang="en-US" sz="2800" smtClean="0">
                <a:solidFill>
                  <a:prstClr val="black"/>
                </a:solidFill>
              </a:rPr>
              <a:t>Am I rich?  </a:t>
            </a:r>
          </a:p>
          <a:p>
            <a:pPr eaLnBrk="1" fontAlgn="base" hangingPunct="1">
              <a:spcBef>
                <a:spcPct val="20000"/>
              </a:spcBef>
              <a:spcAft>
                <a:spcPct val="0"/>
              </a:spcAft>
              <a:buFont typeface="Arial" charset="0"/>
              <a:buChar char="•"/>
            </a:pPr>
            <a:r>
              <a:rPr lang="en-US" sz="2800" smtClean="0">
                <a:solidFill>
                  <a:prstClr val="black"/>
                </a:solidFill>
              </a:rPr>
              <a:t>What color am I?</a:t>
            </a:r>
          </a:p>
          <a:p>
            <a:pPr eaLnBrk="1" fontAlgn="base" hangingPunct="1">
              <a:spcBef>
                <a:spcPct val="20000"/>
              </a:spcBef>
              <a:spcAft>
                <a:spcPct val="0"/>
              </a:spcAft>
              <a:buFont typeface="Arial" charset="0"/>
              <a:buChar char="•"/>
            </a:pPr>
            <a:r>
              <a:rPr lang="en-US" sz="2800" smtClean="0">
                <a:solidFill>
                  <a:prstClr val="black"/>
                </a:solidFill>
              </a:rPr>
              <a:t>Does the color of our skin matter?</a:t>
            </a:r>
          </a:p>
          <a:p>
            <a:pPr eaLnBrk="1" fontAlgn="base" hangingPunct="1">
              <a:spcBef>
                <a:spcPct val="20000"/>
              </a:spcBef>
              <a:spcAft>
                <a:spcPct val="0"/>
              </a:spcAft>
              <a:buFont typeface="Arial" charset="0"/>
              <a:buChar char="•"/>
            </a:pPr>
            <a:r>
              <a:rPr lang="en-US" sz="2800" smtClean="0">
                <a:solidFill>
                  <a:prstClr val="black"/>
                </a:solidFill>
              </a:rPr>
              <a:t>Why do we have rules?</a:t>
            </a:r>
          </a:p>
          <a:p>
            <a:pPr eaLnBrk="1" fontAlgn="base" hangingPunct="1">
              <a:spcBef>
                <a:spcPct val="20000"/>
              </a:spcBef>
              <a:spcAft>
                <a:spcPct val="0"/>
              </a:spcAft>
              <a:buFont typeface="Arial" charset="0"/>
              <a:buChar char="•"/>
            </a:pPr>
            <a:r>
              <a:rPr lang="en-US" sz="2800" smtClean="0">
                <a:solidFill>
                  <a:prstClr val="black"/>
                </a:solidFill>
              </a:rPr>
              <a:t>Why can’t I say that?</a:t>
            </a:r>
          </a:p>
          <a:p>
            <a:pPr eaLnBrk="1" fontAlgn="base" hangingPunct="1">
              <a:spcBef>
                <a:spcPct val="20000"/>
              </a:spcBef>
              <a:spcAft>
                <a:spcPct val="0"/>
              </a:spcAft>
              <a:buFont typeface="Arial" charset="0"/>
              <a:buChar char="•"/>
            </a:pPr>
            <a:r>
              <a:rPr lang="en-US" sz="2800" smtClean="0">
                <a:solidFill>
                  <a:prstClr val="black"/>
                </a:solidFill>
              </a:rPr>
              <a:t>Why are we still reading Lincoln?</a:t>
            </a:r>
          </a:p>
          <a:p>
            <a:pPr eaLnBrk="1" fontAlgn="base" hangingPunct="1">
              <a:spcBef>
                <a:spcPct val="20000"/>
              </a:spcBef>
              <a:spcAft>
                <a:spcPct val="0"/>
              </a:spcAft>
              <a:buFont typeface="Arial" charset="0"/>
              <a:buNone/>
            </a:pPr>
            <a:endParaRPr lang="en-US" sz="2800" smtClean="0">
              <a:solidFill>
                <a:srgbClr val="022758"/>
              </a:solidFill>
            </a:endParaRPr>
          </a:p>
          <a:p>
            <a:pPr eaLnBrk="1" fontAlgn="base" hangingPunct="1">
              <a:spcBef>
                <a:spcPct val="20000"/>
              </a:spcBef>
              <a:spcAft>
                <a:spcPct val="0"/>
              </a:spcAft>
              <a:buFont typeface="Arial" charset="0"/>
              <a:buNone/>
            </a:pPr>
            <a:endParaRPr lang="en-US" sz="2800" smtClean="0">
              <a:solidFill>
                <a:srgbClr val="022758"/>
              </a:solidFill>
            </a:endParaRPr>
          </a:p>
          <a:p>
            <a:pPr eaLnBrk="1" fontAlgn="base" hangingPunct="1">
              <a:spcBef>
                <a:spcPct val="20000"/>
              </a:spcBef>
              <a:spcAft>
                <a:spcPct val="0"/>
              </a:spcAft>
              <a:buFont typeface="Arial" charset="0"/>
              <a:buNone/>
            </a:pPr>
            <a:endParaRPr lang="en-US" sz="2800" smtClean="0">
              <a:solidFill>
                <a:srgbClr val="022758"/>
              </a:solidFill>
            </a:endParaRPr>
          </a:p>
          <a:p>
            <a:pPr eaLnBrk="1" fontAlgn="base" hangingPunct="1">
              <a:spcBef>
                <a:spcPct val="20000"/>
              </a:spcBef>
              <a:spcAft>
                <a:spcPct val="0"/>
              </a:spcAft>
              <a:buFont typeface="Arial" charset="0"/>
              <a:buChar char="•"/>
            </a:pPr>
            <a:endParaRPr lang="en-US" sz="2800" smtClean="0">
              <a:solidFill>
                <a:srgbClr val="022758"/>
              </a:solidFill>
            </a:endParaRPr>
          </a:p>
          <a:p>
            <a:pPr eaLnBrk="1" fontAlgn="base" hangingPunct="1">
              <a:lnSpc>
                <a:spcPct val="80000"/>
              </a:lnSpc>
              <a:spcBef>
                <a:spcPct val="20000"/>
              </a:spcBef>
              <a:spcAft>
                <a:spcPct val="0"/>
              </a:spcAft>
              <a:buFont typeface="Arial" charset="0"/>
              <a:buNone/>
            </a:pPr>
            <a:endParaRPr lang="en-US" sz="2800" smtClean="0">
              <a:solidFill>
                <a:srgbClr val="022758"/>
              </a:solidFill>
            </a:endParaRPr>
          </a:p>
          <a:p>
            <a:pPr eaLnBrk="1" fontAlgn="base" hangingPunct="1">
              <a:lnSpc>
                <a:spcPct val="90000"/>
              </a:lnSpc>
              <a:spcBef>
                <a:spcPct val="20000"/>
              </a:spcBef>
              <a:spcAft>
                <a:spcPct val="0"/>
              </a:spcAft>
              <a:buFont typeface="Calibri" charset="0"/>
              <a:buAutoNum type="arabicPeriod"/>
            </a:pPr>
            <a:endParaRPr lang="en-US" sz="2800" smtClean="0">
              <a:solidFill>
                <a:srgbClr val="022758"/>
              </a:solidFill>
            </a:endParaRPr>
          </a:p>
        </p:txBody>
      </p:sp>
      <p:sp>
        <p:nvSpPr>
          <p:cNvPr id="20487" name="TextBox 2"/>
          <p:cNvSpPr txBox="1">
            <a:spLocks noChangeArrowheads="1"/>
          </p:cNvSpPr>
          <p:nvPr/>
        </p:nvSpPr>
        <p:spPr bwMode="auto">
          <a:xfrm>
            <a:off x="4338638" y="2408238"/>
            <a:ext cx="45847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fontAlgn="base" hangingPunct="1">
              <a:spcBef>
                <a:spcPct val="0"/>
              </a:spcBef>
              <a:spcAft>
                <a:spcPct val="0"/>
              </a:spcAft>
              <a:buFont typeface="Arial" charset="0"/>
              <a:buChar char="•"/>
            </a:pPr>
            <a:r>
              <a:rPr lang="en-US" sz="2800" smtClean="0">
                <a:solidFill>
                  <a:prstClr val="black"/>
                </a:solidFill>
              </a:rPr>
              <a:t>How bad was the recession?</a:t>
            </a:r>
          </a:p>
          <a:p>
            <a:pPr eaLnBrk="1" fontAlgn="base" hangingPunct="1">
              <a:spcBef>
                <a:spcPct val="0"/>
              </a:spcBef>
              <a:spcAft>
                <a:spcPct val="0"/>
              </a:spcAft>
              <a:buFont typeface="Arial" charset="0"/>
              <a:buChar char="•"/>
            </a:pPr>
            <a:r>
              <a:rPr lang="en-US" sz="2800" smtClean="0">
                <a:solidFill>
                  <a:prstClr val="black"/>
                </a:solidFill>
              </a:rPr>
              <a:t>Where are we?</a:t>
            </a:r>
          </a:p>
          <a:p>
            <a:pPr eaLnBrk="1" fontAlgn="base" hangingPunct="1">
              <a:spcBef>
                <a:spcPct val="0"/>
              </a:spcBef>
              <a:spcAft>
                <a:spcPct val="0"/>
              </a:spcAft>
              <a:buFont typeface="Arial" charset="0"/>
              <a:buChar char="•"/>
            </a:pPr>
            <a:r>
              <a:rPr lang="en-US" sz="2800" smtClean="0">
                <a:solidFill>
                  <a:prstClr val="black"/>
                </a:solidFill>
              </a:rPr>
              <a:t>Can the US and Canada be friends forever?</a:t>
            </a:r>
          </a:p>
          <a:p>
            <a:pPr eaLnBrk="1" fontAlgn="base" hangingPunct="1">
              <a:spcBef>
                <a:spcPct val="0"/>
              </a:spcBef>
              <a:spcAft>
                <a:spcPct val="0"/>
              </a:spcAft>
              <a:buFont typeface="Arial" charset="0"/>
              <a:buChar char="•"/>
            </a:pPr>
            <a:r>
              <a:rPr lang="en-US" sz="2800" smtClean="0">
                <a:solidFill>
                  <a:prstClr val="black"/>
                </a:solidFill>
              </a:rPr>
              <a:t>Why is Frankfort the capital of Kentucky?</a:t>
            </a:r>
          </a:p>
          <a:p>
            <a:pPr eaLnBrk="1" fontAlgn="base" hangingPunct="1">
              <a:spcBef>
                <a:spcPct val="0"/>
              </a:spcBef>
              <a:spcAft>
                <a:spcPct val="0"/>
              </a:spcAft>
              <a:buFont typeface="Arial" charset="0"/>
              <a:buChar char="•"/>
            </a:pPr>
            <a:r>
              <a:rPr lang="en-US" sz="2800" smtClean="0">
                <a:solidFill>
                  <a:prstClr val="black"/>
                </a:solidFill>
              </a:rPr>
              <a:t>Who won the Cold War?</a:t>
            </a:r>
          </a:p>
          <a:p>
            <a:pPr eaLnBrk="1" fontAlgn="base" hangingPunct="1">
              <a:spcBef>
                <a:spcPct val="0"/>
              </a:spcBef>
              <a:spcAft>
                <a:spcPct val="0"/>
              </a:spcAft>
              <a:buFont typeface="Arial" charset="0"/>
              <a:buChar char="•"/>
            </a:pPr>
            <a:r>
              <a:rPr lang="en-US" sz="2800" smtClean="0">
                <a:solidFill>
                  <a:prstClr val="black"/>
                </a:solidFill>
              </a:rPr>
              <a:t>Was the Civil Rights Movement of the 1960’s a success?</a:t>
            </a:r>
          </a:p>
          <a:p>
            <a:pPr eaLnBrk="1" fontAlgn="base" hangingPunct="1">
              <a:spcBef>
                <a:spcPct val="0"/>
              </a:spcBef>
              <a:spcAft>
                <a:spcPct val="0"/>
              </a:spcAft>
            </a:pPr>
            <a:endParaRPr lang="en-US" sz="2000" smtClean="0">
              <a:solidFill>
                <a:prstClr val="black"/>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141"/>
        </a:solidFill>
        <a:effectLst/>
      </p:bgPr>
    </p:bg>
    <p:spTree>
      <p:nvGrpSpPr>
        <p:cNvPr id="1" name=""/>
        <p:cNvGrpSpPr/>
        <p:nvPr/>
      </p:nvGrpSpPr>
      <p:grpSpPr>
        <a:xfrm>
          <a:off x="0" y="0"/>
          <a:ext cx="0" cy="0"/>
          <a:chOff x="0" y="0"/>
          <a:chExt cx="0" cy="0"/>
        </a:xfrm>
      </p:grpSpPr>
      <p:pic>
        <p:nvPicPr>
          <p:cNvPr id="21506" name="Picture 3" descr="Liber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0"/>
            <a:ext cx="756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61141"/>
        </a:solidFill>
        <a:effectLst/>
      </p:bgPr>
    </p:bg>
    <p:spTree>
      <p:nvGrpSpPr>
        <p:cNvPr id="1" name=""/>
        <p:cNvGrpSpPr/>
        <p:nvPr/>
      </p:nvGrpSpPr>
      <p:grpSpPr>
        <a:xfrm>
          <a:off x="0" y="0"/>
          <a:ext cx="0" cy="0"/>
          <a:chOff x="0" y="0"/>
          <a:chExt cx="0" cy="0"/>
        </a:xfrm>
      </p:grpSpPr>
      <p:sp>
        <p:nvSpPr>
          <p:cNvPr id="22530" name="Title 3"/>
          <p:cNvSpPr>
            <a:spLocks noGrp="1"/>
          </p:cNvSpPr>
          <p:nvPr>
            <p:ph type="ctrTitle"/>
          </p:nvPr>
        </p:nvSpPr>
        <p:spPr>
          <a:xfrm>
            <a:off x="165100" y="1181100"/>
            <a:ext cx="8769350" cy="4197350"/>
          </a:xfrm>
        </p:spPr>
        <p:txBody>
          <a:bodyPr>
            <a:normAutofit fontScale="90000"/>
          </a:bodyPr>
          <a:lstStyle/>
          <a:p>
            <a:pPr>
              <a:lnSpc>
                <a:spcPct val="120000"/>
              </a:lnSpc>
            </a:pPr>
            <a:r>
              <a:rPr lang="en-US" sz="9600" b="1" dirty="0">
                <a:solidFill>
                  <a:schemeClr val="bg1"/>
                </a:solidFill>
                <a:latin typeface="Calibri" charset="0"/>
                <a:ea typeface="MS PGothic" charset="0"/>
              </a:rPr>
              <a:t>Compelling</a:t>
            </a:r>
            <a:r>
              <a:rPr lang="en-US" sz="8800" b="1" dirty="0">
                <a:solidFill>
                  <a:schemeClr val="bg1"/>
                </a:solidFill>
                <a:latin typeface="Calibri" charset="0"/>
                <a:ea typeface="MS PGothic" charset="0"/>
              </a:rPr>
              <a:t> </a:t>
            </a:r>
            <a:r>
              <a:rPr lang="en-US" sz="3600" b="1" dirty="0">
                <a:solidFill>
                  <a:schemeClr val="bg1"/>
                </a:solidFill>
                <a:latin typeface="Calibri" charset="0"/>
                <a:ea typeface="MS PGothic" charset="0"/>
              </a:rPr>
              <a:t/>
            </a:r>
            <a:br>
              <a:rPr lang="en-US" sz="3600" b="1" dirty="0">
                <a:solidFill>
                  <a:schemeClr val="bg1"/>
                </a:solidFill>
                <a:latin typeface="Calibri" charset="0"/>
                <a:ea typeface="MS PGothic" charset="0"/>
              </a:rPr>
            </a:br>
            <a:r>
              <a:rPr lang="en-US" sz="3600" b="1" dirty="0">
                <a:solidFill>
                  <a:schemeClr val="bg1"/>
                </a:solidFill>
                <a:latin typeface="Calibri" charset="0"/>
                <a:ea typeface="MS PGothic" charset="0"/>
              </a:rPr>
              <a:t>versus</a:t>
            </a:r>
            <a:br>
              <a:rPr lang="en-US" sz="3600" b="1" dirty="0">
                <a:solidFill>
                  <a:schemeClr val="bg1"/>
                </a:solidFill>
                <a:latin typeface="Calibri" charset="0"/>
                <a:ea typeface="MS PGothic" charset="0"/>
              </a:rPr>
            </a:br>
            <a:r>
              <a:rPr lang="en-US" sz="9600" b="1" dirty="0">
                <a:solidFill>
                  <a:schemeClr val="bg1"/>
                </a:solidFill>
                <a:latin typeface="Calibri" charset="0"/>
                <a:ea typeface="MS PGothic" charset="0"/>
              </a:rPr>
              <a:t>Essential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33538"/>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a:solidFill>
                <a:prstClr val="white"/>
              </a:solidFill>
              <a:latin typeface="Calibri"/>
              <a:ea typeface="MS PGothic" charset="0"/>
              <a:cs typeface="MS PGothic" charset="0"/>
            </a:endParaRPr>
          </a:p>
        </p:txBody>
      </p:sp>
      <p:sp>
        <p:nvSpPr>
          <p:cNvPr id="24579" name="Title 1"/>
          <p:cNvSpPr>
            <a:spLocks noGrp="1"/>
          </p:cNvSpPr>
          <p:nvPr>
            <p:ph type="title"/>
          </p:nvPr>
        </p:nvSpPr>
        <p:spPr/>
        <p:txBody>
          <a:bodyPr/>
          <a:lstStyle/>
          <a:p>
            <a:r>
              <a:rPr lang="en-US" b="1" dirty="0">
                <a:solidFill>
                  <a:schemeClr val="bg1"/>
                </a:solidFill>
                <a:latin typeface="Calibri" charset="0"/>
                <a:ea typeface="MS PGothic" charset="0"/>
              </a:rPr>
              <a:t>Supporting Questions</a:t>
            </a:r>
          </a:p>
        </p:txBody>
      </p:sp>
      <p:sp>
        <p:nvSpPr>
          <p:cNvPr id="24580" name="Content Placeholder 2"/>
          <p:cNvSpPr>
            <a:spLocks noGrp="1"/>
          </p:cNvSpPr>
          <p:nvPr>
            <p:ph idx="1"/>
          </p:nvPr>
        </p:nvSpPr>
        <p:spPr>
          <a:xfrm>
            <a:off x="457200" y="1871663"/>
            <a:ext cx="8229600" cy="4525962"/>
          </a:xfrm>
        </p:spPr>
        <p:txBody>
          <a:bodyPr/>
          <a:lstStyle/>
          <a:p>
            <a:r>
              <a:rPr lang="en-US">
                <a:latin typeface="Calibri" charset="0"/>
                <a:ea typeface="MS PGothic" charset="0"/>
              </a:rPr>
              <a:t>Contribute to understanding of compelling question;</a:t>
            </a:r>
          </a:p>
          <a:p>
            <a:r>
              <a:rPr lang="en-US">
                <a:latin typeface="Calibri" charset="0"/>
                <a:ea typeface="MS PGothic" charset="0"/>
              </a:rPr>
              <a:t>Focuses on descriptions, definitions, and processes;</a:t>
            </a:r>
          </a:p>
          <a:p>
            <a:r>
              <a:rPr lang="en-US">
                <a:latin typeface="Calibri" charset="0"/>
                <a:ea typeface="MS PGothic" charset="0"/>
              </a:rPr>
              <a:t>General agreement in the field;</a:t>
            </a:r>
          </a:p>
          <a:p>
            <a:r>
              <a:rPr lang="en-US">
                <a:latin typeface="Calibri" charset="0"/>
                <a:ea typeface="MS PGothic" charset="0"/>
              </a:rPr>
              <a:t>Require students to construct an explanation;</a:t>
            </a:r>
          </a:p>
          <a:p>
            <a:r>
              <a:rPr lang="en-US">
                <a:latin typeface="Calibri" charset="0"/>
                <a:ea typeface="MS PGothic" charset="0"/>
              </a:rPr>
              <a:t>Grounded in curriculum and content.</a:t>
            </a:r>
          </a:p>
          <a:p>
            <a:endParaRPr lang="en-US">
              <a:latin typeface="Calibri" charset="0"/>
              <a:ea typeface="MS PGothic" charset="0"/>
            </a:endParaRPr>
          </a:p>
        </p:txBody>
      </p:sp>
      <p:cxnSp>
        <p:nvCxnSpPr>
          <p:cNvPr id="5" name="Straight Connector 4"/>
          <p:cNvCxnSpPr>
            <a:cxnSpLocks noChangeShapeType="1"/>
          </p:cNvCxnSpPr>
          <p:nvPr/>
        </p:nvCxnSpPr>
        <p:spPr bwMode="auto">
          <a:xfrm>
            <a:off x="0" y="1697038"/>
            <a:ext cx="9144000" cy="0"/>
          </a:xfrm>
          <a:prstGeom prst="line">
            <a:avLst/>
          </a:prstGeom>
          <a:noFill/>
          <a:ln w="76200">
            <a:solidFill>
              <a:srgbClr val="C0504D"/>
            </a:solidFill>
            <a:prstDash val="dot"/>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87513"/>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sz="1400">
              <a:solidFill>
                <a:prstClr val="white"/>
              </a:solidFill>
              <a:latin typeface="Calibri"/>
              <a:ea typeface="MS PGothic" charset="0"/>
              <a:cs typeface="MS PGothic" charset="0"/>
            </a:endParaRPr>
          </a:p>
        </p:txBody>
      </p:sp>
      <p:sp>
        <p:nvSpPr>
          <p:cNvPr id="26627" name="Title 1"/>
          <p:cNvSpPr>
            <a:spLocks noGrp="1"/>
          </p:cNvSpPr>
          <p:nvPr>
            <p:ph type="title"/>
          </p:nvPr>
        </p:nvSpPr>
        <p:spPr>
          <a:xfrm>
            <a:off x="457200" y="-33338"/>
            <a:ext cx="8229600" cy="1720851"/>
          </a:xfrm>
        </p:spPr>
        <p:txBody>
          <a:bodyPr/>
          <a:lstStyle/>
          <a:p>
            <a:r>
              <a:rPr lang="en-US" sz="4800" b="1" dirty="0">
                <a:solidFill>
                  <a:schemeClr val="bg1"/>
                </a:solidFill>
                <a:latin typeface="Calibri" charset="0"/>
                <a:ea typeface="MS PGothic" charset="0"/>
              </a:rPr>
              <a:t>Question Examples</a:t>
            </a:r>
          </a:p>
        </p:txBody>
      </p:sp>
      <p:sp>
        <p:nvSpPr>
          <p:cNvPr id="3" name="Content Placeholder 2"/>
          <p:cNvSpPr>
            <a:spLocks noGrp="1"/>
          </p:cNvSpPr>
          <p:nvPr>
            <p:ph idx="1"/>
          </p:nvPr>
        </p:nvSpPr>
        <p:spPr>
          <a:xfrm>
            <a:off x="0" y="2085975"/>
            <a:ext cx="9144000" cy="5316538"/>
          </a:xfrm>
        </p:spPr>
        <p:txBody>
          <a:bodyPr>
            <a:noAutofit/>
          </a:bodyPr>
          <a:lstStyle/>
          <a:p>
            <a:pPr>
              <a:defRPr/>
            </a:pPr>
            <a:r>
              <a:rPr lang="en-US" sz="4400" dirty="0" smtClean="0">
                <a:solidFill>
                  <a:srgbClr val="083E13"/>
                </a:solidFill>
                <a:ea typeface="ＭＳ Ｐゴシック" charset="0"/>
                <a:cs typeface="ＭＳ Ｐゴシック" charset="0"/>
              </a:rPr>
              <a:t>Compelling </a:t>
            </a:r>
            <a:r>
              <a:rPr lang="en-US" sz="4400" dirty="0">
                <a:solidFill>
                  <a:srgbClr val="083E13"/>
                </a:solidFill>
                <a:ea typeface="ＭＳ Ｐゴシック" charset="0"/>
                <a:cs typeface="ＭＳ Ｐゴシック" charset="0"/>
              </a:rPr>
              <a:t>Question: </a:t>
            </a:r>
          </a:p>
          <a:p>
            <a:pPr lvl="1">
              <a:defRPr/>
            </a:pPr>
            <a:r>
              <a:rPr lang="en-US" sz="3200" dirty="0">
                <a:ea typeface="ＭＳ Ｐゴシック" charset="0"/>
                <a:cs typeface="+mn-cs"/>
              </a:rPr>
              <a:t>What path should the transcontinental pipeline take?</a:t>
            </a:r>
          </a:p>
          <a:p>
            <a:pPr lvl="2">
              <a:defRPr/>
            </a:pPr>
            <a:r>
              <a:rPr lang="en-US" sz="4400" dirty="0" smtClean="0">
                <a:solidFill>
                  <a:srgbClr val="083E13"/>
                </a:solidFill>
                <a:ea typeface="ＭＳ Ｐゴシック" charset="0"/>
                <a:cs typeface="+mn-cs"/>
              </a:rPr>
              <a:t>Supporting </a:t>
            </a:r>
            <a:r>
              <a:rPr lang="en-US" sz="4400" dirty="0">
                <a:solidFill>
                  <a:srgbClr val="083E13"/>
                </a:solidFill>
                <a:ea typeface="ＭＳ Ｐゴシック" charset="0"/>
                <a:cs typeface="+mn-cs"/>
              </a:rPr>
              <a:t>Question:</a:t>
            </a:r>
          </a:p>
          <a:p>
            <a:pPr lvl="3">
              <a:defRPr/>
            </a:pPr>
            <a:r>
              <a:rPr lang="en-US" sz="3200" dirty="0">
                <a:ea typeface="ＭＳ Ｐゴシック" charset="0"/>
                <a:cs typeface="+mn-cs"/>
              </a:rPr>
              <a:t>What are the five largest sources of oil for U.S. Markets</a:t>
            </a:r>
            <a:r>
              <a:rPr lang="en-US" sz="3200" dirty="0" smtClean="0">
                <a:ea typeface="ＭＳ Ｐゴシック" charset="0"/>
                <a:cs typeface="+mn-cs"/>
              </a:rPr>
              <a:t>?</a:t>
            </a:r>
          </a:p>
          <a:p>
            <a:pPr marL="1371600" lvl="3" indent="0">
              <a:buFont typeface="Arial" charset="0"/>
              <a:buNone/>
              <a:defRPr/>
            </a:pPr>
            <a:endParaRPr lang="en-US" sz="3200" dirty="0">
              <a:ea typeface="ＭＳ Ｐゴシック" charset="0"/>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87513"/>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sz="1400">
              <a:solidFill>
                <a:prstClr val="white"/>
              </a:solidFill>
              <a:latin typeface="Calibri"/>
              <a:ea typeface="MS PGothic" charset="0"/>
              <a:cs typeface="MS PGothic" charset="0"/>
            </a:endParaRPr>
          </a:p>
        </p:txBody>
      </p:sp>
      <p:sp>
        <p:nvSpPr>
          <p:cNvPr id="27651" name="Title 1"/>
          <p:cNvSpPr>
            <a:spLocks noGrp="1"/>
          </p:cNvSpPr>
          <p:nvPr>
            <p:ph type="title"/>
          </p:nvPr>
        </p:nvSpPr>
        <p:spPr>
          <a:xfrm>
            <a:off x="457200" y="-33338"/>
            <a:ext cx="8229600" cy="1720851"/>
          </a:xfrm>
        </p:spPr>
        <p:txBody>
          <a:bodyPr/>
          <a:lstStyle/>
          <a:p>
            <a:r>
              <a:rPr lang="en-US" sz="4800" b="1" dirty="0">
                <a:solidFill>
                  <a:schemeClr val="bg1"/>
                </a:solidFill>
                <a:latin typeface="Calibri" charset="0"/>
                <a:ea typeface="MS PGothic" charset="0"/>
              </a:rPr>
              <a:t>Questions Examples</a:t>
            </a:r>
          </a:p>
        </p:txBody>
      </p:sp>
      <p:sp>
        <p:nvSpPr>
          <p:cNvPr id="5" name="Content Placeholder 2"/>
          <p:cNvSpPr txBox="1">
            <a:spLocks/>
          </p:cNvSpPr>
          <p:nvPr/>
        </p:nvSpPr>
        <p:spPr>
          <a:xfrm>
            <a:off x="0" y="2068513"/>
            <a:ext cx="9144000" cy="53149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spcAft>
                <a:spcPct val="0"/>
              </a:spcAft>
              <a:defRPr/>
            </a:pPr>
            <a:r>
              <a:rPr lang="en-US" sz="4000" dirty="0" smtClean="0">
                <a:solidFill>
                  <a:srgbClr val="083E13"/>
                </a:solidFill>
                <a:latin typeface="Calibri"/>
              </a:rPr>
              <a:t>Compelling Question: </a:t>
            </a:r>
          </a:p>
          <a:p>
            <a:pPr lvl="1" fontAlgn="base">
              <a:spcAft>
                <a:spcPct val="0"/>
              </a:spcAft>
              <a:defRPr/>
            </a:pPr>
            <a:r>
              <a:rPr lang="en-US" sz="3600" dirty="0" smtClean="0">
                <a:solidFill>
                  <a:prstClr val="black"/>
                </a:solidFill>
                <a:latin typeface="Calibri"/>
              </a:rPr>
              <a:t>Was the American Revolution Revolutionary?</a:t>
            </a:r>
          </a:p>
          <a:p>
            <a:pPr lvl="2" fontAlgn="base">
              <a:spcAft>
                <a:spcPct val="0"/>
              </a:spcAft>
              <a:defRPr/>
            </a:pPr>
            <a:r>
              <a:rPr lang="en-US" sz="4000" b="1" dirty="0" smtClean="0">
                <a:solidFill>
                  <a:srgbClr val="083E13"/>
                </a:solidFill>
                <a:latin typeface="Calibri"/>
              </a:rPr>
              <a:t>Supporting Question:</a:t>
            </a:r>
          </a:p>
          <a:p>
            <a:pPr lvl="3" fontAlgn="base">
              <a:spcAft>
                <a:spcPct val="0"/>
              </a:spcAft>
              <a:defRPr/>
            </a:pPr>
            <a:r>
              <a:rPr lang="en-US" sz="3600" dirty="0" smtClean="0">
                <a:solidFill>
                  <a:prstClr val="black"/>
                </a:solidFill>
                <a:latin typeface="Calibri"/>
              </a:rPr>
              <a:t>What were the regulations placed on the colonists under the Townsend Acts?</a:t>
            </a:r>
            <a:endParaRPr lang="en-US" sz="2800" dirty="0" smtClean="0">
              <a:solidFill>
                <a:prstClr val="black"/>
              </a:solidFill>
              <a:latin typeface="Calibri"/>
            </a:endParaRPr>
          </a:p>
          <a:p>
            <a:pPr marL="1371600" lvl="3" indent="0" fontAlgn="base">
              <a:spcAft>
                <a:spcPct val="0"/>
              </a:spcAft>
              <a:buFont typeface="Arial"/>
              <a:buNone/>
              <a:defRPr/>
            </a:pPr>
            <a:endParaRPr lang="en-US" sz="2800" dirty="0">
              <a:solidFill>
                <a:prstClr val="black"/>
              </a:solidFill>
              <a:latin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87513"/>
          </a:xfrm>
          <a:prstGeom prst="rect">
            <a:avLst/>
          </a:prstGeom>
          <a:solidFill>
            <a:srgbClr val="161141"/>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sz="1400">
              <a:solidFill>
                <a:prstClr val="white"/>
              </a:solidFill>
              <a:latin typeface="Calibri"/>
              <a:ea typeface="MS PGothic" charset="0"/>
              <a:cs typeface="MS PGothic" charset="0"/>
            </a:endParaRPr>
          </a:p>
        </p:txBody>
      </p:sp>
      <p:sp>
        <p:nvSpPr>
          <p:cNvPr id="28675" name="Title 1"/>
          <p:cNvSpPr>
            <a:spLocks noGrp="1"/>
          </p:cNvSpPr>
          <p:nvPr>
            <p:ph type="title"/>
          </p:nvPr>
        </p:nvSpPr>
        <p:spPr>
          <a:xfrm>
            <a:off x="457200" y="-33338"/>
            <a:ext cx="8229600" cy="1720851"/>
          </a:xfrm>
        </p:spPr>
        <p:txBody>
          <a:bodyPr/>
          <a:lstStyle/>
          <a:p>
            <a:r>
              <a:rPr lang="en-US" sz="4800" b="1" dirty="0">
                <a:solidFill>
                  <a:schemeClr val="bg1"/>
                </a:solidFill>
                <a:latin typeface="Calibri" charset="0"/>
                <a:ea typeface="MS PGothic" charset="0"/>
              </a:rPr>
              <a:t>Questions Examples</a:t>
            </a:r>
          </a:p>
        </p:txBody>
      </p:sp>
      <p:sp>
        <p:nvSpPr>
          <p:cNvPr id="3" name="Content Placeholder 2"/>
          <p:cNvSpPr>
            <a:spLocks noGrp="1"/>
          </p:cNvSpPr>
          <p:nvPr>
            <p:ph idx="1"/>
          </p:nvPr>
        </p:nvSpPr>
        <p:spPr>
          <a:xfrm>
            <a:off x="344488" y="2105025"/>
            <a:ext cx="9144000" cy="5314950"/>
          </a:xfrm>
        </p:spPr>
        <p:txBody>
          <a:bodyPr>
            <a:noAutofit/>
          </a:bodyPr>
          <a:lstStyle/>
          <a:p>
            <a:pPr>
              <a:defRPr/>
            </a:pPr>
            <a:r>
              <a:rPr lang="en-US" sz="4400" dirty="0">
                <a:solidFill>
                  <a:srgbClr val="083E13"/>
                </a:solidFill>
                <a:ea typeface="ＭＳ Ｐゴシック" charset="0"/>
                <a:cs typeface="ＭＳ Ｐゴシック" charset="0"/>
              </a:rPr>
              <a:t>Compelling Question: </a:t>
            </a:r>
          </a:p>
          <a:p>
            <a:pPr lvl="1">
              <a:defRPr/>
            </a:pPr>
            <a:r>
              <a:rPr lang="en-US" sz="4000" dirty="0">
                <a:ea typeface="ＭＳ Ｐゴシック" charset="0"/>
                <a:cs typeface="+mn-cs"/>
              </a:rPr>
              <a:t>Should our community grow?</a:t>
            </a:r>
          </a:p>
          <a:p>
            <a:pPr lvl="2">
              <a:defRPr/>
            </a:pPr>
            <a:r>
              <a:rPr lang="en-US" sz="4400" b="1" dirty="0">
                <a:solidFill>
                  <a:srgbClr val="083E13"/>
                </a:solidFill>
                <a:ea typeface="ＭＳ Ｐゴシック" charset="0"/>
                <a:cs typeface="+mn-cs"/>
              </a:rPr>
              <a:t>Supporting Question:</a:t>
            </a:r>
          </a:p>
          <a:p>
            <a:pPr lvl="3">
              <a:defRPr/>
            </a:pPr>
            <a:r>
              <a:rPr lang="en-US" sz="4000" dirty="0">
                <a:ea typeface="ＭＳ Ｐゴシック" charset="0"/>
                <a:cs typeface="+mn-cs"/>
              </a:rPr>
              <a:t>Who are community helpers</a:t>
            </a:r>
            <a:r>
              <a:rPr lang="en-US" sz="4000" dirty="0" smtClean="0">
                <a:ea typeface="ＭＳ Ｐゴシック" charset="0"/>
                <a:cs typeface="+mn-cs"/>
              </a:rPr>
              <a:t>?</a:t>
            </a:r>
            <a:endParaRPr lang="en-US" sz="3200" dirty="0">
              <a:ea typeface="ＭＳ Ｐゴシック" charset="0"/>
              <a:cs typeface="+mn-cs"/>
            </a:endParaRPr>
          </a:p>
          <a:p>
            <a:pPr marL="1371600" lvl="3" indent="0">
              <a:buFont typeface="Arial" charset="0"/>
              <a:buNone/>
              <a:defRPr/>
            </a:pPr>
            <a:endParaRPr lang="en-US" sz="4800" dirty="0">
              <a:ea typeface="ＭＳ Ｐゴシック" charset="0"/>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631825" y="-229560"/>
            <a:ext cx="8229600" cy="1143000"/>
          </a:xfrm>
        </p:spPr>
        <p:txBody>
          <a:bodyPr/>
          <a:lstStyle/>
          <a:p>
            <a:r>
              <a:rPr lang="en-US" b="1" dirty="0">
                <a:solidFill>
                  <a:srgbClr val="FFFFFF"/>
                </a:solidFill>
                <a:latin typeface="Calibri" charset="0"/>
                <a:ea typeface="MS PGothic" charset="0"/>
              </a:rPr>
              <a:t>Back to </a:t>
            </a:r>
            <a:r>
              <a:rPr lang="en-US" b="1" dirty="0" smtClean="0">
                <a:solidFill>
                  <a:srgbClr val="FFFFFF"/>
                </a:solidFill>
                <a:latin typeface="Calibri" charset="0"/>
                <a:ea typeface="MS PGothic" charset="0"/>
              </a:rPr>
              <a:t>your questions…</a:t>
            </a:r>
            <a:r>
              <a:rPr lang="en-US" b="1" dirty="0">
                <a:solidFill>
                  <a:srgbClr val="FFFFFF"/>
                </a:solidFill>
                <a:latin typeface="Calibri" charset="0"/>
                <a:ea typeface="MS PGothic" charset="0"/>
              </a:rPr>
              <a:t>…</a:t>
            </a:r>
          </a:p>
        </p:txBody>
      </p:sp>
      <p:pic>
        <p:nvPicPr>
          <p:cNvPr id="327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000752"/>
            <a:ext cx="4603750" cy="3910489"/>
          </a:xfrm>
          <a:prstGeom prst="rect">
            <a:avLst/>
          </a:prstGeom>
          <a:noFill/>
          <a:ln w="57150">
            <a:solidFill>
              <a:srgbClr val="FEAB09"/>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2782" y="5154002"/>
            <a:ext cx="8618643" cy="1661993"/>
          </a:xfrm>
          <a:prstGeom prst="rect">
            <a:avLst/>
          </a:prstGeom>
          <a:noFill/>
        </p:spPr>
        <p:txBody>
          <a:bodyPr wrap="square" rtlCol="0">
            <a:spAutoFit/>
          </a:bodyPr>
          <a:lstStyle/>
          <a:p>
            <a:pPr algn="ctr">
              <a:defRPr/>
            </a:pPr>
            <a:r>
              <a:rPr lang="en-US" sz="2800" b="1" dirty="0">
                <a:solidFill>
                  <a:schemeClr val="bg1"/>
                </a:solidFill>
                <a:latin typeface="Rockwell" charset="0"/>
              </a:rPr>
              <a:t>***Which questions at your table are the most likely candidates for compelling questions?  </a:t>
            </a:r>
          </a:p>
          <a:p>
            <a:pPr algn="ctr">
              <a:defRPr/>
            </a:pPr>
            <a:r>
              <a:rPr lang="en-US" sz="2800" b="1" dirty="0">
                <a:solidFill>
                  <a:schemeClr val="bg1"/>
                </a:solidFill>
                <a:latin typeface="Rockwell" charset="0"/>
              </a:rPr>
              <a:t>Supporting questions?</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33538"/>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99" name="Title 1"/>
          <p:cNvSpPr>
            <a:spLocks noGrp="1"/>
          </p:cNvSpPr>
          <p:nvPr>
            <p:ph type="title"/>
          </p:nvPr>
        </p:nvSpPr>
        <p:spPr/>
        <p:txBody>
          <a:bodyPr>
            <a:normAutofit fontScale="90000"/>
          </a:bodyPr>
          <a:lstStyle/>
          <a:p>
            <a:r>
              <a:rPr lang="en-US" altLang="en-US" b="1" dirty="0" smtClean="0">
                <a:solidFill>
                  <a:schemeClr val="bg1"/>
                </a:solidFill>
              </a:rPr>
              <a:t>QFT and Compelling Questions and Supporting Questions</a:t>
            </a:r>
          </a:p>
        </p:txBody>
      </p:sp>
      <p:sp>
        <p:nvSpPr>
          <p:cNvPr id="4100" name="Content Placeholder 2"/>
          <p:cNvSpPr>
            <a:spLocks noGrp="1"/>
          </p:cNvSpPr>
          <p:nvPr>
            <p:ph idx="1"/>
          </p:nvPr>
        </p:nvSpPr>
        <p:spPr>
          <a:xfrm>
            <a:off x="457200" y="2285999"/>
            <a:ext cx="8229600" cy="4238625"/>
          </a:xfrm>
        </p:spPr>
        <p:txBody>
          <a:bodyPr/>
          <a:lstStyle/>
          <a:p>
            <a:pPr marL="0" indent="0">
              <a:buNone/>
            </a:pPr>
            <a:r>
              <a:rPr lang="en-US" altLang="en-US" sz="3600" b="1" dirty="0" smtClean="0"/>
              <a:t>WRAPPING UP OUR EXPERIENCE</a:t>
            </a:r>
          </a:p>
          <a:p>
            <a:r>
              <a:rPr lang="en-US" altLang="en-US" b="1" dirty="0" smtClean="0"/>
              <a:t>How do I generate a Question </a:t>
            </a:r>
            <a:r>
              <a:rPr lang="en-US" altLang="en-US" b="1" dirty="0"/>
              <a:t>F</a:t>
            </a:r>
            <a:r>
              <a:rPr lang="en-US" altLang="en-US" b="1" dirty="0" smtClean="0"/>
              <a:t>ocus that will allow students to generate compelling and supporting questions?</a:t>
            </a:r>
            <a:endParaRPr lang="en-US" altLang="en-US" b="1" dirty="0"/>
          </a:p>
          <a:p>
            <a:pPr lvl="1"/>
            <a:r>
              <a:rPr lang="en-US" altLang="en-US" b="1" dirty="0" smtClean="0"/>
              <a:t>Try considering what disciplinary concerns or ideas might be associated with the question that could be open to different interpretations.</a:t>
            </a:r>
          </a:p>
        </p:txBody>
      </p:sp>
      <p:cxnSp>
        <p:nvCxnSpPr>
          <p:cNvPr id="5" name="Straight Connector 4"/>
          <p:cNvCxnSpPr>
            <a:cxnSpLocks noChangeShapeType="1"/>
          </p:cNvCxnSpPr>
          <p:nvPr/>
        </p:nvCxnSpPr>
        <p:spPr bwMode="auto">
          <a:xfrm>
            <a:off x="0" y="1714500"/>
            <a:ext cx="9144000" cy="0"/>
          </a:xfrm>
          <a:prstGeom prst="line">
            <a:avLst/>
          </a:prstGeom>
          <a:noFill/>
          <a:ln w="76200">
            <a:solidFill>
              <a:srgbClr val="C0504D"/>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5182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837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038022" y="2292946"/>
            <a:ext cx="423314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buFont typeface="Arial" pitchFamily="34" charset="0"/>
              <a:buNone/>
            </a:pPr>
            <a:r>
              <a:rPr lang="en-US" dirty="0"/>
              <a:t>3</a:t>
            </a:r>
            <a:r>
              <a:rPr lang="en-US" dirty="0" smtClean="0"/>
              <a:t>. </a:t>
            </a:r>
            <a:r>
              <a:rPr lang="en-US" b="1" dirty="0" smtClean="0"/>
              <a:t>Determine the types of sources that will assist in answering compelling and supporting questions.</a:t>
            </a:r>
          </a:p>
        </p:txBody>
      </p:sp>
      <p:pic>
        <p:nvPicPr>
          <p:cNvPr id="3075" name="Picture 3" descr="questioning.tiff"/>
          <p:cNvPicPr>
            <a:picLocks noChangeAspect="1"/>
          </p:cNvPicPr>
          <p:nvPr/>
        </p:nvPicPr>
        <p:blipFill>
          <a:blip r:embed="rId3">
            <a:extLst>
              <a:ext uri="{28A0092B-C50C-407E-A947-70E740481C1C}">
                <a14:useLocalDpi xmlns:a14="http://schemas.microsoft.com/office/drawing/2010/main" val="0"/>
              </a:ext>
            </a:extLst>
          </a:blip>
          <a:srcRect r="2383"/>
          <a:stretch>
            <a:fillRect/>
          </a:stretch>
        </p:blipFill>
        <p:spPr bwMode="auto">
          <a:xfrm>
            <a:off x="476548" y="2151093"/>
            <a:ext cx="2331401" cy="3338927"/>
          </a:xfrm>
          <a:prstGeom prst="rect">
            <a:avLst/>
          </a:prstGeom>
          <a:noFill/>
          <a:ln w="76200">
            <a:solidFill>
              <a:srgbClr val="FF0000"/>
            </a:solidFill>
            <a:prstDash val="dot"/>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89792" y="464558"/>
            <a:ext cx="8727208" cy="1261884"/>
          </a:xfrm>
          <a:prstGeom prst="rect">
            <a:avLst/>
          </a:prstGeom>
        </p:spPr>
        <p:txBody>
          <a:bodyPr wrap="square">
            <a:spAutoFit/>
          </a:bodyPr>
          <a:lstStyle/>
          <a:p>
            <a:pPr algn="ctr"/>
            <a:r>
              <a:rPr lang="en-US" sz="4400" b="1" dirty="0">
                <a:latin typeface="Calibri"/>
              </a:rPr>
              <a:t>Inquiry Practices and Questioning</a:t>
            </a:r>
          </a:p>
          <a:p>
            <a:r>
              <a:rPr lang="en-US" sz="3200" dirty="0">
                <a:latin typeface="Calibri"/>
              </a:rPr>
              <a:t>Students will independently and collaboratively: </a:t>
            </a:r>
          </a:p>
        </p:txBody>
      </p:sp>
      <p:pic>
        <p:nvPicPr>
          <p:cNvPr id="5" name="Picture 4" descr="Screen Shot 2014-10-19 at 9.23.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248" y="922273"/>
            <a:ext cx="6393921" cy="5796565"/>
          </a:xfrm>
          <a:prstGeom prst="rect">
            <a:avLst/>
          </a:prstGeom>
          <a:ln w="38100" cmpd="sng">
            <a:solidFill>
              <a:schemeClr val="tx1"/>
            </a:solidFill>
          </a:ln>
        </p:spPr>
      </p:pic>
      <p:sp>
        <p:nvSpPr>
          <p:cNvPr id="6" name="Frame 5"/>
          <p:cNvSpPr/>
          <p:nvPr/>
        </p:nvSpPr>
        <p:spPr>
          <a:xfrm>
            <a:off x="2054796" y="4291481"/>
            <a:ext cx="4126799" cy="556010"/>
          </a:xfrm>
          <a:prstGeom prst="frame">
            <a:avLst/>
          </a:prstGeom>
          <a:solidFill>
            <a:srgbClr val="2144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83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633538"/>
          </a:xfrm>
          <a:prstGeom prst="rect">
            <a:avLst/>
          </a:prstGeom>
          <a:solidFill>
            <a:srgbClr val="16114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99" name="Title 1"/>
          <p:cNvSpPr>
            <a:spLocks noGrp="1"/>
          </p:cNvSpPr>
          <p:nvPr>
            <p:ph type="title"/>
          </p:nvPr>
        </p:nvSpPr>
        <p:spPr/>
        <p:txBody>
          <a:bodyPr>
            <a:normAutofit fontScale="90000"/>
          </a:bodyPr>
          <a:lstStyle/>
          <a:p>
            <a:r>
              <a:rPr lang="en-US" altLang="en-US" dirty="0" smtClean="0">
                <a:solidFill>
                  <a:schemeClr val="bg1"/>
                </a:solidFill>
              </a:rPr>
              <a:t>Questioning in the Inquiry Practices</a:t>
            </a:r>
          </a:p>
        </p:txBody>
      </p:sp>
      <p:sp>
        <p:nvSpPr>
          <p:cNvPr id="4100" name="Content Placeholder 2"/>
          <p:cNvSpPr>
            <a:spLocks noGrp="1"/>
          </p:cNvSpPr>
          <p:nvPr>
            <p:ph idx="1"/>
          </p:nvPr>
        </p:nvSpPr>
        <p:spPr>
          <a:xfrm>
            <a:off x="457200" y="2285999"/>
            <a:ext cx="8229600" cy="4238625"/>
          </a:xfrm>
        </p:spPr>
        <p:txBody>
          <a:bodyPr/>
          <a:lstStyle/>
          <a:p>
            <a:pPr marL="0" indent="0">
              <a:buNone/>
            </a:pPr>
            <a:r>
              <a:rPr lang="en-US" altLang="en-US" sz="4000" b="1" dirty="0" smtClean="0"/>
              <a:t>DISCUSSION</a:t>
            </a:r>
          </a:p>
          <a:p>
            <a:pPr marL="0" indent="0" algn="ctr">
              <a:buNone/>
            </a:pPr>
            <a:r>
              <a:rPr lang="en-US" altLang="en-US" sz="4000" b="1" dirty="0" smtClean="0"/>
              <a:t>As a group, discuss 3-4 examples of sources that could assist students in answering our compelling question:  </a:t>
            </a:r>
            <a:r>
              <a:rPr lang="en-US" altLang="en-US" sz="4000" b="1" i="1" dirty="0" smtClean="0">
                <a:solidFill>
                  <a:schemeClr val="accent1"/>
                </a:solidFill>
              </a:rPr>
              <a:t>Did the Pearl Harbor attack create a unified American nation? </a:t>
            </a:r>
          </a:p>
        </p:txBody>
      </p:sp>
      <p:cxnSp>
        <p:nvCxnSpPr>
          <p:cNvPr id="5" name="Straight Connector 4"/>
          <p:cNvCxnSpPr>
            <a:cxnSpLocks noChangeShapeType="1"/>
          </p:cNvCxnSpPr>
          <p:nvPr/>
        </p:nvCxnSpPr>
        <p:spPr bwMode="auto">
          <a:xfrm>
            <a:off x="0" y="1714500"/>
            <a:ext cx="9144000" cy="0"/>
          </a:xfrm>
          <a:prstGeom prst="line">
            <a:avLst/>
          </a:prstGeom>
          <a:noFill/>
          <a:ln w="76200">
            <a:solidFill>
              <a:srgbClr val="C0504D"/>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48039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extBox 3"/>
          <p:cNvSpPr txBox="1">
            <a:spLocks noChangeArrowheads="1"/>
          </p:cNvSpPr>
          <p:nvPr/>
        </p:nvSpPr>
        <p:spPr bwMode="auto">
          <a:xfrm rot="6651164">
            <a:off x="6219032" y="2182019"/>
            <a:ext cx="865187" cy="1165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1800"/>
          </a:p>
        </p:txBody>
      </p:sp>
      <p:grpSp>
        <p:nvGrpSpPr>
          <p:cNvPr id="18" name="Group 17"/>
          <p:cNvGrpSpPr>
            <a:grpSpLocks/>
          </p:cNvGrpSpPr>
          <p:nvPr/>
        </p:nvGrpSpPr>
        <p:grpSpPr bwMode="auto">
          <a:xfrm>
            <a:off x="2003875" y="4535249"/>
            <a:ext cx="2030996" cy="800100"/>
            <a:chOff x="2590553" y="2373013"/>
            <a:chExt cx="2261507" cy="866725"/>
          </a:xfrm>
        </p:grpSpPr>
        <p:sp>
          <p:nvSpPr>
            <p:cNvPr id="16" name="Rectangle 15"/>
            <p:cNvSpPr/>
            <p:nvPr/>
          </p:nvSpPr>
          <p:spPr>
            <a:xfrm rot="20575968">
              <a:off x="2590553" y="2861622"/>
              <a:ext cx="2023740" cy="378116"/>
            </a:xfrm>
            <a:prstGeom prst="rect">
              <a:avLst/>
            </a:prstGeom>
            <a:gradFill flip="none" rotWithShape="1">
              <a:gsLst>
                <a:gs pos="0">
                  <a:schemeClr val="accent1">
                    <a:shade val="40000"/>
                    <a:satMod val="150000"/>
                    <a:lumMod val="100000"/>
                    <a:alpha val="66000"/>
                  </a:schemeClr>
                </a:gs>
                <a:gs pos="52000">
                  <a:schemeClr val="accent1">
                    <a:tint val="70000"/>
                    <a:shade val="100000"/>
                    <a:satMod val="200000"/>
                    <a:lumMod val="100000"/>
                    <a:alpha val="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p:nvPr/>
          </p:nvSpPr>
          <p:spPr>
            <a:xfrm rot="4114953">
              <a:off x="4383364" y="2498670"/>
              <a:ext cx="594353" cy="343039"/>
            </a:xfrm>
            <a:prstGeom prst="triangle">
              <a:avLst/>
            </a:prstGeom>
            <a:solidFill>
              <a:schemeClr val="accent1">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grpSp>
        <p:nvGrpSpPr>
          <p:cNvPr id="29" name="Group 28"/>
          <p:cNvGrpSpPr>
            <a:grpSpLocks/>
          </p:cNvGrpSpPr>
          <p:nvPr/>
        </p:nvGrpSpPr>
        <p:grpSpPr bwMode="auto">
          <a:xfrm>
            <a:off x="2127101" y="5960048"/>
            <a:ext cx="3600450" cy="561975"/>
            <a:chOff x="2635161" y="3607529"/>
            <a:chExt cx="3601020" cy="560952"/>
          </a:xfrm>
        </p:grpSpPr>
        <p:sp>
          <p:nvSpPr>
            <p:cNvPr id="30" name="Rectangle 29"/>
            <p:cNvSpPr/>
            <p:nvPr/>
          </p:nvSpPr>
          <p:spPr>
            <a:xfrm rot="288950">
              <a:off x="2635161" y="3607529"/>
              <a:ext cx="3244373" cy="375560"/>
            </a:xfrm>
            <a:prstGeom prst="rect">
              <a:avLst/>
            </a:prstGeom>
            <a:gradFill flip="none" rotWithShape="1">
              <a:gsLst>
                <a:gs pos="0">
                  <a:schemeClr val="accent1">
                    <a:shade val="40000"/>
                    <a:satMod val="150000"/>
                    <a:lumMod val="100000"/>
                    <a:alpha val="66000"/>
                  </a:schemeClr>
                </a:gs>
                <a:gs pos="52000">
                  <a:schemeClr val="accent1">
                    <a:tint val="70000"/>
                    <a:shade val="100000"/>
                    <a:satMod val="200000"/>
                    <a:lumMod val="100000"/>
                    <a:alpha val="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Isosceles Triangle 30"/>
            <p:cNvSpPr/>
            <p:nvPr/>
          </p:nvSpPr>
          <p:spPr>
            <a:xfrm rot="5400000">
              <a:off x="5810626" y="3742926"/>
              <a:ext cx="504516" cy="346594"/>
            </a:xfrm>
            <a:prstGeom prst="triangle">
              <a:avLst/>
            </a:prstGeom>
            <a:solidFill>
              <a:schemeClr val="accent1">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
        <p:nvSpPr>
          <p:cNvPr id="21" name="TextBox 20"/>
          <p:cNvSpPr txBox="1"/>
          <p:nvPr/>
        </p:nvSpPr>
        <p:spPr>
          <a:xfrm>
            <a:off x="1176783" y="1075764"/>
            <a:ext cx="6851592" cy="107721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sz="3200" dirty="0"/>
              <a:t>Questions are fundamental at </a:t>
            </a:r>
          </a:p>
          <a:p>
            <a:pPr algn="ctr">
              <a:defRPr/>
            </a:pPr>
            <a:r>
              <a:rPr lang="en-US" sz="3200" dirty="0"/>
              <a:t>EVERY STAGE </a:t>
            </a:r>
            <a:r>
              <a:rPr lang="en-US" sz="3200" dirty="0" smtClean="0"/>
              <a:t>in the Inquiry Cycle.</a:t>
            </a:r>
            <a:endParaRPr lang="en-US" sz="3200" dirty="0"/>
          </a:p>
        </p:txBody>
      </p:sp>
      <p:sp>
        <p:nvSpPr>
          <p:cNvPr id="23" name="Rectangle 22"/>
          <p:cNvSpPr>
            <a:spLocks noChangeArrowheads="1"/>
          </p:cNvSpPr>
          <p:nvPr/>
        </p:nvSpPr>
        <p:spPr bwMode="auto">
          <a:xfrm>
            <a:off x="1856060" y="2971800"/>
            <a:ext cx="23066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dirty="0" smtClean="0">
                <a:solidFill>
                  <a:schemeClr val="accent1"/>
                </a:solidFill>
                <a:latin typeface="Rockwell" pitchFamily="18" charset="0"/>
              </a:rPr>
              <a:t>Questioning: </a:t>
            </a:r>
            <a:r>
              <a:rPr lang="en-US" altLang="en-US" sz="1800" dirty="0" smtClean="0">
                <a:solidFill>
                  <a:schemeClr val="accent1"/>
                </a:solidFill>
                <a:latin typeface="Rockwell" pitchFamily="18" charset="0"/>
              </a:rPr>
              <a:t>developing compelling and supporting questions</a:t>
            </a:r>
            <a:endParaRPr lang="en-US" altLang="en-US" sz="1800" dirty="0">
              <a:solidFill>
                <a:schemeClr val="accent1"/>
              </a:solidFill>
            </a:endParaRPr>
          </a:p>
        </p:txBody>
      </p:sp>
      <p:sp>
        <p:nvSpPr>
          <p:cNvPr id="33" name="Rectangle 32"/>
          <p:cNvSpPr>
            <a:spLocks noChangeArrowheads="1"/>
          </p:cNvSpPr>
          <p:nvPr/>
        </p:nvSpPr>
        <p:spPr bwMode="auto">
          <a:xfrm>
            <a:off x="5727551" y="5409506"/>
            <a:ext cx="2403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r>
              <a:rPr lang="en-US" altLang="en-US" sz="1800" b="1" dirty="0" smtClean="0">
                <a:solidFill>
                  <a:schemeClr val="accent1"/>
                </a:solidFill>
                <a:latin typeface="Rockwell" pitchFamily="18" charset="0"/>
              </a:rPr>
              <a:t>Communicating:</a:t>
            </a:r>
            <a:endParaRPr lang="en-US" altLang="en-US" sz="1800" dirty="0">
              <a:solidFill>
                <a:schemeClr val="accent1"/>
              </a:solidFill>
              <a:latin typeface="Rockwell" pitchFamily="18" charset="0"/>
            </a:endParaRPr>
          </a:p>
          <a:p>
            <a:pPr algn="r" eaLnBrk="1" hangingPunct="1"/>
            <a:r>
              <a:rPr lang="en-US" altLang="en-US" sz="1800" dirty="0">
                <a:solidFill>
                  <a:schemeClr val="accent1"/>
                </a:solidFill>
                <a:latin typeface="Rockwell" pitchFamily="18" charset="0"/>
              </a:rPr>
              <a:t>c</a:t>
            </a:r>
            <a:r>
              <a:rPr lang="en-US" altLang="en-US" sz="1800" dirty="0" smtClean="0">
                <a:solidFill>
                  <a:schemeClr val="accent1"/>
                </a:solidFill>
                <a:latin typeface="Rockwell" pitchFamily="18" charset="0"/>
              </a:rPr>
              <a:t>onstructing arguments and </a:t>
            </a:r>
            <a:r>
              <a:rPr lang="en-US" altLang="en-US" sz="1800" dirty="0">
                <a:solidFill>
                  <a:schemeClr val="accent1"/>
                </a:solidFill>
                <a:latin typeface="Rockwell" pitchFamily="18" charset="0"/>
              </a:rPr>
              <a:t>taking informed action</a:t>
            </a:r>
            <a:endParaRPr lang="en-US" altLang="en-US" sz="1800" dirty="0">
              <a:solidFill>
                <a:schemeClr val="accent1"/>
              </a:solidFill>
            </a:endParaRPr>
          </a:p>
        </p:txBody>
      </p:sp>
      <p:grpSp>
        <p:nvGrpSpPr>
          <p:cNvPr id="19" name="Group 18"/>
          <p:cNvGrpSpPr>
            <a:grpSpLocks/>
          </p:cNvGrpSpPr>
          <p:nvPr/>
        </p:nvGrpSpPr>
        <p:grpSpPr bwMode="auto">
          <a:xfrm rot="-470292">
            <a:off x="1690524" y="4309499"/>
            <a:ext cx="598488" cy="673100"/>
            <a:chOff x="3504406" y="2979537"/>
            <a:chExt cx="598138" cy="673638"/>
          </a:xfrm>
        </p:grpSpPr>
        <p:sp>
          <p:nvSpPr>
            <p:cNvPr id="20" name="Rectangle 19"/>
            <p:cNvSpPr/>
            <p:nvPr/>
          </p:nvSpPr>
          <p:spPr>
            <a:xfrm rot="18770850">
              <a:off x="3513687" y="3313718"/>
              <a:ext cx="330176" cy="348737"/>
            </a:xfrm>
            <a:prstGeom prst="rect">
              <a:avLst/>
            </a:prstGeom>
            <a:gradFill flip="none" rotWithShape="1">
              <a:gsLst>
                <a:gs pos="0">
                  <a:schemeClr val="accent1">
                    <a:shade val="40000"/>
                    <a:satMod val="150000"/>
                    <a:lumMod val="100000"/>
                    <a:alpha val="66000"/>
                  </a:schemeClr>
                </a:gs>
                <a:gs pos="52000">
                  <a:schemeClr val="accent1">
                    <a:tint val="70000"/>
                    <a:shade val="100000"/>
                    <a:satMod val="200000"/>
                    <a:lumMod val="100000"/>
                    <a:alpha val="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Isosceles Triangle 21"/>
            <p:cNvSpPr/>
            <p:nvPr/>
          </p:nvSpPr>
          <p:spPr>
            <a:xfrm rot="2894468">
              <a:off x="3689089" y="3070600"/>
              <a:ext cx="504517" cy="322392"/>
            </a:xfrm>
            <a:prstGeom prst="triangle">
              <a:avLst/>
            </a:prstGeom>
            <a:solidFill>
              <a:schemeClr val="accent1">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grpSp>
      <p:sp>
        <p:nvSpPr>
          <p:cNvPr id="85004" name="Title 1"/>
          <p:cNvSpPr>
            <a:spLocks noGrp="1"/>
          </p:cNvSpPr>
          <p:nvPr>
            <p:ph type="title"/>
          </p:nvPr>
        </p:nvSpPr>
        <p:spPr>
          <a:xfrm>
            <a:off x="0" y="381000"/>
            <a:ext cx="9144000" cy="548640"/>
          </a:xfrm>
        </p:spPr>
        <p:txBody>
          <a:bodyPr>
            <a:normAutofit fontScale="90000"/>
          </a:bodyPr>
          <a:lstStyle/>
          <a:p>
            <a:r>
              <a:rPr lang="en-US" altLang="en-US" sz="3800" b="1" cap="small" dirty="0" smtClean="0"/>
              <a:t>QFT Connections to KCAS for </a:t>
            </a:r>
            <a:r>
              <a:rPr lang="en-US" altLang="en-US" sz="3800" b="1" cap="small" dirty="0"/>
              <a:t>S</a:t>
            </a:r>
            <a:r>
              <a:rPr lang="en-US" altLang="en-US" sz="3800" b="1" cap="small" dirty="0" smtClean="0"/>
              <a:t>ocial </a:t>
            </a:r>
            <a:r>
              <a:rPr lang="en-US" altLang="en-US" sz="3800" b="1" cap="small" dirty="0"/>
              <a:t>S</a:t>
            </a:r>
            <a:r>
              <a:rPr lang="en-US" altLang="en-US" sz="3800" b="1" cap="small" dirty="0" smtClean="0"/>
              <a:t>tudies</a:t>
            </a:r>
          </a:p>
        </p:txBody>
      </p:sp>
      <p:sp>
        <p:nvSpPr>
          <p:cNvPr id="32778" name="Rectangle 23"/>
          <p:cNvSpPr>
            <a:spLocks noChangeArrowheads="1"/>
          </p:cNvSpPr>
          <p:nvPr/>
        </p:nvSpPr>
        <p:spPr bwMode="auto">
          <a:xfrm>
            <a:off x="4086879" y="4151939"/>
            <a:ext cx="261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800" b="1" dirty="0" smtClean="0">
                <a:solidFill>
                  <a:schemeClr val="accent1"/>
                </a:solidFill>
                <a:latin typeface="Rockwell" pitchFamily="18" charset="0"/>
              </a:rPr>
              <a:t>Evaluating Sources: </a:t>
            </a:r>
            <a:endParaRPr lang="en-US" altLang="en-US" sz="1800" dirty="0">
              <a:solidFill>
                <a:schemeClr val="accent1"/>
              </a:solidFill>
              <a:latin typeface="Rockwell" pitchFamily="18" charset="0"/>
            </a:endParaRPr>
          </a:p>
          <a:p>
            <a:pPr eaLnBrk="1" hangingPunct="1"/>
            <a:r>
              <a:rPr lang="en-US" altLang="en-US" sz="1800" dirty="0">
                <a:solidFill>
                  <a:schemeClr val="accent1"/>
                </a:solidFill>
                <a:latin typeface="Rockwell" pitchFamily="18" charset="0"/>
              </a:rPr>
              <a:t>g</a:t>
            </a:r>
            <a:r>
              <a:rPr lang="en-US" altLang="en-US" sz="1800" dirty="0" smtClean="0">
                <a:solidFill>
                  <a:schemeClr val="accent1"/>
                </a:solidFill>
                <a:latin typeface="Rockwell" pitchFamily="18" charset="0"/>
              </a:rPr>
              <a:t>athering information, identifying evidence, developing claims</a:t>
            </a:r>
            <a:endParaRPr lang="en-US" altLang="en-US" sz="1800" dirty="0">
              <a:solidFill>
                <a:schemeClr val="accent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079" y="3213044"/>
            <a:ext cx="192722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5343" b="93849" l="801" r="25200">
                        <a14:foregroundMark x1="23776" y1="87522" x2="23776" y2="87522"/>
                        <a14:foregroundMark x1="3829" y1="90334" x2="3829" y2="90334"/>
                        <a14:foregroundMark x1="3384" y1="47452" x2="3384" y2="47452"/>
                        <a14:foregroundMark x1="23776" y1="50615" x2="23776" y2="50615"/>
                      </a14:backgroundRemoval>
                    </a14:imgEffect>
                  </a14:imgLayer>
                </a14:imgProps>
              </a:ext>
              <a:ext uri="{28A0092B-C50C-407E-A947-70E740481C1C}">
                <a14:useLocalDpi xmlns:a14="http://schemas.microsoft.com/office/drawing/2010/main" val="0"/>
              </a:ext>
            </a:extLst>
          </a:blip>
          <a:srcRect t="39619" r="74072"/>
          <a:stretch/>
        </p:blipFill>
        <p:spPr bwMode="auto">
          <a:xfrm>
            <a:off x="228600" y="4738608"/>
            <a:ext cx="1775275" cy="209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4" b="50791" l="52449" r="77115">
                        <a14:backgroundMark x1="53963" y1="9139" x2="53963" y2="9139"/>
                        <a14:backgroundMark x1="54408" y1="47979" x2="54408" y2="47979"/>
                        <a14:backgroundMark x1="75334" y1="46046" x2="75334" y2="46046"/>
                        <a14:backgroundMark x1="75334" y1="6678" x2="75334" y2="6678"/>
                      </a14:backgroundRemoval>
                    </a14:imgEffect>
                  </a14:imgLayer>
                </a14:imgProps>
              </a:ext>
              <a:ext uri="{28A0092B-C50C-407E-A947-70E740481C1C}">
                <a14:useLocalDpi xmlns:a14="http://schemas.microsoft.com/office/drawing/2010/main" val="0"/>
              </a:ext>
            </a:extLst>
          </a:blip>
          <a:srcRect l="50571" r="20219" b="48152"/>
          <a:stretch/>
        </p:blipFill>
        <p:spPr bwMode="auto">
          <a:xfrm>
            <a:off x="4162697" y="2341250"/>
            <a:ext cx="1999965" cy="179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498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3"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26" presetClass="emph" presetSubtype="0" repeatCount="2000" fill="hold" grpId="2" nodeType="withEffect">
                                  <p:stCondLst>
                                    <p:cond delay="0"/>
                                  </p:stCondLst>
                                  <p:childTnLst>
                                    <p:animEffect transition="out" filter="fade">
                                      <p:cBhvr>
                                        <p:cTn id="15" dur="500" tmFilter="0, 0; .2, .5; .8, .5; 1, 0"/>
                                        <p:tgtEl>
                                          <p:spTgt spid="23"/>
                                        </p:tgtEl>
                                      </p:cBhvr>
                                    </p:animEffect>
                                    <p:animScale>
                                      <p:cBhvr>
                                        <p:cTn id="16" dur="250" autoRev="1" fill="hold"/>
                                        <p:tgtEl>
                                          <p:spTgt spid="23"/>
                                        </p:tgtEl>
                                      </p:cBhvr>
                                      <p:by x="105000" y="105000"/>
                                    </p:animScale>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2778"/>
                                        </p:tgtEl>
                                        <p:attrNameLst>
                                          <p:attrName>style.visibility</p:attrName>
                                        </p:attrNameLst>
                                      </p:cBhvr>
                                      <p:to>
                                        <p:strVal val="visible"/>
                                      </p:to>
                                    </p:set>
                                    <p:animEffect transition="in" filter="fade">
                                      <p:cBhvr>
                                        <p:cTn id="24" dur="500"/>
                                        <p:tgtEl>
                                          <p:spTgt spid="3277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mph" presetSubtype="0" repeatCount="2000" fill="hold" grpId="0" nodeType="clickEffect">
                                  <p:stCondLst>
                                    <p:cond delay="0"/>
                                  </p:stCondLst>
                                  <p:childTnLst>
                                    <p:animEffect transition="out" filter="fade">
                                      <p:cBhvr>
                                        <p:cTn id="28" dur="500" tmFilter="0, 0; .2, .5; .8, .5; 1, 0"/>
                                        <p:tgtEl>
                                          <p:spTgt spid="23"/>
                                        </p:tgtEl>
                                      </p:cBhvr>
                                    </p:animEffect>
                                    <p:animScale>
                                      <p:cBhvr>
                                        <p:cTn id="29" dur="250" autoRev="1" fill="hold"/>
                                        <p:tgtEl>
                                          <p:spTgt spid="23"/>
                                        </p:tgtEl>
                                      </p:cBhvr>
                                      <p:by x="105000" y="105000"/>
                                    </p:animScale>
                                  </p:childTnLst>
                                </p:cTn>
                              </p:par>
                            </p:childTnLst>
                          </p:cTn>
                        </p:par>
                        <p:par>
                          <p:cTn id="30" fill="hold" nodeType="afterGroup">
                            <p:stCondLst>
                              <p:cond delay="1000"/>
                            </p:stCondLst>
                            <p:childTnLst>
                              <p:par>
                                <p:cTn id="31" presetID="22" presetClass="entr" presetSubtype="8"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nodeType="afterGroup">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6" presetClass="emph" presetSubtype="0" repeatCount="2000" fill="hold" grpId="1" nodeType="click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3" grpId="3"/>
      <p:bldP spid="33" grpId="0"/>
      <p:bldP spid="3277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2799"/>
            <a:ext cx="8915400" cy="877824"/>
          </a:xfrm>
        </p:spPr>
        <p:txBody>
          <a:bodyPr/>
          <a:lstStyle/>
          <a:p>
            <a:r>
              <a:rPr lang="en-US" b="1" dirty="0" smtClean="0"/>
              <a:t>Preparing to Use the QFT</a:t>
            </a:r>
            <a:endParaRPr lang="en-US" b="1" dirty="0"/>
          </a:p>
        </p:txBody>
      </p:sp>
      <p:sp>
        <p:nvSpPr>
          <p:cNvPr id="3" name="Subtitle 2"/>
          <p:cNvSpPr>
            <a:spLocks noGrp="1"/>
          </p:cNvSpPr>
          <p:nvPr>
            <p:ph type="subTitle" idx="1"/>
          </p:nvPr>
        </p:nvSpPr>
        <p:spPr>
          <a:xfrm>
            <a:off x="914400" y="1260033"/>
            <a:ext cx="8001000" cy="3823447"/>
          </a:xfrm>
        </p:spPr>
        <p:txBody>
          <a:bodyPr/>
          <a:lstStyle/>
          <a:p>
            <a:r>
              <a:rPr lang="en-US" sz="2400" b="1" dirty="0" smtClean="0"/>
              <a:t>Begin thinking about how you can incorporate QFT into an upcoming unit of study. </a:t>
            </a:r>
          </a:p>
          <a:p>
            <a:endParaRPr lang="en-US" dirty="0"/>
          </a:p>
          <a:p>
            <a:endParaRPr lang="en-US" dirty="0"/>
          </a:p>
        </p:txBody>
      </p:sp>
      <p:pic>
        <p:nvPicPr>
          <p:cNvPr id="4" name="Picture 3" descr="Screen Shot 2014-10-19 at 11.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805" y="2735060"/>
            <a:ext cx="4258649" cy="4122940"/>
          </a:xfrm>
          <a:prstGeom prst="rect">
            <a:avLst/>
          </a:prstGeom>
          <a:ln>
            <a:solidFill>
              <a:srgbClr val="000000"/>
            </a:solidFill>
          </a:ln>
        </p:spPr>
      </p:pic>
    </p:spTree>
    <p:extLst>
      <p:ext uri="{BB962C8B-B14F-4D97-AF65-F5344CB8AC3E}">
        <p14:creationId xmlns:p14="http://schemas.microsoft.com/office/powerpoint/2010/main" val="527919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9 at 10.56.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484608"/>
          </a:xfrm>
          <a:prstGeom prst="rect">
            <a:avLst/>
          </a:prstGeom>
        </p:spPr>
      </p:pic>
      <p:sp>
        <p:nvSpPr>
          <p:cNvPr id="3" name="Text Placeholder 2"/>
          <p:cNvSpPr>
            <a:spLocks noGrp="1"/>
          </p:cNvSpPr>
          <p:nvPr>
            <p:ph type="body" idx="1"/>
          </p:nvPr>
        </p:nvSpPr>
        <p:spPr/>
        <p:txBody>
          <a:bodyPr>
            <a:normAutofit/>
          </a:bodyPr>
          <a:lstStyle/>
          <a:p>
            <a:r>
              <a:rPr lang="en-US" sz="2400" b="1" dirty="0" smtClean="0">
                <a:sym typeface="Wingdings"/>
              </a:rPr>
              <a:t>12:15 – 1:00 p.m</a:t>
            </a:r>
            <a:r>
              <a:rPr lang="en-US" sz="2400" b="1" dirty="0">
                <a:sym typeface="Wingdings"/>
              </a:rPr>
              <a:t>.</a:t>
            </a:r>
            <a:endParaRPr lang="en-US" sz="2400" b="1" dirty="0"/>
          </a:p>
        </p:txBody>
      </p:sp>
      <p:sp>
        <p:nvSpPr>
          <p:cNvPr id="2" name="Title 1"/>
          <p:cNvSpPr>
            <a:spLocks noGrp="1"/>
          </p:cNvSpPr>
          <p:nvPr>
            <p:ph type="title"/>
          </p:nvPr>
        </p:nvSpPr>
        <p:spPr>
          <a:xfrm>
            <a:off x="0" y="4460753"/>
            <a:ext cx="9144000" cy="1025646"/>
          </a:xfrm>
        </p:spPr>
        <p:txBody>
          <a:bodyPr/>
          <a:lstStyle/>
          <a:p>
            <a:r>
              <a:rPr lang="en-US" dirty="0" smtClean="0"/>
              <a:t>LUNCH</a:t>
            </a:r>
            <a:endParaRPr lang="en-US" dirty="0"/>
          </a:p>
        </p:txBody>
      </p:sp>
    </p:spTree>
    <p:extLst>
      <p:ext uri="{BB962C8B-B14F-4D97-AF65-F5344CB8AC3E}">
        <p14:creationId xmlns:p14="http://schemas.microsoft.com/office/powerpoint/2010/main" val="3467165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9266238"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8478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03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833"/>
          <a:stretch/>
        </p:blipFill>
        <p:spPr bwMode="auto">
          <a:xfrm>
            <a:off x="0" y="0"/>
            <a:ext cx="9144000" cy="685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102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06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46"/>
            <a:ext cx="9144000" cy="683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777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66"/>
            <a:ext cx="9144000" cy="6843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965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TotalTime>
  <Words>1208</Words>
  <Application>Microsoft Office PowerPoint</Application>
  <PresentationFormat>On-screen Show (4:3)</PresentationFormat>
  <Paragraphs>154</Paragraphs>
  <Slides>34</Slides>
  <Notes>12</Notes>
  <HiddenSlides>0</HiddenSlides>
  <MMClips>1</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2_Office Theme</vt:lpstr>
      <vt:lpstr>Perception</vt:lpstr>
      <vt:lpstr>Questions that matter in the social studies classroom.</vt:lpstr>
      <vt:lpstr>Remembering Pearl Harbor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Producing Questions – 4 min.</vt:lpstr>
      <vt:lpstr>Categorizing Questions:  Closed/Open</vt:lpstr>
      <vt:lpstr>Change Closed to Open -Ended Questions (Divergent Thinking)</vt:lpstr>
      <vt:lpstr>Change Open to Closed -Ended Questions (Convergent Thinking)</vt:lpstr>
      <vt:lpstr>Prioritizing Questions </vt:lpstr>
      <vt:lpstr>Share </vt:lpstr>
      <vt:lpstr> Connections</vt:lpstr>
      <vt:lpstr>Compelling Questions</vt:lpstr>
      <vt:lpstr>Questions for compelling questions.</vt:lpstr>
      <vt:lpstr>Examples of compelling questions.</vt:lpstr>
      <vt:lpstr>PowerPoint Presentation</vt:lpstr>
      <vt:lpstr>Compelling  versus Essential</vt:lpstr>
      <vt:lpstr>Supporting Questions</vt:lpstr>
      <vt:lpstr>Question Examples</vt:lpstr>
      <vt:lpstr>Questions Examples</vt:lpstr>
      <vt:lpstr>Questions Examples</vt:lpstr>
      <vt:lpstr>Back to your questions……</vt:lpstr>
      <vt:lpstr>QFT and Compelling Questions and Supporting Questions</vt:lpstr>
      <vt:lpstr>PowerPoint Presentation</vt:lpstr>
      <vt:lpstr>Questioning in the Inquiry Practices</vt:lpstr>
      <vt:lpstr>QFT Connections to KCAS for Social Studies</vt:lpstr>
      <vt:lpstr>Preparing to Use the QFT</vt:lpstr>
      <vt:lpstr>LUNCH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that matter in the social studies classroom.</dc:title>
  <dc:creator>Kadi Ralston</dc:creator>
  <cp:lastModifiedBy>Mullins, Carole - Office of Next Generation Learners</cp:lastModifiedBy>
  <cp:revision>35</cp:revision>
  <dcterms:created xsi:type="dcterms:W3CDTF">2014-10-26T13:11:45Z</dcterms:created>
  <dcterms:modified xsi:type="dcterms:W3CDTF">2014-10-28T03:00:12Z</dcterms:modified>
</cp:coreProperties>
</file>