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2"/>
  </p:sldMasterIdLst>
  <p:notesMasterIdLst>
    <p:notesMasterId r:id="rId69"/>
  </p:notesMasterIdLst>
  <p:handoutMasterIdLst>
    <p:handoutMasterId r:id="rId70"/>
  </p:handoutMasterIdLst>
  <p:sldIdLst>
    <p:sldId id="264" r:id="rId3"/>
    <p:sldId id="265" r:id="rId4"/>
    <p:sldId id="266" r:id="rId5"/>
    <p:sldId id="276" r:id="rId6"/>
    <p:sldId id="333" r:id="rId7"/>
    <p:sldId id="332" r:id="rId8"/>
    <p:sldId id="267" r:id="rId9"/>
    <p:sldId id="337" r:id="rId10"/>
    <p:sldId id="338" r:id="rId11"/>
    <p:sldId id="339" r:id="rId12"/>
    <p:sldId id="340" r:id="rId13"/>
    <p:sldId id="278" r:id="rId14"/>
    <p:sldId id="334" r:id="rId15"/>
    <p:sldId id="335" r:id="rId16"/>
    <p:sldId id="336" r:id="rId17"/>
    <p:sldId id="291" r:id="rId18"/>
    <p:sldId id="292" r:id="rId19"/>
    <p:sldId id="293" r:id="rId20"/>
    <p:sldId id="294" r:id="rId21"/>
    <p:sldId id="295" r:id="rId22"/>
    <p:sldId id="296" r:id="rId23"/>
    <p:sldId id="297" r:id="rId24"/>
    <p:sldId id="298" r:id="rId25"/>
    <p:sldId id="299" r:id="rId26"/>
    <p:sldId id="300" r:id="rId27"/>
    <p:sldId id="268"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281" r:id="rId48"/>
    <p:sldId id="327" r:id="rId49"/>
    <p:sldId id="320" r:id="rId50"/>
    <p:sldId id="321" r:id="rId51"/>
    <p:sldId id="322" r:id="rId52"/>
    <p:sldId id="323" r:id="rId53"/>
    <p:sldId id="324" r:id="rId54"/>
    <p:sldId id="270" r:id="rId55"/>
    <p:sldId id="263" r:id="rId56"/>
    <p:sldId id="283" r:id="rId57"/>
    <p:sldId id="325" r:id="rId58"/>
    <p:sldId id="329" r:id="rId59"/>
    <p:sldId id="328" r:id="rId60"/>
    <p:sldId id="326" r:id="rId61"/>
    <p:sldId id="330" r:id="rId62"/>
    <p:sldId id="331" r:id="rId63"/>
    <p:sldId id="341" r:id="rId64"/>
    <p:sldId id="289" r:id="rId65"/>
    <p:sldId id="286" r:id="rId66"/>
    <p:sldId id="272" r:id="rId67"/>
    <p:sldId id="274"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CCFF"/>
    <a:srgbClr val="0033CC"/>
    <a:srgbClr val="58267E"/>
    <a:srgbClr val="FFFFFF"/>
    <a:srgbClr val="336600"/>
    <a:srgbClr val="006600"/>
    <a:srgbClr val="0099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7" autoAdjust="0"/>
    <p:restoredTop sz="78705" autoAdjust="0"/>
  </p:normalViewPr>
  <p:slideViewPr>
    <p:cSldViewPr snapToGrid="0">
      <p:cViewPr>
        <p:scale>
          <a:sx n="60" d="100"/>
          <a:sy n="60" d="100"/>
        </p:scale>
        <p:origin x="-1080" y="-336"/>
      </p:cViewPr>
      <p:guideLst>
        <p:guide orient="horz" pos="2160"/>
        <p:guide pos="3840"/>
      </p:guideLst>
    </p:cSldViewPr>
  </p:slideViewPr>
  <p:notesTextViewPr>
    <p:cViewPr>
      <p:scale>
        <a:sx n="3" d="2"/>
        <a:sy n="3" d="2"/>
      </p:scale>
      <p:origin x="0" y="1098"/>
    </p:cViewPr>
  </p:notesTextViewPr>
  <p:sorterViewPr>
    <p:cViewPr>
      <p:scale>
        <a:sx n="100" d="100"/>
        <a:sy n="100" d="100"/>
      </p:scale>
      <p:origin x="0" y="10452"/>
    </p:cViewPr>
  </p:sorterViewPr>
  <p:notesViewPr>
    <p:cSldViewPr snapToGrid="0">
      <p:cViewPr varScale="1">
        <p:scale>
          <a:sx n="76" d="100"/>
          <a:sy n="76" d="100"/>
        </p:scale>
        <p:origin x="326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gif"/><Relationship Id="rId1" Type="http://schemas.openxmlformats.org/officeDocument/2006/relationships/image" Target="../media/image6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AF87E-F5CD-4825-BA79-A5E5454CE9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02DC534-0C86-468B-89B5-7F4EB9EE655C}">
      <dgm:prSet phldrT="[Text]"/>
      <dgm:spPr>
        <a:solidFill>
          <a:schemeClr val="accent2"/>
        </a:solidFill>
        <a:ln>
          <a:solidFill>
            <a:schemeClr val="tx1"/>
          </a:solidFill>
        </a:ln>
      </dgm:spPr>
      <dgm:t>
        <a:bodyPr/>
        <a:lstStyle/>
        <a:p>
          <a:r>
            <a:rPr lang="en-US" b="1" dirty="0" smtClean="0"/>
            <a:t>Pedagogical</a:t>
          </a:r>
        </a:p>
        <a:p>
          <a:r>
            <a:rPr lang="en-US" b="1" dirty="0" smtClean="0"/>
            <a:t>Content Knowledge</a:t>
          </a:r>
          <a:endParaRPr lang="en-US" b="1" dirty="0"/>
        </a:p>
      </dgm:t>
    </dgm:pt>
    <dgm:pt modelId="{E7EECD13-F1F7-4685-A973-F807991E41D2}" type="parTrans" cxnId="{83361666-7238-43E5-B169-9443583D09D6}">
      <dgm:prSet/>
      <dgm:spPr/>
      <dgm:t>
        <a:bodyPr/>
        <a:lstStyle/>
        <a:p>
          <a:endParaRPr lang="en-US"/>
        </a:p>
      </dgm:t>
    </dgm:pt>
    <dgm:pt modelId="{6A47EF00-4E03-44CC-92A1-27EA69B25DF1}" type="sibTrans" cxnId="{83361666-7238-43E5-B169-9443583D09D6}">
      <dgm:prSet/>
      <dgm:spPr/>
      <dgm:t>
        <a:bodyPr/>
        <a:lstStyle/>
        <a:p>
          <a:endParaRPr lang="en-US"/>
        </a:p>
      </dgm:t>
    </dgm:pt>
    <dgm:pt modelId="{81F42A36-97AF-449E-A4FE-BC5E2523F491}">
      <dgm:prSet phldrT="[Text]"/>
      <dgm:spPr>
        <a:solidFill>
          <a:schemeClr val="accent2"/>
        </a:solidFill>
        <a:ln>
          <a:solidFill>
            <a:schemeClr val="tx1"/>
          </a:solidFill>
        </a:ln>
      </dgm:spPr>
      <dgm:t>
        <a:bodyPr/>
        <a:lstStyle/>
        <a:p>
          <a:r>
            <a:rPr lang="en-US" b="1" dirty="0" smtClean="0"/>
            <a:t>Creative</a:t>
          </a:r>
        </a:p>
        <a:p>
          <a:r>
            <a:rPr lang="en-US" b="1" dirty="0" smtClean="0"/>
            <a:t>Willing to take Risks</a:t>
          </a:r>
          <a:endParaRPr lang="en-US" b="1" dirty="0"/>
        </a:p>
      </dgm:t>
    </dgm:pt>
    <dgm:pt modelId="{DA4211B0-8981-4021-8059-9DA3E0D302B3}" type="parTrans" cxnId="{8BEFD667-F84A-4C29-B77E-0EE7C12352E5}">
      <dgm:prSet/>
      <dgm:spPr/>
      <dgm:t>
        <a:bodyPr/>
        <a:lstStyle/>
        <a:p>
          <a:endParaRPr lang="en-US"/>
        </a:p>
      </dgm:t>
    </dgm:pt>
    <dgm:pt modelId="{D44D843C-FE18-4677-A352-260C97FCD1FF}" type="sibTrans" cxnId="{8BEFD667-F84A-4C29-B77E-0EE7C12352E5}">
      <dgm:prSet/>
      <dgm:spPr/>
      <dgm:t>
        <a:bodyPr/>
        <a:lstStyle/>
        <a:p>
          <a:endParaRPr lang="en-US"/>
        </a:p>
      </dgm:t>
    </dgm:pt>
    <dgm:pt modelId="{6996D744-AB29-439E-A263-B0BA9ACAF776}">
      <dgm:prSet phldrT="[Text]"/>
      <dgm:spPr>
        <a:ln>
          <a:solidFill>
            <a:schemeClr val="accent2"/>
          </a:solidFill>
        </a:ln>
      </dgm:spPr>
      <dgm:t>
        <a:bodyPr/>
        <a:lstStyle/>
        <a:p>
          <a:r>
            <a:rPr lang="en-US" b="1" dirty="0" smtClean="0"/>
            <a:t>Planning and organizing</a:t>
          </a:r>
          <a:endParaRPr lang="en-US" b="1" dirty="0"/>
        </a:p>
      </dgm:t>
    </dgm:pt>
    <dgm:pt modelId="{8F057863-953A-48C8-8FDE-FA593E4A0F62}" type="parTrans" cxnId="{99808A90-AB1B-4F5E-A77B-E534C4493755}">
      <dgm:prSet/>
      <dgm:spPr/>
      <dgm:t>
        <a:bodyPr/>
        <a:lstStyle/>
        <a:p>
          <a:endParaRPr lang="en-US"/>
        </a:p>
      </dgm:t>
    </dgm:pt>
    <dgm:pt modelId="{1D7B322B-72EE-4E84-9556-D6198209EB68}" type="sibTrans" cxnId="{99808A90-AB1B-4F5E-A77B-E534C4493755}">
      <dgm:prSet/>
      <dgm:spPr/>
      <dgm:t>
        <a:bodyPr/>
        <a:lstStyle/>
        <a:p>
          <a:endParaRPr lang="en-US"/>
        </a:p>
      </dgm:t>
    </dgm:pt>
    <dgm:pt modelId="{88AD0BA5-972E-4CC8-AB97-1C32F572686D}">
      <dgm:prSet phldrT="[Text]"/>
      <dgm:spPr>
        <a:ln>
          <a:solidFill>
            <a:schemeClr val="accent2"/>
          </a:solidFill>
        </a:ln>
      </dgm:spPr>
      <dgm:t>
        <a:bodyPr/>
        <a:lstStyle/>
        <a:p>
          <a:r>
            <a:rPr lang="en-US" b="1" dirty="0" smtClean="0"/>
            <a:t>Out of Box Thinking</a:t>
          </a:r>
          <a:endParaRPr lang="en-US" b="1" dirty="0"/>
        </a:p>
      </dgm:t>
    </dgm:pt>
    <dgm:pt modelId="{3F6C1487-71F2-437E-937A-54FE5167D053}" type="parTrans" cxnId="{45014CB0-792A-4D88-A020-552160F1EBAB}">
      <dgm:prSet/>
      <dgm:spPr/>
      <dgm:t>
        <a:bodyPr/>
        <a:lstStyle/>
        <a:p>
          <a:endParaRPr lang="en-US"/>
        </a:p>
      </dgm:t>
    </dgm:pt>
    <dgm:pt modelId="{723CED17-4FFE-4475-B5BC-F78768D7D625}" type="sibTrans" cxnId="{45014CB0-792A-4D88-A020-552160F1EBAB}">
      <dgm:prSet/>
      <dgm:spPr/>
      <dgm:t>
        <a:bodyPr/>
        <a:lstStyle/>
        <a:p>
          <a:endParaRPr lang="en-US"/>
        </a:p>
      </dgm:t>
    </dgm:pt>
    <dgm:pt modelId="{F6C2E685-4FD5-41AB-8C54-C3EAFEE3531D}">
      <dgm:prSet phldrT="[Text]"/>
      <dgm:spPr>
        <a:solidFill>
          <a:schemeClr val="accent2"/>
        </a:solidFill>
        <a:ln>
          <a:solidFill>
            <a:schemeClr val="tx1"/>
          </a:solidFill>
        </a:ln>
      </dgm:spPr>
      <dgm:t>
        <a:bodyPr/>
        <a:lstStyle/>
        <a:p>
          <a:r>
            <a:rPr lang="en-US" b="1" dirty="0" smtClean="0"/>
            <a:t>Lead a Professional Learning Team</a:t>
          </a:r>
          <a:endParaRPr lang="en-US" b="1" dirty="0"/>
        </a:p>
      </dgm:t>
    </dgm:pt>
    <dgm:pt modelId="{1200B611-FCAF-46F8-B50C-07831DD4A19E}" type="parTrans" cxnId="{05F0D133-8679-4949-BC5A-B3D1F17A1906}">
      <dgm:prSet/>
      <dgm:spPr/>
      <dgm:t>
        <a:bodyPr/>
        <a:lstStyle/>
        <a:p>
          <a:endParaRPr lang="en-US"/>
        </a:p>
      </dgm:t>
    </dgm:pt>
    <dgm:pt modelId="{DD411095-D9C2-4289-A61B-5D77F57F2387}" type="sibTrans" cxnId="{05F0D133-8679-4949-BC5A-B3D1F17A1906}">
      <dgm:prSet/>
      <dgm:spPr/>
      <dgm:t>
        <a:bodyPr/>
        <a:lstStyle/>
        <a:p>
          <a:endParaRPr lang="en-US"/>
        </a:p>
      </dgm:t>
    </dgm:pt>
    <dgm:pt modelId="{EA0D4775-0D27-4112-AA32-81A9B05B6E84}" type="pres">
      <dgm:prSet presAssocID="{51AAF87E-F5CD-4825-BA79-A5E5454CE9D3}" presName="diagram" presStyleCnt="0">
        <dgm:presLayoutVars>
          <dgm:dir/>
          <dgm:resizeHandles val="exact"/>
        </dgm:presLayoutVars>
      </dgm:prSet>
      <dgm:spPr/>
      <dgm:t>
        <a:bodyPr/>
        <a:lstStyle/>
        <a:p>
          <a:endParaRPr lang="en-US"/>
        </a:p>
      </dgm:t>
    </dgm:pt>
    <dgm:pt modelId="{2825BE32-5402-4EC0-9480-C8D1B412580A}" type="pres">
      <dgm:prSet presAssocID="{602DC534-0C86-468B-89B5-7F4EB9EE655C}" presName="node" presStyleLbl="node1" presStyleIdx="0" presStyleCnt="5" custScaleY="495304" custLinFactNeighborX="-23830">
        <dgm:presLayoutVars>
          <dgm:bulletEnabled val="1"/>
        </dgm:presLayoutVars>
      </dgm:prSet>
      <dgm:spPr/>
      <dgm:t>
        <a:bodyPr/>
        <a:lstStyle/>
        <a:p>
          <a:endParaRPr lang="en-US"/>
        </a:p>
      </dgm:t>
    </dgm:pt>
    <dgm:pt modelId="{5B3ADB69-18D8-492A-8C48-5B2D8A56390C}" type="pres">
      <dgm:prSet presAssocID="{6A47EF00-4E03-44CC-92A1-27EA69B25DF1}" presName="sibTrans" presStyleCnt="0"/>
      <dgm:spPr/>
    </dgm:pt>
    <dgm:pt modelId="{245F0BA6-DBCA-47AC-ABC2-1CBF0544538F}" type="pres">
      <dgm:prSet presAssocID="{81F42A36-97AF-449E-A4FE-BC5E2523F491}" presName="node" presStyleLbl="node1" presStyleIdx="1" presStyleCnt="5" custScaleY="304141" custLinFactX="4890" custLinFactNeighborX="100000" custLinFactNeighborY="-12408">
        <dgm:presLayoutVars>
          <dgm:bulletEnabled val="1"/>
        </dgm:presLayoutVars>
      </dgm:prSet>
      <dgm:spPr/>
      <dgm:t>
        <a:bodyPr/>
        <a:lstStyle/>
        <a:p>
          <a:endParaRPr lang="en-US"/>
        </a:p>
      </dgm:t>
    </dgm:pt>
    <dgm:pt modelId="{80A20271-173B-495E-A7E2-158315B5D993}" type="pres">
      <dgm:prSet presAssocID="{D44D843C-FE18-4677-A352-260C97FCD1FF}" presName="sibTrans" presStyleCnt="0"/>
      <dgm:spPr/>
    </dgm:pt>
    <dgm:pt modelId="{F183C6C2-B265-44A9-8066-DBFF9E13E807}" type="pres">
      <dgm:prSet presAssocID="{6996D744-AB29-439E-A263-B0BA9ACAF776}" presName="node" presStyleLbl="node1" presStyleIdx="2" presStyleCnt="5" custScaleY="382142" custLinFactX="-24585" custLinFactNeighborX="-100000" custLinFactNeighborY="-21781">
        <dgm:presLayoutVars>
          <dgm:bulletEnabled val="1"/>
        </dgm:presLayoutVars>
      </dgm:prSet>
      <dgm:spPr/>
      <dgm:t>
        <a:bodyPr/>
        <a:lstStyle/>
        <a:p>
          <a:endParaRPr lang="en-US"/>
        </a:p>
      </dgm:t>
    </dgm:pt>
    <dgm:pt modelId="{BDC39CD2-1736-4740-B8F7-AC64BA42DC92}" type="pres">
      <dgm:prSet presAssocID="{1D7B322B-72EE-4E84-9556-D6198209EB68}" presName="sibTrans" presStyleCnt="0"/>
      <dgm:spPr/>
    </dgm:pt>
    <dgm:pt modelId="{DF2F9A62-82D4-4420-BF24-4518021A04E0}" type="pres">
      <dgm:prSet presAssocID="{88AD0BA5-972E-4CC8-AB97-1C32F572686D}" presName="node" presStyleLbl="node1" presStyleIdx="3" presStyleCnt="5" custScaleY="222146">
        <dgm:presLayoutVars>
          <dgm:bulletEnabled val="1"/>
        </dgm:presLayoutVars>
      </dgm:prSet>
      <dgm:spPr/>
      <dgm:t>
        <a:bodyPr/>
        <a:lstStyle/>
        <a:p>
          <a:endParaRPr lang="en-US"/>
        </a:p>
      </dgm:t>
    </dgm:pt>
    <dgm:pt modelId="{0DA13F7F-CA8A-450E-98DF-FFE7EE2082BD}" type="pres">
      <dgm:prSet presAssocID="{723CED17-4FFE-4475-B5BC-F78768D7D625}" presName="sibTrans" presStyleCnt="0"/>
      <dgm:spPr/>
    </dgm:pt>
    <dgm:pt modelId="{F3393A91-D2EE-4B76-B934-C1EF0B7A7A1A}" type="pres">
      <dgm:prSet presAssocID="{F6C2E685-4FD5-41AB-8C54-C3EAFEE3531D}" presName="node" presStyleLbl="node1" presStyleIdx="4" presStyleCnt="5" custScaleY="161956">
        <dgm:presLayoutVars>
          <dgm:bulletEnabled val="1"/>
        </dgm:presLayoutVars>
      </dgm:prSet>
      <dgm:spPr/>
      <dgm:t>
        <a:bodyPr/>
        <a:lstStyle/>
        <a:p>
          <a:endParaRPr lang="en-US"/>
        </a:p>
      </dgm:t>
    </dgm:pt>
  </dgm:ptLst>
  <dgm:cxnLst>
    <dgm:cxn modelId="{83361666-7238-43E5-B169-9443583D09D6}" srcId="{51AAF87E-F5CD-4825-BA79-A5E5454CE9D3}" destId="{602DC534-0C86-468B-89B5-7F4EB9EE655C}" srcOrd="0" destOrd="0" parTransId="{E7EECD13-F1F7-4685-A973-F807991E41D2}" sibTransId="{6A47EF00-4E03-44CC-92A1-27EA69B25DF1}"/>
    <dgm:cxn modelId="{B96084A2-90C2-4713-A9DB-9D93108A75AD}" type="presOf" srcId="{88AD0BA5-972E-4CC8-AB97-1C32F572686D}" destId="{DF2F9A62-82D4-4420-BF24-4518021A04E0}" srcOrd="0" destOrd="0" presId="urn:microsoft.com/office/officeart/2005/8/layout/default"/>
    <dgm:cxn modelId="{99808A90-AB1B-4F5E-A77B-E534C4493755}" srcId="{51AAF87E-F5CD-4825-BA79-A5E5454CE9D3}" destId="{6996D744-AB29-439E-A263-B0BA9ACAF776}" srcOrd="2" destOrd="0" parTransId="{8F057863-953A-48C8-8FDE-FA593E4A0F62}" sibTransId="{1D7B322B-72EE-4E84-9556-D6198209EB68}"/>
    <dgm:cxn modelId="{FF8295F4-A2A4-433D-BEA4-63F17DFD2F9E}" type="presOf" srcId="{81F42A36-97AF-449E-A4FE-BC5E2523F491}" destId="{245F0BA6-DBCA-47AC-ABC2-1CBF0544538F}" srcOrd="0" destOrd="0" presId="urn:microsoft.com/office/officeart/2005/8/layout/default"/>
    <dgm:cxn modelId="{D179CF1E-CE4C-49FA-AA68-0222111300B0}" type="presOf" srcId="{602DC534-0C86-468B-89B5-7F4EB9EE655C}" destId="{2825BE32-5402-4EC0-9480-C8D1B412580A}" srcOrd="0" destOrd="0" presId="urn:microsoft.com/office/officeart/2005/8/layout/default"/>
    <dgm:cxn modelId="{F1C442E7-500A-4F1F-8B0E-0E07F11BC2C2}" type="presOf" srcId="{51AAF87E-F5CD-4825-BA79-A5E5454CE9D3}" destId="{EA0D4775-0D27-4112-AA32-81A9B05B6E84}" srcOrd="0" destOrd="0" presId="urn:microsoft.com/office/officeart/2005/8/layout/default"/>
    <dgm:cxn modelId="{C3F6A6A7-5DCA-4CC2-8D61-15E4DCECCF05}" type="presOf" srcId="{F6C2E685-4FD5-41AB-8C54-C3EAFEE3531D}" destId="{F3393A91-D2EE-4B76-B934-C1EF0B7A7A1A}" srcOrd="0" destOrd="0" presId="urn:microsoft.com/office/officeart/2005/8/layout/default"/>
    <dgm:cxn modelId="{45014CB0-792A-4D88-A020-552160F1EBAB}" srcId="{51AAF87E-F5CD-4825-BA79-A5E5454CE9D3}" destId="{88AD0BA5-972E-4CC8-AB97-1C32F572686D}" srcOrd="3" destOrd="0" parTransId="{3F6C1487-71F2-437E-937A-54FE5167D053}" sibTransId="{723CED17-4FFE-4475-B5BC-F78768D7D625}"/>
    <dgm:cxn modelId="{8BEFD667-F84A-4C29-B77E-0EE7C12352E5}" srcId="{51AAF87E-F5CD-4825-BA79-A5E5454CE9D3}" destId="{81F42A36-97AF-449E-A4FE-BC5E2523F491}" srcOrd="1" destOrd="0" parTransId="{DA4211B0-8981-4021-8059-9DA3E0D302B3}" sibTransId="{D44D843C-FE18-4677-A352-260C97FCD1FF}"/>
    <dgm:cxn modelId="{05F0D133-8679-4949-BC5A-B3D1F17A1906}" srcId="{51AAF87E-F5CD-4825-BA79-A5E5454CE9D3}" destId="{F6C2E685-4FD5-41AB-8C54-C3EAFEE3531D}" srcOrd="4" destOrd="0" parTransId="{1200B611-FCAF-46F8-B50C-07831DD4A19E}" sibTransId="{DD411095-D9C2-4289-A61B-5D77F57F2387}"/>
    <dgm:cxn modelId="{43A37AAA-2FA9-4DA5-B415-D7FB8F41871E}" type="presOf" srcId="{6996D744-AB29-439E-A263-B0BA9ACAF776}" destId="{F183C6C2-B265-44A9-8066-DBFF9E13E807}" srcOrd="0" destOrd="0" presId="urn:microsoft.com/office/officeart/2005/8/layout/default"/>
    <dgm:cxn modelId="{2CBDE4C3-5612-4212-A4A4-92A8274977FF}" type="presParOf" srcId="{EA0D4775-0D27-4112-AA32-81A9B05B6E84}" destId="{2825BE32-5402-4EC0-9480-C8D1B412580A}" srcOrd="0" destOrd="0" presId="urn:microsoft.com/office/officeart/2005/8/layout/default"/>
    <dgm:cxn modelId="{BEE232CE-468A-40E2-BB08-75566D9A271A}" type="presParOf" srcId="{EA0D4775-0D27-4112-AA32-81A9B05B6E84}" destId="{5B3ADB69-18D8-492A-8C48-5B2D8A56390C}" srcOrd="1" destOrd="0" presId="urn:microsoft.com/office/officeart/2005/8/layout/default"/>
    <dgm:cxn modelId="{D2807FE2-A3FF-4F43-AD6F-544DF23A7F6B}" type="presParOf" srcId="{EA0D4775-0D27-4112-AA32-81A9B05B6E84}" destId="{245F0BA6-DBCA-47AC-ABC2-1CBF0544538F}" srcOrd="2" destOrd="0" presId="urn:microsoft.com/office/officeart/2005/8/layout/default"/>
    <dgm:cxn modelId="{87D377D7-8E63-4D5D-B67A-1C7ABEF6025E}" type="presParOf" srcId="{EA0D4775-0D27-4112-AA32-81A9B05B6E84}" destId="{80A20271-173B-495E-A7E2-158315B5D993}" srcOrd="3" destOrd="0" presId="urn:microsoft.com/office/officeart/2005/8/layout/default"/>
    <dgm:cxn modelId="{05B9C17D-21BC-4439-8612-91459E51C77F}" type="presParOf" srcId="{EA0D4775-0D27-4112-AA32-81A9B05B6E84}" destId="{F183C6C2-B265-44A9-8066-DBFF9E13E807}" srcOrd="4" destOrd="0" presId="urn:microsoft.com/office/officeart/2005/8/layout/default"/>
    <dgm:cxn modelId="{4A1576C4-C28D-4456-8E42-50B7ED5E7C03}" type="presParOf" srcId="{EA0D4775-0D27-4112-AA32-81A9B05B6E84}" destId="{BDC39CD2-1736-4740-B8F7-AC64BA42DC92}" srcOrd="5" destOrd="0" presId="urn:microsoft.com/office/officeart/2005/8/layout/default"/>
    <dgm:cxn modelId="{E9300F00-407B-4D98-9D6B-631A7995ABA1}" type="presParOf" srcId="{EA0D4775-0D27-4112-AA32-81A9B05B6E84}" destId="{DF2F9A62-82D4-4420-BF24-4518021A04E0}" srcOrd="6" destOrd="0" presId="urn:microsoft.com/office/officeart/2005/8/layout/default"/>
    <dgm:cxn modelId="{FE7810E4-C04B-45CE-9CBC-B3B8BBA1DFDC}" type="presParOf" srcId="{EA0D4775-0D27-4112-AA32-81A9B05B6E84}" destId="{0DA13F7F-CA8A-450E-98DF-FFE7EE2082BD}" srcOrd="7" destOrd="0" presId="urn:microsoft.com/office/officeart/2005/8/layout/default"/>
    <dgm:cxn modelId="{0C0E312C-D0EF-4126-9996-65714BBB78F8}" type="presParOf" srcId="{EA0D4775-0D27-4112-AA32-81A9B05B6E84}" destId="{F3393A91-D2EE-4B76-B934-C1EF0B7A7A1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442EA2-39BA-4C9A-AD59-755D4917D532}" type="doc">
      <dgm:prSet loTypeId="urn:microsoft.com/office/officeart/2005/8/layout/bList2" loCatId="list" qsTypeId="urn:microsoft.com/office/officeart/2005/8/quickstyle/simple1" qsCatId="simple" csTypeId="urn:microsoft.com/office/officeart/2005/8/colors/colorful2" csCatId="colorful" phldr="1"/>
      <dgm:spPr/>
      <dgm:t>
        <a:bodyPr/>
        <a:lstStyle/>
        <a:p>
          <a:endParaRPr lang="en-US"/>
        </a:p>
      </dgm:t>
    </dgm:pt>
    <dgm:pt modelId="{4DF9FE7B-F642-4898-A360-D4E3814E1A3D}">
      <dgm:prSet phldrT="[Text]" custT="1"/>
      <dgm:spPr>
        <a:solidFill>
          <a:schemeClr val="accent2">
            <a:lumMod val="75000"/>
          </a:schemeClr>
        </a:solidFill>
      </dgm:spPr>
      <dgm:t>
        <a:bodyPr/>
        <a:lstStyle/>
        <a:p>
          <a:r>
            <a:rPr lang="en-US" sz="3200" b="1" dirty="0" smtClean="0"/>
            <a:t>Room 1</a:t>
          </a:r>
          <a:endParaRPr lang="en-US" sz="3200" b="1" dirty="0"/>
        </a:p>
      </dgm:t>
    </dgm:pt>
    <dgm:pt modelId="{1C10F06D-860A-4604-A7AD-02E614FE3976}" type="parTrans" cxnId="{EBD8BE8D-6018-43E2-B081-034BB5656EB6}">
      <dgm:prSet/>
      <dgm:spPr/>
      <dgm:t>
        <a:bodyPr/>
        <a:lstStyle/>
        <a:p>
          <a:endParaRPr lang="en-US"/>
        </a:p>
      </dgm:t>
    </dgm:pt>
    <dgm:pt modelId="{43C18EFF-81FC-4D70-8C6B-E95FF3730413}" type="sibTrans" cxnId="{EBD8BE8D-6018-43E2-B081-034BB5656EB6}">
      <dgm:prSet/>
      <dgm:spPr/>
      <dgm:t>
        <a:bodyPr/>
        <a:lstStyle/>
        <a:p>
          <a:endParaRPr lang="en-US"/>
        </a:p>
      </dgm:t>
    </dgm:pt>
    <dgm:pt modelId="{EFF2750D-B4B3-474C-8B62-8B638DC31F7E}">
      <dgm:prSet phldrT="[Text]" custT="1"/>
      <dgm:spPr/>
      <dgm:t>
        <a:bodyPr/>
        <a:lstStyle/>
        <a:p>
          <a:r>
            <a:rPr lang="en-US" sz="3200" b="1" dirty="0" smtClean="0"/>
            <a:t>Grades K-5</a:t>
          </a:r>
          <a:endParaRPr lang="en-US" sz="3200" b="1" dirty="0"/>
        </a:p>
      </dgm:t>
    </dgm:pt>
    <dgm:pt modelId="{AEBC78E6-CDDC-4C8F-A157-3C51E907FACD}" type="parTrans" cxnId="{A058DDA2-48CA-4E5B-B389-F71A59C262B0}">
      <dgm:prSet/>
      <dgm:spPr/>
      <dgm:t>
        <a:bodyPr/>
        <a:lstStyle/>
        <a:p>
          <a:endParaRPr lang="en-US"/>
        </a:p>
      </dgm:t>
    </dgm:pt>
    <dgm:pt modelId="{75C067D7-FCD2-4969-8F27-4BBDA88E75ED}" type="sibTrans" cxnId="{A058DDA2-48CA-4E5B-B389-F71A59C262B0}">
      <dgm:prSet/>
      <dgm:spPr/>
      <dgm:t>
        <a:bodyPr/>
        <a:lstStyle/>
        <a:p>
          <a:endParaRPr lang="en-US"/>
        </a:p>
      </dgm:t>
    </dgm:pt>
    <dgm:pt modelId="{3929B1E1-4BC4-4C73-ABE8-27CEF96A3652}">
      <dgm:prSet phldrT="[Text]" custT="1"/>
      <dgm:spPr>
        <a:solidFill>
          <a:schemeClr val="accent2">
            <a:lumMod val="75000"/>
          </a:schemeClr>
        </a:solidFill>
      </dgm:spPr>
      <dgm:t>
        <a:bodyPr/>
        <a:lstStyle/>
        <a:p>
          <a:r>
            <a:rPr lang="en-US" sz="3200" b="1" dirty="0" smtClean="0"/>
            <a:t>Room 2</a:t>
          </a:r>
          <a:endParaRPr lang="en-US" sz="3200" b="1" dirty="0"/>
        </a:p>
      </dgm:t>
    </dgm:pt>
    <dgm:pt modelId="{F356CC76-9117-4B79-A270-BBBAFD3E9C79}" type="parTrans" cxnId="{1339090C-9A95-4C05-841C-FA3AF987601B}">
      <dgm:prSet/>
      <dgm:spPr/>
      <dgm:t>
        <a:bodyPr/>
        <a:lstStyle/>
        <a:p>
          <a:endParaRPr lang="en-US"/>
        </a:p>
      </dgm:t>
    </dgm:pt>
    <dgm:pt modelId="{19BA0C22-38BB-4E9F-89D5-0FF5FF9F12CE}" type="sibTrans" cxnId="{1339090C-9A95-4C05-841C-FA3AF987601B}">
      <dgm:prSet/>
      <dgm:spPr/>
      <dgm:t>
        <a:bodyPr/>
        <a:lstStyle/>
        <a:p>
          <a:endParaRPr lang="en-US"/>
        </a:p>
      </dgm:t>
    </dgm:pt>
    <dgm:pt modelId="{99E0600D-9954-43F4-8926-13B8777FAAA1}">
      <dgm:prSet phldrT="[Text]" custT="1"/>
      <dgm:spPr/>
      <dgm:t>
        <a:bodyPr/>
        <a:lstStyle/>
        <a:p>
          <a:r>
            <a:rPr lang="en-US" sz="3200" b="1" dirty="0" smtClean="0"/>
            <a:t>Grades 6-8</a:t>
          </a:r>
          <a:endParaRPr lang="en-US" sz="3200" b="1" dirty="0"/>
        </a:p>
      </dgm:t>
    </dgm:pt>
    <dgm:pt modelId="{BE23F476-2C5C-42ED-BF2B-CD5FC7ADDDF6}" type="parTrans" cxnId="{09FCCB9D-A30A-4326-970E-26252D39327F}">
      <dgm:prSet/>
      <dgm:spPr/>
      <dgm:t>
        <a:bodyPr/>
        <a:lstStyle/>
        <a:p>
          <a:endParaRPr lang="en-US"/>
        </a:p>
      </dgm:t>
    </dgm:pt>
    <dgm:pt modelId="{C44937DC-4907-4769-AA8B-1B3E7391D7B0}" type="sibTrans" cxnId="{09FCCB9D-A30A-4326-970E-26252D39327F}">
      <dgm:prSet/>
      <dgm:spPr/>
      <dgm:t>
        <a:bodyPr/>
        <a:lstStyle/>
        <a:p>
          <a:endParaRPr lang="en-US"/>
        </a:p>
      </dgm:t>
    </dgm:pt>
    <dgm:pt modelId="{60CDF8D0-D4FC-4467-A51E-79C5A58B0B2C}">
      <dgm:prSet phldrT="[Text]" custT="1"/>
      <dgm:spPr>
        <a:solidFill>
          <a:schemeClr val="accent2">
            <a:lumMod val="75000"/>
          </a:schemeClr>
        </a:solidFill>
      </dgm:spPr>
      <dgm:t>
        <a:bodyPr/>
        <a:lstStyle/>
        <a:p>
          <a:endParaRPr lang="en-US" sz="3200" b="1" dirty="0" smtClean="0"/>
        </a:p>
        <a:p>
          <a:endParaRPr lang="en-US" sz="3200" b="1" dirty="0" smtClean="0"/>
        </a:p>
        <a:p>
          <a:r>
            <a:rPr lang="en-US" sz="3200" b="1" dirty="0" smtClean="0"/>
            <a:t>Main Room</a:t>
          </a:r>
        </a:p>
        <a:p>
          <a:endParaRPr lang="en-US" sz="3200" b="1" dirty="0" smtClean="0"/>
        </a:p>
        <a:p>
          <a:endParaRPr lang="en-US" sz="3200" b="1" dirty="0"/>
        </a:p>
      </dgm:t>
    </dgm:pt>
    <dgm:pt modelId="{E12A269F-AB82-486A-9077-80F2BBBE48C2}" type="parTrans" cxnId="{2BA65DEC-E719-4ED3-8135-48349D42DD04}">
      <dgm:prSet/>
      <dgm:spPr/>
      <dgm:t>
        <a:bodyPr/>
        <a:lstStyle/>
        <a:p>
          <a:endParaRPr lang="en-US"/>
        </a:p>
      </dgm:t>
    </dgm:pt>
    <dgm:pt modelId="{3F7FD59D-A716-4310-A89A-AB6F740D9FFF}" type="sibTrans" cxnId="{2BA65DEC-E719-4ED3-8135-48349D42DD04}">
      <dgm:prSet/>
      <dgm:spPr/>
      <dgm:t>
        <a:bodyPr/>
        <a:lstStyle/>
        <a:p>
          <a:endParaRPr lang="en-US"/>
        </a:p>
      </dgm:t>
    </dgm:pt>
    <dgm:pt modelId="{50629C12-7464-4473-ADEF-1A284F8A9957}">
      <dgm:prSet phldrT="[Text]" custT="1"/>
      <dgm:spPr/>
      <dgm:t>
        <a:bodyPr/>
        <a:lstStyle/>
        <a:p>
          <a:r>
            <a:rPr lang="en-US" sz="3200" b="1" dirty="0" smtClean="0"/>
            <a:t>Grades 9-12</a:t>
          </a:r>
          <a:endParaRPr lang="en-US" sz="3200" b="1" dirty="0"/>
        </a:p>
      </dgm:t>
    </dgm:pt>
    <dgm:pt modelId="{9D1CB46C-0CFA-4B27-9224-267431FBD094}" type="parTrans" cxnId="{1D32FCC9-657C-4348-9C0D-52115D559FEB}">
      <dgm:prSet/>
      <dgm:spPr/>
      <dgm:t>
        <a:bodyPr/>
        <a:lstStyle/>
        <a:p>
          <a:endParaRPr lang="en-US"/>
        </a:p>
      </dgm:t>
    </dgm:pt>
    <dgm:pt modelId="{4576BCC5-0598-4332-A2E7-87AC3ADD4EB8}" type="sibTrans" cxnId="{1D32FCC9-657C-4348-9C0D-52115D559FEB}">
      <dgm:prSet/>
      <dgm:spPr/>
      <dgm:t>
        <a:bodyPr/>
        <a:lstStyle/>
        <a:p>
          <a:endParaRPr lang="en-US"/>
        </a:p>
      </dgm:t>
    </dgm:pt>
    <dgm:pt modelId="{FDCDBEC9-AE1E-4CCE-8B41-5987589A0003}" type="pres">
      <dgm:prSet presAssocID="{3F442EA2-39BA-4C9A-AD59-755D4917D532}" presName="diagram" presStyleCnt="0">
        <dgm:presLayoutVars>
          <dgm:dir/>
          <dgm:animLvl val="lvl"/>
          <dgm:resizeHandles val="exact"/>
        </dgm:presLayoutVars>
      </dgm:prSet>
      <dgm:spPr/>
      <dgm:t>
        <a:bodyPr/>
        <a:lstStyle/>
        <a:p>
          <a:endParaRPr lang="en-US"/>
        </a:p>
      </dgm:t>
    </dgm:pt>
    <dgm:pt modelId="{432A7EC1-BAFC-4840-87C4-5C97AF04A681}" type="pres">
      <dgm:prSet presAssocID="{4DF9FE7B-F642-4898-A360-D4E3814E1A3D}" presName="compNode" presStyleCnt="0"/>
      <dgm:spPr/>
    </dgm:pt>
    <dgm:pt modelId="{C54D567C-AB1B-4B32-9E69-AAB5C7D5E02D}" type="pres">
      <dgm:prSet presAssocID="{4DF9FE7B-F642-4898-A360-D4E3814E1A3D}" presName="childRect" presStyleLbl="bgAcc1" presStyleIdx="0" presStyleCnt="3" custScaleX="165238" custLinFactNeighborX="-52240" custLinFactNeighborY="3329">
        <dgm:presLayoutVars>
          <dgm:bulletEnabled val="1"/>
        </dgm:presLayoutVars>
      </dgm:prSet>
      <dgm:spPr/>
      <dgm:t>
        <a:bodyPr/>
        <a:lstStyle/>
        <a:p>
          <a:endParaRPr lang="en-US"/>
        </a:p>
      </dgm:t>
    </dgm:pt>
    <dgm:pt modelId="{5F336156-CAC1-48D1-84FE-C7FFBB03E175}" type="pres">
      <dgm:prSet presAssocID="{4DF9FE7B-F642-4898-A360-D4E3814E1A3D}" presName="parentText" presStyleLbl="node1" presStyleIdx="0" presStyleCnt="0">
        <dgm:presLayoutVars>
          <dgm:chMax val="0"/>
          <dgm:bulletEnabled val="1"/>
        </dgm:presLayoutVars>
      </dgm:prSet>
      <dgm:spPr/>
      <dgm:t>
        <a:bodyPr/>
        <a:lstStyle/>
        <a:p>
          <a:endParaRPr lang="en-US"/>
        </a:p>
      </dgm:t>
    </dgm:pt>
    <dgm:pt modelId="{45661FA1-9E63-4924-A04A-3ECD0C156A3C}" type="pres">
      <dgm:prSet presAssocID="{4DF9FE7B-F642-4898-A360-D4E3814E1A3D}" presName="parentRect" presStyleLbl="alignNode1" presStyleIdx="0" presStyleCnt="3" custScaleX="164233" custScaleY="238167" custLinFactNeighborX="-42727" custLinFactNeighborY="49552"/>
      <dgm:spPr/>
      <dgm:t>
        <a:bodyPr/>
        <a:lstStyle/>
        <a:p>
          <a:endParaRPr lang="en-US"/>
        </a:p>
      </dgm:t>
    </dgm:pt>
    <dgm:pt modelId="{E78F0B5A-A83D-45A2-824A-4CCE3CDF5660}" type="pres">
      <dgm:prSet presAssocID="{4DF9FE7B-F642-4898-A360-D4E3814E1A3D}" presName="adorn" presStyleLbl="fgAccFollowNode1" presStyleIdx="0" presStyleCnt="3" custScaleX="222949" custScaleY="209192" custLinFactNeighborX="-7137" custLinFactNeighborY="-58163"/>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t>
        <a:bodyPr/>
        <a:lstStyle/>
        <a:p>
          <a:endParaRPr lang="en-US"/>
        </a:p>
      </dgm:t>
    </dgm:pt>
    <dgm:pt modelId="{DD04628D-DF17-44C0-A86B-E8801F21374E}" type="pres">
      <dgm:prSet presAssocID="{43C18EFF-81FC-4D70-8C6B-E95FF3730413}" presName="sibTrans" presStyleLbl="sibTrans2D1" presStyleIdx="0" presStyleCnt="0"/>
      <dgm:spPr/>
      <dgm:t>
        <a:bodyPr/>
        <a:lstStyle/>
        <a:p>
          <a:endParaRPr lang="en-US"/>
        </a:p>
      </dgm:t>
    </dgm:pt>
    <dgm:pt modelId="{662C1C69-AA06-4EEC-AFB7-E59E1540B13C}" type="pres">
      <dgm:prSet presAssocID="{3929B1E1-4BC4-4C73-ABE8-27CEF96A3652}" presName="compNode" presStyleCnt="0"/>
      <dgm:spPr/>
    </dgm:pt>
    <dgm:pt modelId="{7BE8BC53-A2D4-4A39-9862-F214FFEBB084}" type="pres">
      <dgm:prSet presAssocID="{3929B1E1-4BC4-4C73-ABE8-27CEF96A3652}" presName="childRect" presStyleLbl="bgAcc1" presStyleIdx="1" presStyleCnt="3" custScaleX="161094" custLinFactNeighborX="-2697" custLinFactNeighborY="4972">
        <dgm:presLayoutVars>
          <dgm:bulletEnabled val="1"/>
        </dgm:presLayoutVars>
      </dgm:prSet>
      <dgm:spPr/>
      <dgm:t>
        <a:bodyPr/>
        <a:lstStyle/>
        <a:p>
          <a:endParaRPr lang="en-US"/>
        </a:p>
      </dgm:t>
    </dgm:pt>
    <dgm:pt modelId="{71F5E178-8651-4F82-9348-9E9388196B13}" type="pres">
      <dgm:prSet presAssocID="{3929B1E1-4BC4-4C73-ABE8-27CEF96A3652}" presName="parentText" presStyleLbl="node1" presStyleIdx="0" presStyleCnt="0">
        <dgm:presLayoutVars>
          <dgm:chMax val="0"/>
          <dgm:bulletEnabled val="1"/>
        </dgm:presLayoutVars>
      </dgm:prSet>
      <dgm:spPr/>
      <dgm:t>
        <a:bodyPr/>
        <a:lstStyle/>
        <a:p>
          <a:endParaRPr lang="en-US"/>
        </a:p>
      </dgm:t>
    </dgm:pt>
    <dgm:pt modelId="{3D87F9EC-0EF2-4E1F-832B-F5A0B6E57823}" type="pres">
      <dgm:prSet presAssocID="{3929B1E1-4BC4-4C73-ABE8-27CEF96A3652}" presName="parentRect" presStyleLbl="alignNode1" presStyleIdx="1" presStyleCnt="3" custScaleX="162683" custScaleY="241585" custLinFactNeighborX="-686" custLinFactNeighborY="48180"/>
      <dgm:spPr/>
      <dgm:t>
        <a:bodyPr/>
        <a:lstStyle/>
        <a:p>
          <a:endParaRPr lang="en-US"/>
        </a:p>
      </dgm:t>
    </dgm:pt>
    <dgm:pt modelId="{42C06BBC-9A5D-40A3-80D0-B4B1C29C72EA}" type="pres">
      <dgm:prSet presAssocID="{3929B1E1-4BC4-4C73-ABE8-27CEF96A3652}" presName="adorn" presStyleLbl="fgAccFollowNode1" presStyleIdx="1" presStyleCnt="3" custScaleX="207088" custScaleY="194504" custLinFactNeighborX="-5558" custLinFactNeighborY="-63384"/>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121106E9-CECD-433B-B681-765D3F1D95D5}" type="pres">
      <dgm:prSet presAssocID="{19BA0C22-38BB-4E9F-89D5-0FF5FF9F12CE}" presName="sibTrans" presStyleLbl="sibTrans2D1" presStyleIdx="0" presStyleCnt="0"/>
      <dgm:spPr/>
      <dgm:t>
        <a:bodyPr/>
        <a:lstStyle/>
        <a:p>
          <a:endParaRPr lang="en-US"/>
        </a:p>
      </dgm:t>
    </dgm:pt>
    <dgm:pt modelId="{5F93E55B-BC5E-4F31-AD6B-7E82906227C4}" type="pres">
      <dgm:prSet presAssocID="{60CDF8D0-D4FC-4467-A51E-79C5A58B0B2C}" presName="compNode" presStyleCnt="0"/>
      <dgm:spPr/>
    </dgm:pt>
    <dgm:pt modelId="{B40B5973-13D1-43F0-90B1-9C8B02C03C7E}" type="pres">
      <dgm:prSet presAssocID="{60CDF8D0-D4FC-4467-A51E-79C5A58B0B2C}" presName="childRect" presStyleLbl="bgAcc1" presStyleIdx="2" presStyleCnt="3" custScaleX="183872" custScaleY="127776" custLinFactNeighborX="-3684" custLinFactNeighborY="13248">
        <dgm:presLayoutVars>
          <dgm:bulletEnabled val="1"/>
        </dgm:presLayoutVars>
      </dgm:prSet>
      <dgm:spPr/>
      <dgm:t>
        <a:bodyPr/>
        <a:lstStyle/>
        <a:p>
          <a:endParaRPr lang="en-US"/>
        </a:p>
      </dgm:t>
    </dgm:pt>
    <dgm:pt modelId="{9342E10C-66CE-479D-9AA9-FB842E94BE5E}" type="pres">
      <dgm:prSet presAssocID="{60CDF8D0-D4FC-4467-A51E-79C5A58B0B2C}" presName="parentText" presStyleLbl="node1" presStyleIdx="0" presStyleCnt="0">
        <dgm:presLayoutVars>
          <dgm:chMax val="0"/>
          <dgm:bulletEnabled val="1"/>
        </dgm:presLayoutVars>
      </dgm:prSet>
      <dgm:spPr/>
      <dgm:t>
        <a:bodyPr/>
        <a:lstStyle/>
        <a:p>
          <a:endParaRPr lang="en-US"/>
        </a:p>
      </dgm:t>
    </dgm:pt>
    <dgm:pt modelId="{C3EC0D71-47EC-472A-81C7-75FF8C96610F}" type="pres">
      <dgm:prSet presAssocID="{60CDF8D0-D4FC-4467-A51E-79C5A58B0B2C}" presName="parentRect" presStyleLbl="alignNode1" presStyleIdx="2" presStyleCnt="3" custScaleX="184346" custScaleY="238981" custLinFactNeighborX="-1141" custLinFactNeighborY="34062"/>
      <dgm:spPr/>
      <dgm:t>
        <a:bodyPr/>
        <a:lstStyle/>
        <a:p>
          <a:endParaRPr lang="en-US"/>
        </a:p>
      </dgm:t>
    </dgm:pt>
    <dgm:pt modelId="{B1C3D5B3-1A6B-499A-A97F-D66357BF68B3}" type="pres">
      <dgm:prSet presAssocID="{60CDF8D0-D4FC-4467-A51E-79C5A58B0B2C}" presName="adorn" presStyleLbl="fgAccFollowNode1" presStyleIdx="2" presStyleCnt="3" custScaleX="240531" custScaleY="185042" custLinFactNeighborX="38911" custLinFactNeighborY="-8274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Lst>
  <dgm:cxnLst>
    <dgm:cxn modelId="{4A3239CD-A9F4-45DC-B434-F23A69F5C973}" type="presOf" srcId="{19BA0C22-38BB-4E9F-89D5-0FF5FF9F12CE}" destId="{121106E9-CECD-433B-B681-765D3F1D95D5}" srcOrd="0" destOrd="0" presId="urn:microsoft.com/office/officeart/2005/8/layout/bList2"/>
    <dgm:cxn modelId="{8D4E37F0-EAFB-4D61-9F06-DE2DBF5F5F88}" type="presOf" srcId="{4DF9FE7B-F642-4898-A360-D4E3814E1A3D}" destId="{45661FA1-9E63-4924-A04A-3ECD0C156A3C}" srcOrd="1" destOrd="0" presId="urn:microsoft.com/office/officeart/2005/8/layout/bList2"/>
    <dgm:cxn modelId="{CBBE14DE-AB97-4963-993E-EB27CBA5CACA}" type="presOf" srcId="{60CDF8D0-D4FC-4467-A51E-79C5A58B0B2C}" destId="{9342E10C-66CE-479D-9AA9-FB842E94BE5E}" srcOrd="0" destOrd="0" presId="urn:microsoft.com/office/officeart/2005/8/layout/bList2"/>
    <dgm:cxn modelId="{1D32FCC9-657C-4348-9C0D-52115D559FEB}" srcId="{60CDF8D0-D4FC-4467-A51E-79C5A58B0B2C}" destId="{50629C12-7464-4473-ADEF-1A284F8A9957}" srcOrd="0" destOrd="0" parTransId="{9D1CB46C-0CFA-4B27-9224-267431FBD094}" sibTransId="{4576BCC5-0598-4332-A2E7-87AC3ADD4EB8}"/>
    <dgm:cxn modelId="{E1BF471C-5B18-4184-BB40-F58B4F1ABCA4}" type="presOf" srcId="{3929B1E1-4BC4-4C73-ABE8-27CEF96A3652}" destId="{3D87F9EC-0EF2-4E1F-832B-F5A0B6E57823}" srcOrd="1" destOrd="0" presId="urn:microsoft.com/office/officeart/2005/8/layout/bList2"/>
    <dgm:cxn modelId="{D56C6F2E-A9E8-437B-AD78-A790E0F251C8}" type="presOf" srcId="{3929B1E1-4BC4-4C73-ABE8-27CEF96A3652}" destId="{71F5E178-8651-4F82-9348-9E9388196B13}" srcOrd="0" destOrd="0" presId="urn:microsoft.com/office/officeart/2005/8/layout/bList2"/>
    <dgm:cxn modelId="{8B6E9FE8-6770-4792-BDDA-4D47D039F372}" type="presOf" srcId="{50629C12-7464-4473-ADEF-1A284F8A9957}" destId="{B40B5973-13D1-43F0-90B1-9C8B02C03C7E}" srcOrd="0" destOrd="0" presId="urn:microsoft.com/office/officeart/2005/8/layout/bList2"/>
    <dgm:cxn modelId="{69CD57D3-188E-4C94-BB57-4C68C20807BA}" type="presOf" srcId="{99E0600D-9954-43F4-8926-13B8777FAAA1}" destId="{7BE8BC53-A2D4-4A39-9862-F214FFEBB084}" srcOrd="0" destOrd="0" presId="urn:microsoft.com/office/officeart/2005/8/layout/bList2"/>
    <dgm:cxn modelId="{1BAC32A4-9570-40A9-ABE9-3F436A75468E}" type="presOf" srcId="{3F442EA2-39BA-4C9A-AD59-755D4917D532}" destId="{FDCDBEC9-AE1E-4CCE-8B41-5987589A0003}" srcOrd="0" destOrd="0" presId="urn:microsoft.com/office/officeart/2005/8/layout/bList2"/>
    <dgm:cxn modelId="{84D88D18-D6D5-4202-BC2A-116ACD1788F7}" type="presOf" srcId="{43C18EFF-81FC-4D70-8C6B-E95FF3730413}" destId="{DD04628D-DF17-44C0-A86B-E8801F21374E}" srcOrd="0" destOrd="0" presId="urn:microsoft.com/office/officeart/2005/8/layout/bList2"/>
    <dgm:cxn modelId="{CA7BB80A-CF44-433A-8B1A-4ACFAFCAE7D8}" type="presOf" srcId="{60CDF8D0-D4FC-4467-A51E-79C5A58B0B2C}" destId="{C3EC0D71-47EC-472A-81C7-75FF8C96610F}" srcOrd="1" destOrd="0" presId="urn:microsoft.com/office/officeart/2005/8/layout/bList2"/>
    <dgm:cxn modelId="{2BA65DEC-E719-4ED3-8135-48349D42DD04}" srcId="{3F442EA2-39BA-4C9A-AD59-755D4917D532}" destId="{60CDF8D0-D4FC-4467-A51E-79C5A58B0B2C}" srcOrd="2" destOrd="0" parTransId="{E12A269F-AB82-486A-9077-80F2BBBE48C2}" sibTransId="{3F7FD59D-A716-4310-A89A-AB6F740D9FFF}"/>
    <dgm:cxn modelId="{1339090C-9A95-4C05-841C-FA3AF987601B}" srcId="{3F442EA2-39BA-4C9A-AD59-755D4917D532}" destId="{3929B1E1-4BC4-4C73-ABE8-27CEF96A3652}" srcOrd="1" destOrd="0" parTransId="{F356CC76-9117-4B79-A270-BBBAFD3E9C79}" sibTransId="{19BA0C22-38BB-4E9F-89D5-0FF5FF9F12CE}"/>
    <dgm:cxn modelId="{A0E852F2-D6F0-4812-B12E-F4462E3F6499}" type="presOf" srcId="{4DF9FE7B-F642-4898-A360-D4E3814E1A3D}" destId="{5F336156-CAC1-48D1-84FE-C7FFBB03E175}" srcOrd="0" destOrd="0" presId="urn:microsoft.com/office/officeart/2005/8/layout/bList2"/>
    <dgm:cxn modelId="{EBD8BE8D-6018-43E2-B081-034BB5656EB6}" srcId="{3F442EA2-39BA-4C9A-AD59-755D4917D532}" destId="{4DF9FE7B-F642-4898-A360-D4E3814E1A3D}" srcOrd="0" destOrd="0" parTransId="{1C10F06D-860A-4604-A7AD-02E614FE3976}" sibTransId="{43C18EFF-81FC-4D70-8C6B-E95FF3730413}"/>
    <dgm:cxn modelId="{916A2FB4-DDDB-44CE-A6ED-97D84C0ED510}" type="presOf" srcId="{EFF2750D-B4B3-474C-8B62-8B638DC31F7E}" destId="{C54D567C-AB1B-4B32-9E69-AAB5C7D5E02D}" srcOrd="0" destOrd="0" presId="urn:microsoft.com/office/officeart/2005/8/layout/bList2"/>
    <dgm:cxn modelId="{A058DDA2-48CA-4E5B-B389-F71A59C262B0}" srcId="{4DF9FE7B-F642-4898-A360-D4E3814E1A3D}" destId="{EFF2750D-B4B3-474C-8B62-8B638DC31F7E}" srcOrd="0" destOrd="0" parTransId="{AEBC78E6-CDDC-4C8F-A157-3C51E907FACD}" sibTransId="{75C067D7-FCD2-4969-8F27-4BBDA88E75ED}"/>
    <dgm:cxn modelId="{09FCCB9D-A30A-4326-970E-26252D39327F}" srcId="{3929B1E1-4BC4-4C73-ABE8-27CEF96A3652}" destId="{99E0600D-9954-43F4-8926-13B8777FAAA1}" srcOrd="0" destOrd="0" parTransId="{BE23F476-2C5C-42ED-BF2B-CD5FC7ADDDF6}" sibTransId="{C44937DC-4907-4769-AA8B-1B3E7391D7B0}"/>
    <dgm:cxn modelId="{0AE7B8C7-CE28-4E7E-A9AB-4949720DFB0F}" type="presParOf" srcId="{FDCDBEC9-AE1E-4CCE-8B41-5987589A0003}" destId="{432A7EC1-BAFC-4840-87C4-5C97AF04A681}" srcOrd="0" destOrd="0" presId="urn:microsoft.com/office/officeart/2005/8/layout/bList2"/>
    <dgm:cxn modelId="{EAD7948C-0F98-48FE-9F64-AA436A5FF365}" type="presParOf" srcId="{432A7EC1-BAFC-4840-87C4-5C97AF04A681}" destId="{C54D567C-AB1B-4B32-9E69-AAB5C7D5E02D}" srcOrd="0" destOrd="0" presId="urn:microsoft.com/office/officeart/2005/8/layout/bList2"/>
    <dgm:cxn modelId="{3D3D3A63-CEA8-4D5A-92D7-254E2C8AEE7A}" type="presParOf" srcId="{432A7EC1-BAFC-4840-87C4-5C97AF04A681}" destId="{5F336156-CAC1-48D1-84FE-C7FFBB03E175}" srcOrd="1" destOrd="0" presId="urn:microsoft.com/office/officeart/2005/8/layout/bList2"/>
    <dgm:cxn modelId="{67BE2B30-31BB-46CC-AB78-3E0200D34A29}" type="presParOf" srcId="{432A7EC1-BAFC-4840-87C4-5C97AF04A681}" destId="{45661FA1-9E63-4924-A04A-3ECD0C156A3C}" srcOrd="2" destOrd="0" presId="urn:microsoft.com/office/officeart/2005/8/layout/bList2"/>
    <dgm:cxn modelId="{B83D971D-95BF-43C0-B186-B3A8EEF2D4E6}" type="presParOf" srcId="{432A7EC1-BAFC-4840-87C4-5C97AF04A681}" destId="{E78F0B5A-A83D-45A2-824A-4CCE3CDF5660}" srcOrd="3" destOrd="0" presId="urn:microsoft.com/office/officeart/2005/8/layout/bList2"/>
    <dgm:cxn modelId="{1C32AE05-676B-4D13-80C2-118D4F62B9CE}" type="presParOf" srcId="{FDCDBEC9-AE1E-4CCE-8B41-5987589A0003}" destId="{DD04628D-DF17-44C0-A86B-E8801F21374E}" srcOrd="1" destOrd="0" presId="urn:microsoft.com/office/officeart/2005/8/layout/bList2"/>
    <dgm:cxn modelId="{FBD588DD-8568-436F-BE0F-CB715D40A165}" type="presParOf" srcId="{FDCDBEC9-AE1E-4CCE-8B41-5987589A0003}" destId="{662C1C69-AA06-4EEC-AFB7-E59E1540B13C}" srcOrd="2" destOrd="0" presId="urn:microsoft.com/office/officeart/2005/8/layout/bList2"/>
    <dgm:cxn modelId="{65A63CEA-C0D9-4F46-88E4-988588216CC4}" type="presParOf" srcId="{662C1C69-AA06-4EEC-AFB7-E59E1540B13C}" destId="{7BE8BC53-A2D4-4A39-9862-F214FFEBB084}" srcOrd="0" destOrd="0" presId="urn:microsoft.com/office/officeart/2005/8/layout/bList2"/>
    <dgm:cxn modelId="{DFA06BCB-9051-4587-B5DD-4CB100329596}" type="presParOf" srcId="{662C1C69-AA06-4EEC-AFB7-E59E1540B13C}" destId="{71F5E178-8651-4F82-9348-9E9388196B13}" srcOrd="1" destOrd="0" presId="urn:microsoft.com/office/officeart/2005/8/layout/bList2"/>
    <dgm:cxn modelId="{18A52864-90AF-468D-A37E-CBA52DEC4649}" type="presParOf" srcId="{662C1C69-AA06-4EEC-AFB7-E59E1540B13C}" destId="{3D87F9EC-0EF2-4E1F-832B-F5A0B6E57823}" srcOrd="2" destOrd="0" presId="urn:microsoft.com/office/officeart/2005/8/layout/bList2"/>
    <dgm:cxn modelId="{07982A01-C823-443D-8216-797213473511}" type="presParOf" srcId="{662C1C69-AA06-4EEC-AFB7-E59E1540B13C}" destId="{42C06BBC-9A5D-40A3-80D0-B4B1C29C72EA}" srcOrd="3" destOrd="0" presId="urn:microsoft.com/office/officeart/2005/8/layout/bList2"/>
    <dgm:cxn modelId="{D0E6807F-58D1-4D4E-B635-133B85FBA7CF}" type="presParOf" srcId="{FDCDBEC9-AE1E-4CCE-8B41-5987589A0003}" destId="{121106E9-CECD-433B-B681-765D3F1D95D5}" srcOrd="3" destOrd="0" presId="urn:microsoft.com/office/officeart/2005/8/layout/bList2"/>
    <dgm:cxn modelId="{6E49A831-8ABD-4678-8522-370C9B95776D}" type="presParOf" srcId="{FDCDBEC9-AE1E-4CCE-8B41-5987589A0003}" destId="{5F93E55B-BC5E-4F31-AD6B-7E82906227C4}" srcOrd="4" destOrd="0" presId="urn:microsoft.com/office/officeart/2005/8/layout/bList2"/>
    <dgm:cxn modelId="{CF294A5D-6CE9-48B8-A74B-BB3C1BCD7739}" type="presParOf" srcId="{5F93E55B-BC5E-4F31-AD6B-7E82906227C4}" destId="{B40B5973-13D1-43F0-90B1-9C8B02C03C7E}" srcOrd="0" destOrd="0" presId="urn:microsoft.com/office/officeart/2005/8/layout/bList2"/>
    <dgm:cxn modelId="{0EF0257C-8A0D-442A-8CD1-E88C90425751}" type="presParOf" srcId="{5F93E55B-BC5E-4F31-AD6B-7E82906227C4}" destId="{9342E10C-66CE-479D-9AA9-FB842E94BE5E}" srcOrd="1" destOrd="0" presId="urn:microsoft.com/office/officeart/2005/8/layout/bList2"/>
    <dgm:cxn modelId="{E9BC3FC5-1919-4AE8-AF38-3EDF6E51C830}" type="presParOf" srcId="{5F93E55B-BC5E-4F31-AD6B-7E82906227C4}" destId="{C3EC0D71-47EC-472A-81C7-75FF8C96610F}" srcOrd="2" destOrd="0" presId="urn:microsoft.com/office/officeart/2005/8/layout/bList2"/>
    <dgm:cxn modelId="{789ADFA3-B73E-4C74-B22E-29F7E28C9DD7}" type="presParOf" srcId="{5F93E55B-BC5E-4F31-AD6B-7E82906227C4}" destId="{B1C3D5B3-1A6B-499A-A97F-D66357BF68B3}"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40FE44-FF9F-47C9-9FB5-B8EF231C91F9}"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37D3D409-C405-4EC0-9DF2-84B015E2F85B}">
      <dgm:prSet phldrT="[Text]" phldr="1"/>
      <dgm:spPr/>
      <dgm:t>
        <a:bodyPr/>
        <a:lstStyle/>
        <a:p>
          <a:endParaRPr lang="en-US" dirty="0"/>
        </a:p>
      </dgm:t>
    </dgm:pt>
    <dgm:pt modelId="{1AF8B54E-B152-44A6-8894-9CDB90198CA3}" type="parTrans" cxnId="{2CEF35EF-DF1A-4D64-BDD7-8404FD0E254E}">
      <dgm:prSet/>
      <dgm:spPr/>
      <dgm:t>
        <a:bodyPr/>
        <a:lstStyle/>
        <a:p>
          <a:endParaRPr lang="en-US"/>
        </a:p>
      </dgm:t>
    </dgm:pt>
    <dgm:pt modelId="{238E7FBF-29C7-46B7-8E18-F06995CAA130}" type="sibTrans" cxnId="{2CEF35EF-DF1A-4D64-BDD7-8404FD0E254E}">
      <dgm:prSet/>
      <dgm:spPr/>
      <dgm:t>
        <a:bodyPr/>
        <a:lstStyle/>
        <a:p>
          <a:endParaRPr lang="en-US"/>
        </a:p>
      </dgm:t>
    </dgm:pt>
    <dgm:pt modelId="{1E1C2AA2-55BE-4A66-AA6C-0F0E8E8D390E}">
      <dgm:prSet custT="1"/>
      <dgm:spPr/>
      <dgm:t>
        <a:bodyPr/>
        <a:lstStyle/>
        <a:p>
          <a:pPr>
            <a:lnSpc>
              <a:spcPct val="100000"/>
            </a:lnSpc>
            <a:spcAft>
              <a:spcPts val="0"/>
            </a:spcAft>
          </a:pPr>
          <a:r>
            <a:rPr lang="en-US" altLang="en-US" sz="2400" b="1" dirty="0" smtClean="0">
              <a:solidFill>
                <a:schemeClr val="bg1"/>
              </a:solidFill>
            </a:rPr>
            <a:t>Logs should be submitted to Carole Mullins in hard copy or via e-mail at the end of each month.</a:t>
          </a:r>
          <a:endParaRPr lang="en-US" altLang="en-US" sz="2400" dirty="0">
            <a:solidFill>
              <a:schemeClr val="bg1"/>
            </a:solidFill>
          </a:endParaRPr>
        </a:p>
      </dgm:t>
    </dgm:pt>
    <dgm:pt modelId="{D5634635-06A0-4588-8AD3-6CF907DE6F3C}" type="parTrans" cxnId="{FAF8D3B8-269C-4AC7-88F3-2B11CF150DB1}">
      <dgm:prSet/>
      <dgm:spPr/>
      <dgm:t>
        <a:bodyPr/>
        <a:lstStyle/>
        <a:p>
          <a:endParaRPr lang="en-US"/>
        </a:p>
      </dgm:t>
    </dgm:pt>
    <dgm:pt modelId="{A711FC27-7CD4-469D-AABD-2F376F08CA5E}" type="sibTrans" cxnId="{FAF8D3B8-269C-4AC7-88F3-2B11CF150DB1}">
      <dgm:prSet/>
      <dgm:spPr/>
      <dgm:t>
        <a:bodyPr/>
        <a:lstStyle/>
        <a:p>
          <a:endParaRPr lang="en-US"/>
        </a:p>
      </dgm:t>
    </dgm:pt>
    <dgm:pt modelId="{3009E8C2-7440-4876-A10E-CE6B18FCCBEF}" type="pres">
      <dgm:prSet presAssocID="{FA40FE44-FF9F-47C9-9FB5-B8EF231C91F9}" presName="Name0" presStyleCnt="0">
        <dgm:presLayoutVars>
          <dgm:dir/>
          <dgm:animLvl val="lvl"/>
          <dgm:resizeHandles val="exact"/>
        </dgm:presLayoutVars>
      </dgm:prSet>
      <dgm:spPr/>
      <dgm:t>
        <a:bodyPr/>
        <a:lstStyle/>
        <a:p>
          <a:endParaRPr lang="en-US"/>
        </a:p>
      </dgm:t>
    </dgm:pt>
    <dgm:pt modelId="{AD227B2B-B9AA-4F55-98AC-A021C5FE349C}" type="pres">
      <dgm:prSet presAssocID="{FA40FE44-FF9F-47C9-9FB5-B8EF231C91F9}" presName="dummy" presStyleCnt="0"/>
      <dgm:spPr/>
    </dgm:pt>
    <dgm:pt modelId="{04381230-EC78-46AD-A336-247D37005128}" type="pres">
      <dgm:prSet presAssocID="{FA40FE44-FF9F-47C9-9FB5-B8EF231C91F9}" presName="linH" presStyleCnt="0"/>
      <dgm:spPr/>
    </dgm:pt>
    <dgm:pt modelId="{CA807DFA-3E20-43E9-A92B-F6FA2644043B}" type="pres">
      <dgm:prSet presAssocID="{FA40FE44-FF9F-47C9-9FB5-B8EF231C91F9}" presName="padding1" presStyleCnt="0"/>
      <dgm:spPr/>
    </dgm:pt>
    <dgm:pt modelId="{112F517B-70C5-4448-9FE2-BFAF810D881B}" type="pres">
      <dgm:prSet presAssocID="{37D3D409-C405-4EC0-9DF2-84B015E2F85B}" presName="linV" presStyleCnt="0"/>
      <dgm:spPr/>
    </dgm:pt>
    <dgm:pt modelId="{664F2ABF-CA83-46F0-96B4-FC562C077DBA}" type="pres">
      <dgm:prSet presAssocID="{37D3D409-C405-4EC0-9DF2-84B015E2F85B}" presName="spVertical1" presStyleCnt="0"/>
      <dgm:spPr/>
    </dgm:pt>
    <dgm:pt modelId="{D35EAAD7-2F0E-4F7B-B705-A9086B2E5966}" type="pres">
      <dgm:prSet presAssocID="{37D3D409-C405-4EC0-9DF2-84B015E2F85B}" presName="parTx" presStyleLbl="revTx" presStyleIdx="0" presStyleCnt="2" custFlipVert="1" custScaleX="12133" custScaleY="84907" custLinFactX="1300000" custLinFactY="12316" custLinFactNeighborX="1394828" custLinFactNeighborY="100000">
        <dgm:presLayoutVars>
          <dgm:chMax val="0"/>
          <dgm:chPref val="0"/>
          <dgm:bulletEnabled val="1"/>
        </dgm:presLayoutVars>
      </dgm:prSet>
      <dgm:spPr/>
      <dgm:t>
        <a:bodyPr/>
        <a:lstStyle/>
        <a:p>
          <a:endParaRPr lang="en-US"/>
        </a:p>
      </dgm:t>
    </dgm:pt>
    <dgm:pt modelId="{D8B9FB5F-0DC2-4F49-A2F6-DA234264D9FC}" type="pres">
      <dgm:prSet presAssocID="{37D3D409-C405-4EC0-9DF2-84B015E2F85B}" presName="spVertical2" presStyleCnt="0"/>
      <dgm:spPr/>
    </dgm:pt>
    <dgm:pt modelId="{1AA9718F-C286-416C-B03B-4221855C81CE}" type="pres">
      <dgm:prSet presAssocID="{37D3D409-C405-4EC0-9DF2-84B015E2F85B}" presName="spVertical3" presStyleCnt="0"/>
      <dgm:spPr/>
    </dgm:pt>
    <dgm:pt modelId="{4AB26CED-BCF3-4395-9EFE-B2F067F533D5}" type="pres">
      <dgm:prSet presAssocID="{238E7FBF-29C7-46B7-8E18-F06995CAA130}" presName="space" presStyleCnt="0"/>
      <dgm:spPr/>
    </dgm:pt>
    <dgm:pt modelId="{4836DE29-E415-4F98-AD39-5745A3686E47}" type="pres">
      <dgm:prSet presAssocID="{1E1C2AA2-55BE-4A66-AA6C-0F0E8E8D390E}" presName="linV" presStyleCnt="0"/>
      <dgm:spPr/>
    </dgm:pt>
    <dgm:pt modelId="{DB86ED98-8047-4EF0-A5CC-3F5D4C1978A4}" type="pres">
      <dgm:prSet presAssocID="{1E1C2AA2-55BE-4A66-AA6C-0F0E8E8D390E}" presName="spVertical1" presStyleCnt="0"/>
      <dgm:spPr/>
    </dgm:pt>
    <dgm:pt modelId="{C9E0B726-1848-4AEE-9A75-C6213405FE57}" type="pres">
      <dgm:prSet presAssocID="{1E1C2AA2-55BE-4A66-AA6C-0F0E8E8D390E}" presName="parTx" presStyleLbl="revTx" presStyleIdx="1" presStyleCnt="2" custScaleX="624364" custScaleY="198595" custLinFactX="-6410" custLinFactNeighborX="-100000" custLinFactNeighborY="7139">
        <dgm:presLayoutVars>
          <dgm:chMax val="0"/>
          <dgm:chPref val="0"/>
          <dgm:bulletEnabled val="1"/>
        </dgm:presLayoutVars>
      </dgm:prSet>
      <dgm:spPr/>
      <dgm:t>
        <a:bodyPr/>
        <a:lstStyle/>
        <a:p>
          <a:endParaRPr lang="en-US"/>
        </a:p>
      </dgm:t>
    </dgm:pt>
    <dgm:pt modelId="{0EB3DC6B-5B64-46F1-B43B-B892F4D2D928}" type="pres">
      <dgm:prSet presAssocID="{1E1C2AA2-55BE-4A66-AA6C-0F0E8E8D390E}" presName="spVertical2" presStyleCnt="0"/>
      <dgm:spPr/>
    </dgm:pt>
    <dgm:pt modelId="{00B18721-0DCF-4B85-891D-628EAFEDF828}" type="pres">
      <dgm:prSet presAssocID="{1E1C2AA2-55BE-4A66-AA6C-0F0E8E8D390E}" presName="spVertical3" presStyleCnt="0"/>
      <dgm:spPr/>
    </dgm:pt>
    <dgm:pt modelId="{EA9D00D0-07D9-42F7-9211-04D0AC00CBCE}" type="pres">
      <dgm:prSet presAssocID="{FA40FE44-FF9F-47C9-9FB5-B8EF231C91F9}" presName="padding2" presStyleCnt="0"/>
      <dgm:spPr/>
    </dgm:pt>
    <dgm:pt modelId="{15DDD322-BD30-48C3-8D01-ABBC3CBF0B68}" type="pres">
      <dgm:prSet presAssocID="{FA40FE44-FF9F-47C9-9FB5-B8EF231C91F9}" presName="negArrow" presStyleCnt="0"/>
      <dgm:spPr/>
    </dgm:pt>
    <dgm:pt modelId="{E874C13F-800C-4CBC-A592-1C7F8CCF893A}" type="pres">
      <dgm:prSet presAssocID="{FA40FE44-FF9F-47C9-9FB5-B8EF231C91F9}" presName="backgroundArrow" presStyleLbl="node1" presStyleIdx="0" presStyleCnt="1" custScaleY="190014" custLinFactNeighborX="1735" custLinFactNeighborY="1822"/>
      <dgm:spPr>
        <a:solidFill>
          <a:schemeClr val="accent2">
            <a:lumMod val="75000"/>
          </a:schemeClr>
        </a:solidFill>
      </dgm:spPr>
      <dgm:t>
        <a:bodyPr/>
        <a:lstStyle/>
        <a:p>
          <a:endParaRPr lang="en-US"/>
        </a:p>
      </dgm:t>
    </dgm:pt>
  </dgm:ptLst>
  <dgm:cxnLst>
    <dgm:cxn modelId="{FAF8D3B8-269C-4AC7-88F3-2B11CF150DB1}" srcId="{FA40FE44-FF9F-47C9-9FB5-B8EF231C91F9}" destId="{1E1C2AA2-55BE-4A66-AA6C-0F0E8E8D390E}" srcOrd="1" destOrd="0" parTransId="{D5634635-06A0-4588-8AD3-6CF907DE6F3C}" sibTransId="{A711FC27-7CD4-469D-AABD-2F376F08CA5E}"/>
    <dgm:cxn modelId="{2539DD81-F356-4377-A2B1-D37BC59B3A6A}" type="presOf" srcId="{37D3D409-C405-4EC0-9DF2-84B015E2F85B}" destId="{D35EAAD7-2F0E-4F7B-B705-A9086B2E5966}" srcOrd="0" destOrd="0" presId="urn:microsoft.com/office/officeart/2005/8/layout/hProcess3"/>
    <dgm:cxn modelId="{2CEF35EF-DF1A-4D64-BDD7-8404FD0E254E}" srcId="{FA40FE44-FF9F-47C9-9FB5-B8EF231C91F9}" destId="{37D3D409-C405-4EC0-9DF2-84B015E2F85B}" srcOrd="0" destOrd="0" parTransId="{1AF8B54E-B152-44A6-8894-9CDB90198CA3}" sibTransId="{238E7FBF-29C7-46B7-8E18-F06995CAA130}"/>
    <dgm:cxn modelId="{51C15CF7-93DC-43AB-B661-76E863E8104C}" type="presOf" srcId="{1E1C2AA2-55BE-4A66-AA6C-0F0E8E8D390E}" destId="{C9E0B726-1848-4AEE-9A75-C6213405FE57}" srcOrd="0" destOrd="0" presId="urn:microsoft.com/office/officeart/2005/8/layout/hProcess3"/>
    <dgm:cxn modelId="{7331B300-21EA-4364-8A32-1A76E4BDFB1F}" type="presOf" srcId="{FA40FE44-FF9F-47C9-9FB5-B8EF231C91F9}" destId="{3009E8C2-7440-4876-A10E-CE6B18FCCBEF}" srcOrd="0" destOrd="0" presId="urn:microsoft.com/office/officeart/2005/8/layout/hProcess3"/>
    <dgm:cxn modelId="{883AF210-10D7-49D4-9093-830996F748B5}" type="presParOf" srcId="{3009E8C2-7440-4876-A10E-CE6B18FCCBEF}" destId="{AD227B2B-B9AA-4F55-98AC-A021C5FE349C}" srcOrd="0" destOrd="0" presId="urn:microsoft.com/office/officeart/2005/8/layout/hProcess3"/>
    <dgm:cxn modelId="{25748B70-33F7-485B-9D9F-7DD94CA3AC77}" type="presParOf" srcId="{3009E8C2-7440-4876-A10E-CE6B18FCCBEF}" destId="{04381230-EC78-46AD-A336-247D37005128}" srcOrd="1" destOrd="0" presId="urn:microsoft.com/office/officeart/2005/8/layout/hProcess3"/>
    <dgm:cxn modelId="{ED167E14-7EF5-442C-8ABE-3DD2E3FA49B8}" type="presParOf" srcId="{04381230-EC78-46AD-A336-247D37005128}" destId="{CA807DFA-3E20-43E9-A92B-F6FA2644043B}" srcOrd="0" destOrd="0" presId="urn:microsoft.com/office/officeart/2005/8/layout/hProcess3"/>
    <dgm:cxn modelId="{F8D624A2-8A23-4550-A009-7E2172DEA389}" type="presParOf" srcId="{04381230-EC78-46AD-A336-247D37005128}" destId="{112F517B-70C5-4448-9FE2-BFAF810D881B}" srcOrd="1" destOrd="0" presId="urn:microsoft.com/office/officeart/2005/8/layout/hProcess3"/>
    <dgm:cxn modelId="{4A41CA76-FA10-4648-AAAF-2568C4FF043F}" type="presParOf" srcId="{112F517B-70C5-4448-9FE2-BFAF810D881B}" destId="{664F2ABF-CA83-46F0-96B4-FC562C077DBA}" srcOrd="0" destOrd="0" presId="urn:microsoft.com/office/officeart/2005/8/layout/hProcess3"/>
    <dgm:cxn modelId="{20C8ECFC-9AF9-411C-8CB5-A190E3D4AFEC}" type="presParOf" srcId="{112F517B-70C5-4448-9FE2-BFAF810D881B}" destId="{D35EAAD7-2F0E-4F7B-B705-A9086B2E5966}" srcOrd="1" destOrd="0" presId="urn:microsoft.com/office/officeart/2005/8/layout/hProcess3"/>
    <dgm:cxn modelId="{EFEF03B8-D9E5-49AB-BF81-0F230549F5EA}" type="presParOf" srcId="{112F517B-70C5-4448-9FE2-BFAF810D881B}" destId="{D8B9FB5F-0DC2-4F49-A2F6-DA234264D9FC}" srcOrd="2" destOrd="0" presId="urn:microsoft.com/office/officeart/2005/8/layout/hProcess3"/>
    <dgm:cxn modelId="{716C68FF-E80D-4ED2-9EA7-873591B2AA9E}" type="presParOf" srcId="{112F517B-70C5-4448-9FE2-BFAF810D881B}" destId="{1AA9718F-C286-416C-B03B-4221855C81CE}" srcOrd="3" destOrd="0" presId="urn:microsoft.com/office/officeart/2005/8/layout/hProcess3"/>
    <dgm:cxn modelId="{55D5E280-ADE2-4727-8B1A-DB7235F0EEFF}" type="presParOf" srcId="{04381230-EC78-46AD-A336-247D37005128}" destId="{4AB26CED-BCF3-4395-9EFE-B2F067F533D5}" srcOrd="2" destOrd="0" presId="urn:microsoft.com/office/officeart/2005/8/layout/hProcess3"/>
    <dgm:cxn modelId="{86EDC233-6DE5-418A-8B7D-72559460AB3B}" type="presParOf" srcId="{04381230-EC78-46AD-A336-247D37005128}" destId="{4836DE29-E415-4F98-AD39-5745A3686E47}" srcOrd="3" destOrd="0" presId="urn:microsoft.com/office/officeart/2005/8/layout/hProcess3"/>
    <dgm:cxn modelId="{CA97F948-95A1-4072-86C4-7C5BECC5A2C2}" type="presParOf" srcId="{4836DE29-E415-4F98-AD39-5745A3686E47}" destId="{DB86ED98-8047-4EF0-A5CC-3F5D4C1978A4}" srcOrd="0" destOrd="0" presId="urn:microsoft.com/office/officeart/2005/8/layout/hProcess3"/>
    <dgm:cxn modelId="{4BE4AEB2-9056-4AA7-A901-BBB776CE5E33}" type="presParOf" srcId="{4836DE29-E415-4F98-AD39-5745A3686E47}" destId="{C9E0B726-1848-4AEE-9A75-C6213405FE57}" srcOrd="1" destOrd="0" presId="urn:microsoft.com/office/officeart/2005/8/layout/hProcess3"/>
    <dgm:cxn modelId="{08A46D76-D355-4220-B757-EFDB2F89F121}" type="presParOf" srcId="{4836DE29-E415-4F98-AD39-5745A3686E47}" destId="{0EB3DC6B-5B64-46F1-B43B-B892F4D2D928}" srcOrd="2" destOrd="0" presId="urn:microsoft.com/office/officeart/2005/8/layout/hProcess3"/>
    <dgm:cxn modelId="{544623B8-9A61-4A3E-9AF0-F05D56388D65}" type="presParOf" srcId="{4836DE29-E415-4F98-AD39-5745A3686E47}" destId="{00B18721-0DCF-4B85-891D-628EAFEDF828}" srcOrd="3" destOrd="0" presId="urn:microsoft.com/office/officeart/2005/8/layout/hProcess3"/>
    <dgm:cxn modelId="{A3BA715D-CA5D-4116-9F64-4EA648B31F1D}" type="presParOf" srcId="{04381230-EC78-46AD-A336-247D37005128}" destId="{EA9D00D0-07D9-42F7-9211-04D0AC00CBCE}" srcOrd="4" destOrd="0" presId="urn:microsoft.com/office/officeart/2005/8/layout/hProcess3"/>
    <dgm:cxn modelId="{444B1A67-D4CD-45F2-9773-D1BB87CC106A}" type="presParOf" srcId="{04381230-EC78-46AD-A336-247D37005128}" destId="{15DDD322-BD30-48C3-8D01-ABBC3CBF0B68}" srcOrd="5" destOrd="0" presId="urn:microsoft.com/office/officeart/2005/8/layout/hProcess3"/>
    <dgm:cxn modelId="{DB9D7C07-9806-4294-ABFA-1FC39C0ECBE1}" type="presParOf" srcId="{04381230-EC78-46AD-A336-247D37005128}" destId="{E874C13F-800C-4CBC-A592-1C7F8CCF893A}" srcOrd="6"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4C13F-800C-4CBC-A592-1C7F8CCF893A}">
      <dsp:nvSpPr>
        <dsp:cNvPr id="0" name=""/>
        <dsp:cNvSpPr/>
      </dsp:nvSpPr>
      <dsp:spPr>
        <a:xfrm>
          <a:off x="22594" y="0"/>
          <a:ext cx="4613860" cy="4175078"/>
        </a:xfrm>
        <a:prstGeom prst="rightArrow">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E0B726-1848-4AEE-9A75-C6213405FE57}">
      <dsp:nvSpPr>
        <dsp:cNvPr id="0" name=""/>
        <dsp:cNvSpPr/>
      </dsp:nvSpPr>
      <dsp:spPr>
        <a:xfrm>
          <a:off x="451291" y="452115"/>
          <a:ext cx="3171895" cy="3328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100000"/>
            </a:lnSpc>
            <a:spcBef>
              <a:spcPct val="0"/>
            </a:spcBef>
            <a:spcAft>
              <a:spcPts val="0"/>
            </a:spcAft>
          </a:pPr>
          <a:r>
            <a:rPr lang="en-US" altLang="en-US" sz="2400" b="1" kern="1200" dirty="0" smtClean="0">
              <a:solidFill>
                <a:schemeClr val="bg1"/>
              </a:solidFill>
            </a:rPr>
            <a:t>Logs should be submitted to Carole Mullins in hard copy or via e-mail at the end of each month.</a:t>
          </a:r>
          <a:endParaRPr lang="en-US" altLang="en-US" sz="2400" kern="1200" dirty="0">
            <a:solidFill>
              <a:schemeClr val="bg1"/>
            </a:solidFill>
          </a:endParaRPr>
        </a:p>
      </dsp:txBody>
      <dsp:txXfrm>
        <a:off x="451291" y="452115"/>
        <a:ext cx="3171895" cy="3328653"/>
      </dsp:txXfrm>
    </dsp:sp>
    <dsp:sp modelId="{D35EAAD7-2F0E-4F7B-B705-A9086B2E5966}">
      <dsp:nvSpPr>
        <dsp:cNvPr id="0" name=""/>
        <dsp:cNvSpPr/>
      </dsp:nvSpPr>
      <dsp:spPr>
        <a:xfrm flipV="1">
          <a:off x="4574816" y="1050408"/>
          <a:ext cx="61638" cy="1423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4574816" y="1050408"/>
        <a:ext cx="61638" cy="14231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6680A0-5393-4622-85E4-67B747380CE3}" type="datetimeFigureOut">
              <a:rPr lang="en-US" smtClean="0"/>
              <a:t>4/6/2014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F8DD35-A5B2-439A-9964-B4BA2D876321}" type="slidenum">
              <a:rPr lang="en-US" smtClean="0"/>
              <a:t>‹#›</a:t>
            </a:fld>
            <a:endParaRPr lang="en-US"/>
          </a:p>
        </p:txBody>
      </p:sp>
    </p:spTree>
    <p:extLst>
      <p:ext uri="{BB962C8B-B14F-4D97-AF65-F5344CB8AC3E}">
        <p14:creationId xmlns:p14="http://schemas.microsoft.com/office/powerpoint/2010/main" val="2864470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0EA69-FA41-4123-B393-4C2503920382}" type="datetimeFigureOut">
              <a:rPr lang="en-US" smtClean="0"/>
              <a:t>4/6/2014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45E49-08A8-40E5-B05A-D33EC56C7573}" type="slidenum">
              <a:rPr lang="en-US" smtClean="0"/>
              <a:t>‹#›</a:t>
            </a:fld>
            <a:endParaRPr lang="en-US"/>
          </a:p>
        </p:txBody>
      </p:sp>
    </p:spTree>
    <p:extLst>
      <p:ext uri="{BB962C8B-B14F-4D97-AF65-F5344CB8AC3E}">
        <p14:creationId xmlns:p14="http://schemas.microsoft.com/office/powerpoint/2010/main" val="390148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youtube.com/watch?v=s8JpQsPQDW4"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a:t>
            </a:r>
          </a:p>
          <a:p>
            <a:endParaRPr lang="en-US" b="1" dirty="0" smtClean="0"/>
          </a:p>
          <a:p>
            <a:endParaRPr lang="en-US" b="1" dirty="0" smtClean="0"/>
          </a:p>
          <a:p>
            <a:endParaRPr lang="en-US" b="1" dirty="0" smtClean="0"/>
          </a:p>
          <a:p>
            <a:pPr eaLnBrk="1" hangingPunct="1">
              <a:spcBef>
                <a:spcPct val="0"/>
              </a:spcBef>
            </a:pPr>
            <a:endParaRPr lang="en-US" dirty="0" smtClean="0">
              <a:latin typeface="Arial" pitchFamily="34" charset="0"/>
              <a:cs typeface="Arial" pitchFamily="34" charset="0"/>
            </a:endParaRPr>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1</a:t>
            </a:fld>
            <a:endParaRPr lang="en-US" dirty="0"/>
          </a:p>
        </p:txBody>
      </p:sp>
    </p:spTree>
    <p:extLst>
      <p:ext uri="{BB962C8B-B14F-4D97-AF65-F5344CB8AC3E}">
        <p14:creationId xmlns:p14="http://schemas.microsoft.com/office/powerpoint/2010/main" val="1150224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Mary</a:t>
            </a: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10</a:t>
            </a:fld>
            <a:endParaRPr lang="en-US"/>
          </a:p>
        </p:txBody>
      </p:sp>
    </p:spTree>
    <p:extLst>
      <p:ext uri="{BB962C8B-B14F-4D97-AF65-F5344CB8AC3E}">
        <p14:creationId xmlns:p14="http://schemas.microsoft.com/office/powerpoint/2010/main" val="4024182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Mary</a:t>
            </a:r>
          </a:p>
          <a:p>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11</a:t>
            </a:fld>
            <a:endParaRPr lang="en-US"/>
          </a:p>
        </p:txBody>
      </p:sp>
    </p:spTree>
    <p:extLst>
      <p:ext uri="{BB962C8B-B14F-4D97-AF65-F5344CB8AC3E}">
        <p14:creationId xmlns:p14="http://schemas.microsoft.com/office/powerpoint/2010/main" val="335570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Mary</a:t>
            </a: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12</a:t>
            </a:fld>
            <a:endParaRPr lang="en-US"/>
          </a:p>
        </p:txBody>
      </p:sp>
    </p:spTree>
    <p:extLst>
      <p:ext uri="{BB962C8B-B14F-4D97-AF65-F5344CB8AC3E}">
        <p14:creationId xmlns:p14="http://schemas.microsoft.com/office/powerpoint/2010/main" val="2502654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pPr/>
              <a:t>13</a:t>
            </a:fld>
            <a:endParaRPr lang="en-US"/>
          </a:p>
        </p:txBody>
      </p:sp>
    </p:spTree>
    <p:extLst>
      <p:ext uri="{BB962C8B-B14F-4D97-AF65-F5344CB8AC3E}">
        <p14:creationId xmlns:p14="http://schemas.microsoft.com/office/powerpoint/2010/main" val="1134115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Jennifer</a:t>
            </a:r>
          </a:p>
          <a:p>
            <a:pPr marL="171450" indent="-171450" eaLnBrk="1" hangingPunct="1">
              <a:spcBef>
                <a:spcPct val="0"/>
              </a:spcBef>
              <a:buFont typeface="Arial" panose="020B0604020202020204" pitchFamily="34" charset="0"/>
              <a:buChar char="•"/>
            </a:pPr>
            <a:r>
              <a:rPr lang="en-US" altLang="en-US" b="1" dirty="0" smtClean="0"/>
              <a:t>While we have four pillars or areas for our network meetings, it is hard to talk about one without making connections to the others.  </a:t>
            </a:r>
          </a:p>
          <a:p>
            <a:pPr marL="171450" indent="-171450" eaLnBrk="1" hangingPunct="1">
              <a:spcBef>
                <a:spcPct val="0"/>
              </a:spcBef>
              <a:buFont typeface="Arial" panose="020B0604020202020204" pitchFamily="34" charset="0"/>
              <a:buChar char="•"/>
            </a:pPr>
            <a:r>
              <a:rPr lang="en-US" altLang="en-US" b="1" dirty="0" smtClean="0"/>
              <a:t>Today we are going to look at assessment literacy.  </a:t>
            </a:r>
          </a:p>
          <a:p>
            <a:pPr marL="171450" indent="-171450" eaLnBrk="1" hangingPunct="1">
              <a:spcBef>
                <a:spcPct val="0"/>
              </a:spcBef>
              <a:buFont typeface="Arial" panose="020B0604020202020204" pitchFamily="34" charset="0"/>
              <a:buChar char="•"/>
            </a:pPr>
            <a:r>
              <a:rPr lang="en-US" altLang="en-US" b="1" dirty="0" smtClean="0"/>
              <a:t>Assessment literacy is naturally intertwined with the standards since student attainment of standard is what is assessed when we assess for learning and of learning….</a:t>
            </a:r>
          </a:p>
          <a:p>
            <a:pPr marL="171450" indent="-171450" eaLnBrk="1" hangingPunct="1">
              <a:spcBef>
                <a:spcPct val="0"/>
              </a:spcBef>
              <a:buFont typeface="Arial" panose="020B0604020202020204" pitchFamily="34" charset="0"/>
              <a:buChar char="•"/>
            </a:pPr>
            <a:r>
              <a:rPr lang="en-US" altLang="en-US" b="1" dirty="0" smtClean="0"/>
              <a:t>We are going to look specifically today at how assessment literacy is embedded in the Kentucky Framework for Teaching.  </a:t>
            </a:r>
          </a:p>
        </p:txBody>
      </p:sp>
      <p:sp>
        <p:nvSpPr>
          <p:cNvPr id="163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C64EAE9-DF31-42D2-8411-82FF428A8F82}" type="slidenum">
              <a:rPr lang="en-US" altLang="en-US" smtClean="0"/>
              <a:pPr fontAlgn="base">
                <a:spcBef>
                  <a:spcPct val="0"/>
                </a:spcBef>
                <a:spcAft>
                  <a:spcPct val="0"/>
                </a:spcAft>
                <a:defRPr/>
              </a:pPr>
              <a:t>14</a:t>
            </a:fld>
            <a:endParaRPr lang="en-US" altLang="en-US" smtClean="0"/>
          </a:p>
        </p:txBody>
      </p:sp>
      <p:sp>
        <p:nvSpPr>
          <p:cNvPr id="16389" name="Footer Placeholder 1"/>
          <p:cNvSpPr>
            <a:spLocks noGrp="1"/>
          </p:cNvSpPr>
          <p:nvPr>
            <p:ph type="ftr" sz="quarter" idx="4"/>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January 2012 Math Network Meeting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a:t>
            </a:r>
          </a:p>
          <a:p>
            <a:pPr marL="171450" indent="-171450">
              <a:buFont typeface="Arial" panose="020B0604020202020204" pitchFamily="34" charset="0"/>
              <a:buChar char="•"/>
            </a:pPr>
            <a:r>
              <a:rPr lang="en-US" b="1" dirty="0" smtClean="0"/>
              <a:t>Common statewide growth</a:t>
            </a:r>
            <a:r>
              <a:rPr lang="en-US" b="1" baseline="0" dirty="0" smtClean="0"/>
              <a:t> and effectiveness system</a:t>
            </a: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p>
          <a:p>
            <a:pPr marL="628650" lvl="1" indent="-171450">
              <a:buFont typeface="Arial" panose="020B0604020202020204" pitchFamily="34" charset="0"/>
              <a:buChar char="•"/>
            </a:pPr>
            <a:r>
              <a:rPr lang="en-US" b="1" dirty="0" smtClean="0"/>
              <a:t>Request</a:t>
            </a:r>
            <a:r>
              <a:rPr lang="en-US" b="1" baseline="0" dirty="0" smtClean="0"/>
              <a:t> participants to pull out this document from their notebook for use</a:t>
            </a:r>
          </a:p>
        </p:txBody>
      </p:sp>
      <p:sp>
        <p:nvSpPr>
          <p:cNvPr id="4" name="Slide Number Placeholder 3"/>
          <p:cNvSpPr>
            <a:spLocks noGrp="1"/>
          </p:cNvSpPr>
          <p:nvPr>
            <p:ph type="sldNum" sz="quarter" idx="10"/>
          </p:nvPr>
        </p:nvSpPr>
        <p:spPr/>
        <p:txBody>
          <a:bodyPr/>
          <a:lstStyle/>
          <a:p>
            <a:fld id="{F8646707-6BBD-41A9-B4DF-0C76A73A2D2A}" type="slidenum">
              <a:rPr lang="en-US" smtClean="0"/>
              <a:pPr/>
              <a:t>16</a:t>
            </a:fld>
            <a:endParaRPr lang="en-US"/>
          </a:p>
        </p:txBody>
      </p:sp>
    </p:spTree>
    <p:extLst>
      <p:ext uri="{BB962C8B-B14F-4D97-AF65-F5344CB8AC3E}">
        <p14:creationId xmlns:p14="http://schemas.microsoft.com/office/powerpoint/2010/main" val="2338953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17</a:t>
            </a:fld>
            <a:endParaRPr lang="en-US"/>
          </a:p>
        </p:txBody>
      </p:sp>
    </p:spTree>
    <p:extLst>
      <p:ext uri="{BB962C8B-B14F-4D97-AF65-F5344CB8AC3E}">
        <p14:creationId xmlns:p14="http://schemas.microsoft.com/office/powerpoint/2010/main" val="1819922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bwMode="auto">
          <a:noFill/>
          <a:ln>
            <a:miter lim="800000"/>
            <a:headEnd/>
            <a:tailEnd/>
          </a:ln>
        </p:spPr>
        <p:txBody>
          <a:bodyPr/>
          <a:lstStyle/>
          <a:p>
            <a:r>
              <a:rPr lang="en-US" smtClean="0">
                <a:latin typeface="Arial" charset="0"/>
              </a:rPr>
              <a:t>Overheads Day One</a:t>
            </a:r>
          </a:p>
        </p:txBody>
      </p:sp>
      <p:sp>
        <p:nvSpPr>
          <p:cNvPr id="71683" name="Rectangle 7"/>
          <p:cNvSpPr>
            <a:spLocks noGrp="1" noChangeArrowheads="1"/>
          </p:cNvSpPr>
          <p:nvPr>
            <p:ph type="sldNum" sz="quarter" idx="5"/>
          </p:nvPr>
        </p:nvSpPr>
        <p:spPr bwMode="auto">
          <a:noFill/>
          <a:ln>
            <a:miter lim="800000"/>
            <a:headEnd/>
            <a:tailEnd/>
          </a:ln>
        </p:spPr>
        <p:txBody>
          <a:bodyPr/>
          <a:lstStyle/>
          <a:p>
            <a:fld id="{75C684F6-5A60-4E3B-9D98-AD8099A47B91}" type="slidenum">
              <a:rPr lang="en-US">
                <a:latin typeface="Arial" charset="0"/>
              </a:rPr>
              <a:pPr/>
              <a:t>18</a:t>
            </a:fld>
            <a:endParaRPr lang="en-US">
              <a:latin typeface="Arial" charset="0"/>
            </a:endParaRPr>
          </a:p>
        </p:txBody>
      </p:sp>
      <p:sp>
        <p:nvSpPr>
          <p:cNvPr id="716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5" name="Rectangle 3"/>
          <p:cNvSpPr>
            <a:spLocks noGrp="1" noChangeArrowheads="1"/>
          </p:cNvSpPr>
          <p:nvPr>
            <p:ph type="body" idx="1"/>
          </p:nvPr>
        </p:nvSpPr>
        <p:spPr bwMode="auto">
          <a:noFill/>
        </p:spPr>
        <p:txBody>
          <a:bodyPr/>
          <a:lstStyle/>
          <a:p>
            <a:pPr eaLnBrk="1" hangingPunct="1">
              <a:spcBef>
                <a:spcPct val="0"/>
              </a:spcBef>
            </a:pPr>
            <a:r>
              <a:rPr lang="en-US" b="1" dirty="0" smtClean="0">
                <a:latin typeface="Arial" charset="0"/>
                <a:ea typeface="ＭＳ Ｐゴシック" pitchFamily="-109" charset="-128"/>
              </a:rPr>
              <a:t>Jennifer (Handout) Framework for Teaching Quadrants</a:t>
            </a:r>
            <a:r>
              <a:rPr lang="en-US" b="1" baseline="0" dirty="0" smtClean="0">
                <a:latin typeface="Arial" charset="0"/>
                <a:ea typeface="ＭＳ Ｐゴシック" pitchFamily="-109" charset="-128"/>
              </a:rPr>
              <a:t> </a:t>
            </a:r>
            <a:endParaRPr lang="en-US" b="1" dirty="0" smtClean="0">
              <a:latin typeface="Arial" charset="0"/>
              <a:ea typeface="ＭＳ Ｐゴシック" pitchFamily="-109" charset="-128"/>
            </a:endParaRPr>
          </a:p>
          <a:p>
            <a:pPr eaLnBrk="1" hangingPunct="1">
              <a:spcBef>
                <a:spcPct val="0"/>
              </a:spcBef>
            </a:pPr>
            <a:endParaRPr lang="en-US" b="1" dirty="0" smtClean="0">
              <a:latin typeface="Arial" charset="0"/>
              <a:ea typeface="ＭＳ Ｐゴシック" pitchFamily="-109" charset="-128"/>
            </a:endParaRPr>
          </a:p>
          <a:p>
            <a:pPr marL="171450" indent="-171450" eaLnBrk="1" hangingPunct="1">
              <a:spcBef>
                <a:spcPct val="0"/>
              </a:spcBef>
              <a:buFont typeface="Arial" panose="020B0604020202020204" pitchFamily="34" charset="0"/>
              <a:buChar char="•"/>
            </a:pPr>
            <a:r>
              <a:rPr lang="en-US" b="1" dirty="0" smtClean="0">
                <a:latin typeface="Arial" charset="0"/>
                <a:ea typeface="ＭＳ Ｐゴシック" pitchFamily="-109" charset="-128"/>
              </a:rPr>
              <a:t>Looking</a:t>
            </a:r>
            <a:r>
              <a:rPr lang="en-US" b="1" baseline="0" dirty="0" smtClean="0">
                <a:latin typeface="Arial" charset="0"/>
                <a:ea typeface="ＭＳ Ｐゴシック" pitchFamily="-109" charset="-128"/>
              </a:rPr>
              <a:t> at this graphic organizer of the Framework for Teaching, can you place each of your post its into a quadrant?</a:t>
            </a:r>
          </a:p>
          <a:p>
            <a:pPr eaLnBrk="1" hangingPunct="1">
              <a:spcBef>
                <a:spcPct val="0"/>
              </a:spcBef>
            </a:pPr>
            <a:endParaRPr lang="en-US" b="1" baseline="0" dirty="0" smtClean="0">
              <a:latin typeface="Arial" charset="0"/>
              <a:ea typeface="ＭＳ Ｐゴシック" pitchFamily="-109" charset="-128"/>
            </a:endParaRPr>
          </a:p>
          <a:p>
            <a:pPr eaLnBrk="1" hangingPunct="1">
              <a:spcBef>
                <a:spcPct val="0"/>
              </a:spcBef>
            </a:pPr>
            <a:endParaRPr lang="en-US" b="1" dirty="0" smtClean="0">
              <a:latin typeface="Arial" charset="0"/>
              <a:ea typeface="ＭＳ Ｐゴシック" pitchFamily="-109" charset="-128"/>
            </a:endParaRPr>
          </a:p>
          <a:p>
            <a:pPr eaLnBrk="1" hangingPunct="1">
              <a:spcBef>
                <a:spcPct val="0"/>
              </a:spcBef>
            </a:pPr>
            <a:endParaRPr lang="en-US" b="1" dirty="0" smtClean="0">
              <a:latin typeface="Arial" charset="0"/>
              <a:ea typeface="ＭＳ Ｐゴシック" pitchFamily="-109" charset="-128"/>
            </a:endParaRPr>
          </a:p>
          <a:p>
            <a:pPr eaLnBrk="1" hangingPunct="1">
              <a:spcBef>
                <a:spcPct val="0"/>
              </a:spcBef>
            </a:pPr>
            <a:endParaRPr lang="en-US" dirty="0" smtClean="0">
              <a:latin typeface="Arial" charset="0"/>
              <a:ea typeface="ＭＳ Ｐゴシック" pitchFamily="-10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 </a:t>
            </a:r>
            <a:endParaRPr lang="en-US" b="1" dirty="0"/>
          </a:p>
        </p:txBody>
      </p:sp>
      <p:sp>
        <p:nvSpPr>
          <p:cNvPr id="4" name="Slide Number Placeholder 3"/>
          <p:cNvSpPr>
            <a:spLocks noGrp="1"/>
          </p:cNvSpPr>
          <p:nvPr>
            <p:ph type="sldNum" sz="quarter" idx="10"/>
          </p:nvPr>
        </p:nvSpPr>
        <p:spPr/>
        <p:txBody>
          <a:bodyPr/>
          <a:lstStyle/>
          <a:p>
            <a:fld id="{47205A6B-7A88-4340-ACDC-EC51D3346D1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Carole </a:t>
            </a:r>
          </a:p>
          <a:p>
            <a:r>
              <a:rPr lang="en-US" b="1" dirty="0" err="1" smtClean="0"/>
              <a:t>Bellringer</a:t>
            </a:r>
            <a:r>
              <a:rPr lang="en-US" b="1" baseline="0" dirty="0" smtClean="0"/>
              <a:t> as TLs arrive and “settle in”</a:t>
            </a:r>
            <a:endParaRPr lang="en-US" b="1" dirty="0"/>
          </a:p>
        </p:txBody>
      </p:sp>
      <p:sp>
        <p:nvSpPr>
          <p:cNvPr id="4" name="Slide Number Placeholder 3"/>
          <p:cNvSpPr>
            <a:spLocks noGrp="1"/>
          </p:cNvSpPr>
          <p:nvPr>
            <p:ph type="sldNum" sz="quarter" idx="10"/>
          </p:nvPr>
        </p:nvSpPr>
        <p:spPr/>
        <p:txBody>
          <a:bodyPr/>
          <a:lstStyle/>
          <a:p>
            <a:fld id="{9F872BF4-23FB-431F-8745-0EFCDF0E6D46}" type="slidenum">
              <a:rPr lang="en-US" smtClean="0"/>
              <a:t>2</a:t>
            </a:fld>
            <a:endParaRPr lang="en-US"/>
          </a:p>
        </p:txBody>
      </p:sp>
    </p:spTree>
    <p:extLst>
      <p:ext uri="{BB962C8B-B14F-4D97-AF65-F5344CB8AC3E}">
        <p14:creationId xmlns:p14="http://schemas.microsoft.com/office/powerpoint/2010/main" val="1551858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b="1" dirty="0" smtClean="0"/>
              <a:t>Jennifer</a:t>
            </a:r>
          </a:p>
          <a:p>
            <a:pPr marL="171450" indent="-171450" eaLnBrk="1" hangingPunct="1">
              <a:buFont typeface="Arial" panose="020B0604020202020204" pitchFamily="34" charset="0"/>
              <a:buChar char="•"/>
              <a:defRPr/>
            </a:pPr>
            <a:r>
              <a:rPr lang="en-US" b="1" dirty="0" smtClean="0"/>
              <a:t>Remind participants of the language to describe the framework.</a:t>
            </a:r>
            <a:r>
              <a:rPr lang="en-US" b="1" baseline="0" dirty="0" smtClean="0"/>
              <a:t>  Domain and Component</a:t>
            </a:r>
            <a:endParaRPr lang="en-US" b="1" dirty="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D937F5B-A793-4667-B552-40DEE133D935}" type="slidenum">
              <a:rPr lang="en-US" altLang="en-US" smtClean="0">
                <a:latin typeface="Arial" pitchFamily="34" charset="0"/>
              </a:rPr>
              <a:pPr eaLnBrk="1" hangingPunct="1">
                <a:spcBef>
                  <a:spcPct val="0"/>
                </a:spcBef>
              </a:pPr>
              <a:t>20</a:t>
            </a:fld>
            <a:endParaRPr lang="en-US" alt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a:t>
            </a:r>
            <a:endParaRPr lang="en-US" b="1" dirty="0"/>
          </a:p>
        </p:txBody>
      </p:sp>
      <p:sp>
        <p:nvSpPr>
          <p:cNvPr id="4" name="Slide Number Placeholder 3"/>
          <p:cNvSpPr>
            <a:spLocks noGrp="1"/>
          </p:cNvSpPr>
          <p:nvPr>
            <p:ph type="sldNum" sz="quarter" idx="10"/>
          </p:nvPr>
        </p:nvSpPr>
        <p:spPr/>
        <p:txBody>
          <a:bodyPr/>
          <a:lstStyle/>
          <a:p>
            <a:fld id="{47205A6B-7A88-4340-ACDC-EC51D3346D1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a:t>
            </a:r>
            <a:endParaRPr lang="en-US" b="1" dirty="0"/>
          </a:p>
        </p:txBody>
      </p:sp>
      <p:sp>
        <p:nvSpPr>
          <p:cNvPr id="4" name="Slide Number Placeholder 3"/>
          <p:cNvSpPr>
            <a:spLocks noGrp="1"/>
          </p:cNvSpPr>
          <p:nvPr>
            <p:ph type="sldNum" sz="quarter" idx="10"/>
          </p:nvPr>
        </p:nvSpPr>
        <p:spPr/>
        <p:txBody>
          <a:bodyPr/>
          <a:lstStyle/>
          <a:p>
            <a:fld id="{47205A6B-7A88-4340-ACDC-EC51D3346D1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 (Handout)</a:t>
            </a:r>
            <a:r>
              <a:rPr lang="en-US" b="1" baseline="0" dirty="0" smtClean="0"/>
              <a:t> </a:t>
            </a:r>
            <a:r>
              <a:rPr lang="en-US" b="1" dirty="0" smtClean="0"/>
              <a:t>TPGES-Rosa Parks Activity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D845E49-08A8-40E5-B05A-D33EC56C7573}" type="slidenum">
              <a:rPr lang="en-US" smtClean="0"/>
              <a:t>23</a:t>
            </a:fld>
            <a:endParaRPr lang="en-US"/>
          </a:p>
        </p:txBody>
      </p:sp>
    </p:spTree>
    <p:extLst>
      <p:ext uri="{BB962C8B-B14F-4D97-AF65-F5344CB8AC3E}">
        <p14:creationId xmlns:p14="http://schemas.microsoft.com/office/powerpoint/2010/main" val="1706188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bwMode="auto">
          <a:noFill/>
          <a:ln>
            <a:miter lim="800000"/>
            <a:headEnd/>
            <a:tailEnd/>
          </a:ln>
        </p:spPr>
        <p:txBody>
          <a:bodyPr/>
          <a:lstStyle/>
          <a:p>
            <a:r>
              <a:rPr lang="en-US" smtClean="0">
                <a:latin typeface="Arial" charset="0"/>
              </a:rPr>
              <a:t>Overheads Day One</a:t>
            </a:r>
          </a:p>
        </p:txBody>
      </p:sp>
      <p:sp>
        <p:nvSpPr>
          <p:cNvPr id="71683" name="Rectangle 7"/>
          <p:cNvSpPr>
            <a:spLocks noGrp="1" noChangeArrowheads="1"/>
          </p:cNvSpPr>
          <p:nvPr>
            <p:ph type="sldNum" sz="quarter" idx="5"/>
          </p:nvPr>
        </p:nvSpPr>
        <p:spPr bwMode="auto">
          <a:noFill/>
          <a:ln>
            <a:miter lim="800000"/>
            <a:headEnd/>
            <a:tailEnd/>
          </a:ln>
        </p:spPr>
        <p:txBody>
          <a:bodyPr/>
          <a:lstStyle/>
          <a:p>
            <a:fld id="{75C684F6-5A60-4E3B-9D98-AD8099A47B91}" type="slidenum">
              <a:rPr lang="en-US">
                <a:latin typeface="Arial" charset="0"/>
              </a:rPr>
              <a:pPr/>
              <a:t>24</a:t>
            </a:fld>
            <a:endParaRPr lang="en-US">
              <a:latin typeface="Arial" charset="0"/>
            </a:endParaRPr>
          </a:p>
        </p:txBody>
      </p:sp>
      <p:sp>
        <p:nvSpPr>
          <p:cNvPr id="716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5" name="Rectangle 3"/>
          <p:cNvSpPr>
            <a:spLocks noGrp="1" noChangeArrowheads="1"/>
          </p:cNvSpPr>
          <p:nvPr>
            <p:ph type="body" idx="1"/>
          </p:nvPr>
        </p:nvSpPr>
        <p:spPr bwMode="auto">
          <a:noFill/>
        </p:spPr>
        <p:txBody>
          <a:bodyPr/>
          <a:lstStyle/>
          <a:p>
            <a:pPr eaLnBrk="1" hangingPunct="1">
              <a:spcBef>
                <a:spcPct val="0"/>
              </a:spcBef>
            </a:pPr>
            <a:r>
              <a:rPr lang="en-US" b="1" baseline="0" dirty="0" smtClean="0">
                <a:latin typeface="Arial" charset="0"/>
                <a:ea typeface="ＭＳ Ｐゴシック" pitchFamily="-109" charset="-128"/>
              </a:rPr>
              <a:t>Jennifer</a:t>
            </a:r>
          </a:p>
          <a:p>
            <a:pPr marL="628650" lvl="1" indent="-171450" eaLnBrk="1" hangingPunct="1">
              <a:spcBef>
                <a:spcPct val="0"/>
              </a:spcBef>
              <a:buFont typeface="Arial" panose="020B0604020202020204" pitchFamily="34" charset="0"/>
              <a:buChar char="•"/>
            </a:pPr>
            <a:r>
              <a:rPr lang="en-US" b="1" baseline="0" dirty="0" smtClean="0">
                <a:latin typeface="Arial" charset="0"/>
                <a:ea typeface="ＭＳ Ｐゴシック" pitchFamily="-109" charset="-128"/>
              </a:rPr>
              <a:t>Share findings at table</a:t>
            </a:r>
          </a:p>
          <a:p>
            <a:pPr marL="628650" lvl="1" indent="-171450" eaLnBrk="1" hangingPunct="1">
              <a:spcBef>
                <a:spcPct val="0"/>
              </a:spcBef>
              <a:buFont typeface="Arial" panose="020B0604020202020204" pitchFamily="34" charset="0"/>
              <a:buChar char="•"/>
            </a:pPr>
            <a:r>
              <a:rPr lang="en-US" b="1" baseline="0" dirty="0" smtClean="0">
                <a:latin typeface="Arial" charset="0"/>
                <a:ea typeface="ＭＳ Ｐゴシック" pitchFamily="-109" charset="-128"/>
              </a:rPr>
              <a:t>Share some key findings whole group</a:t>
            </a:r>
          </a:p>
          <a:p>
            <a:pPr eaLnBrk="1" hangingPunct="1">
              <a:spcBef>
                <a:spcPct val="0"/>
              </a:spcBef>
            </a:pPr>
            <a:endParaRPr lang="en-US" b="1" dirty="0" smtClean="0">
              <a:latin typeface="Arial" charset="0"/>
              <a:ea typeface="ＭＳ Ｐゴシック" pitchFamily="-109" charset="-128"/>
            </a:endParaRPr>
          </a:p>
          <a:p>
            <a:pPr eaLnBrk="1" hangingPunct="1">
              <a:spcBef>
                <a:spcPct val="0"/>
              </a:spcBef>
            </a:pPr>
            <a:endParaRPr lang="en-US" b="0" dirty="0" smtClean="0">
              <a:latin typeface="Arial" charset="0"/>
              <a:ea typeface="ＭＳ Ｐゴシック" pitchFamily="-109" charset="-128"/>
            </a:endParaRPr>
          </a:p>
          <a:p>
            <a:pPr eaLnBrk="1" hangingPunct="1">
              <a:spcBef>
                <a:spcPct val="0"/>
              </a:spcBef>
            </a:pPr>
            <a:endParaRPr lang="en-US" b="0" dirty="0" smtClean="0">
              <a:latin typeface="Arial" charset="0"/>
              <a:ea typeface="ＭＳ Ｐゴシック" pitchFamily="-109"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25</a:t>
            </a:fld>
            <a:endParaRPr lang="en-US"/>
          </a:p>
        </p:txBody>
      </p:sp>
    </p:spTree>
    <p:extLst>
      <p:ext uri="{BB962C8B-B14F-4D97-AF65-F5344CB8AC3E}">
        <p14:creationId xmlns:p14="http://schemas.microsoft.com/office/powerpoint/2010/main" val="3384597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27</a:t>
            </a:fld>
            <a:endParaRPr lang="en-US"/>
          </a:p>
        </p:txBody>
      </p:sp>
    </p:spTree>
    <p:extLst>
      <p:ext uri="{BB962C8B-B14F-4D97-AF65-F5344CB8AC3E}">
        <p14:creationId xmlns:p14="http://schemas.microsoft.com/office/powerpoint/2010/main" val="1134115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Jennifer</a:t>
            </a:r>
          </a:p>
          <a:p>
            <a:pPr marL="171450" indent="-171450" eaLnBrk="1" hangingPunct="1">
              <a:spcBef>
                <a:spcPct val="0"/>
              </a:spcBef>
              <a:buFont typeface="Arial" panose="020B0604020202020204" pitchFamily="34" charset="0"/>
              <a:buChar char="•"/>
            </a:pPr>
            <a:r>
              <a:rPr lang="en-US" altLang="en-US" b="1" dirty="0" smtClean="0"/>
              <a:t>While we have four pillars or areas for our network meetings, it is hard to talk about one without making connections to the others.  </a:t>
            </a:r>
          </a:p>
          <a:p>
            <a:pPr marL="171450" indent="-171450" eaLnBrk="1" hangingPunct="1">
              <a:spcBef>
                <a:spcPct val="0"/>
              </a:spcBef>
              <a:buFont typeface="Arial" panose="020B0604020202020204" pitchFamily="34" charset="0"/>
              <a:buChar char="•"/>
            </a:pPr>
            <a:r>
              <a:rPr lang="en-US" altLang="en-US" b="1" dirty="0" smtClean="0"/>
              <a:t>Today we are going to look at assessment literacy.  </a:t>
            </a:r>
          </a:p>
          <a:p>
            <a:pPr marL="171450" indent="-171450" eaLnBrk="1" hangingPunct="1">
              <a:spcBef>
                <a:spcPct val="0"/>
              </a:spcBef>
              <a:buFont typeface="Arial" panose="020B0604020202020204" pitchFamily="34" charset="0"/>
              <a:buChar char="•"/>
            </a:pPr>
            <a:r>
              <a:rPr lang="en-US" altLang="en-US" b="1" dirty="0" smtClean="0"/>
              <a:t>Assessment literacy is naturally intertwined with the standards since student attainment of standard is what is assessed when we assess for learning and of learning….</a:t>
            </a:r>
          </a:p>
          <a:p>
            <a:pPr marL="171450" indent="-171450" eaLnBrk="1" hangingPunct="1">
              <a:spcBef>
                <a:spcPct val="0"/>
              </a:spcBef>
              <a:buFont typeface="Arial" panose="020B0604020202020204" pitchFamily="34" charset="0"/>
              <a:buChar char="•"/>
            </a:pPr>
            <a:r>
              <a:rPr lang="en-US" altLang="en-US" b="1" dirty="0" smtClean="0"/>
              <a:t>We are going to look specifically today at how assessment literacy is embedded in the Kentucky Framework for Teaching.  </a:t>
            </a:r>
          </a:p>
        </p:txBody>
      </p:sp>
      <p:sp>
        <p:nvSpPr>
          <p:cNvPr id="163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C64EAE9-DF31-42D2-8411-82FF428A8F82}" type="slidenum">
              <a:rPr lang="en-US" altLang="en-US" smtClean="0"/>
              <a:pPr fontAlgn="base">
                <a:spcBef>
                  <a:spcPct val="0"/>
                </a:spcBef>
                <a:spcAft>
                  <a:spcPct val="0"/>
                </a:spcAft>
                <a:defRPr/>
              </a:pPr>
              <a:t>28</a:t>
            </a:fld>
            <a:endParaRPr lang="en-US" altLang="en-US" smtClean="0"/>
          </a:p>
        </p:txBody>
      </p:sp>
      <p:sp>
        <p:nvSpPr>
          <p:cNvPr id="16389" name="Footer Placeholder 1"/>
          <p:cNvSpPr>
            <a:spLocks noGrp="1"/>
          </p:cNvSpPr>
          <p:nvPr>
            <p:ph type="ftr" sz="quarter" idx="4"/>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January 2012 Math Network Meeting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Jennifer</a:t>
            </a:r>
          </a:p>
          <a:p>
            <a:pPr marL="171450" indent="-171450">
              <a:buFont typeface="Arial" panose="020B0604020202020204" pitchFamily="34" charset="0"/>
              <a:buChar char="•"/>
            </a:pPr>
            <a:r>
              <a:rPr lang="en-US" altLang="en-US" b="1" dirty="0" smtClean="0"/>
              <a:t>Discuss this question with an elbow partner</a:t>
            </a:r>
          </a:p>
          <a:p>
            <a:endParaRPr lang="en-US" altLang="en-US" b="1" dirty="0" smtClean="0"/>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F6F1F482-0CC3-4F23-8852-9293200F29DD}" type="slidenum">
              <a:rPr lang="en-US" smtClean="0"/>
              <a:pPr>
                <a:defRPr/>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Jennifer</a:t>
            </a:r>
          </a:p>
          <a:p>
            <a:pPr marL="171450" indent="-171450">
              <a:buFont typeface="Arial" panose="020B0604020202020204" pitchFamily="34" charset="0"/>
              <a:buChar char="•"/>
            </a:pPr>
            <a:r>
              <a:rPr lang="en-US" altLang="en-US" b="1" dirty="0" smtClean="0"/>
              <a:t>Explain “assessment literacy”.</a:t>
            </a:r>
          </a:p>
          <a:p>
            <a:pPr marL="171450" indent="-171450">
              <a:buFont typeface="Arial" panose="020B0604020202020204" pitchFamily="34" charset="0"/>
              <a:buChar char="•"/>
            </a:pPr>
            <a:r>
              <a:rPr lang="en-US" altLang="en-US" b="1" dirty="0" smtClean="0"/>
              <a:t>Assessment literacy is the set of beliefs, knowledge and practices about assessment that lead a teacher </a:t>
            </a:r>
            <a:r>
              <a:rPr lang="en-US" altLang="en-US" b="1" u="sng" dirty="0" smtClean="0"/>
              <a:t>to use assessment to improve student learning and achievement.“</a:t>
            </a:r>
            <a:r>
              <a:rPr lang="en-US" altLang="en-US" b="1" dirty="0" smtClean="0"/>
              <a:t> </a:t>
            </a:r>
            <a:endParaRPr lang="en-US" altLang="en-US" dirty="0" smtClean="0"/>
          </a:p>
        </p:txBody>
      </p:sp>
      <p:sp>
        <p:nvSpPr>
          <p:cNvPr id="4" name="Slide Number Placeholder 3"/>
          <p:cNvSpPr>
            <a:spLocks noGrp="1"/>
          </p:cNvSpPr>
          <p:nvPr>
            <p:ph type="sldNum" sz="quarter" idx="5"/>
          </p:nvPr>
        </p:nvSpPr>
        <p:spPr/>
        <p:txBody>
          <a:bodyPr/>
          <a:lstStyle/>
          <a:p>
            <a:pPr>
              <a:defRPr/>
            </a:pPr>
            <a:fld id="{87A9EA5A-025C-47E8-A022-DC07A0367ACA}"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Carole </a:t>
            </a:r>
          </a:p>
          <a:p>
            <a:endParaRPr lang="en-US" dirty="0"/>
          </a:p>
        </p:txBody>
      </p:sp>
      <p:sp>
        <p:nvSpPr>
          <p:cNvPr id="4" name="Slide Number Placeholder 3"/>
          <p:cNvSpPr>
            <a:spLocks noGrp="1"/>
          </p:cNvSpPr>
          <p:nvPr>
            <p:ph type="sldNum" sz="quarter" idx="10"/>
          </p:nvPr>
        </p:nvSpPr>
        <p:spPr/>
        <p:txBody>
          <a:bodyPr/>
          <a:lstStyle/>
          <a:p>
            <a:fld id="{4D845E49-08A8-40E5-B05A-D33EC56C7573}" type="slidenum">
              <a:rPr lang="en-US" smtClean="0"/>
              <a:t>3</a:t>
            </a:fld>
            <a:endParaRPr lang="en-US"/>
          </a:p>
        </p:txBody>
      </p:sp>
    </p:spTree>
    <p:extLst>
      <p:ext uri="{BB962C8B-B14F-4D97-AF65-F5344CB8AC3E}">
        <p14:creationId xmlns:p14="http://schemas.microsoft.com/office/powerpoint/2010/main" val="1109636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Jennifer</a:t>
            </a:r>
          </a:p>
          <a:p>
            <a:pPr marL="171450" indent="-171450">
              <a:buFont typeface="Arial" panose="020B0604020202020204" pitchFamily="34" charset="0"/>
              <a:buChar char="•"/>
            </a:pPr>
            <a:r>
              <a:rPr lang="en-US" altLang="en-US" b="1" dirty="0" smtClean="0"/>
              <a:t>Discuss this slide with your other elbow partner!</a:t>
            </a:r>
          </a:p>
        </p:txBody>
      </p:sp>
      <p:sp>
        <p:nvSpPr>
          <p:cNvPr id="4" name="Slide Number Placeholder 3"/>
          <p:cNvSpPr>
            <a:spLocks noGrp="1"/>
          </p:cNvSpPr>
          <p:nvPr>
            <p:ph type="sldNum" sz="quarter" idx="5"/>
          </p:nvPr>
        </p:nvSpPr>
        <p:spPr/>
        <p:txBody>
          <a:bodyPr/>
          <a:lstStyle/>
          <a:p>
            <a:pPr>
              <a:defRPr/>
            </a:pPr>
            <a:fld id="{86C9E7BE-5C2B-4F78-9AD3-213824B7DE1D}"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Jennifer</a:t>
            </a:r>
          </a:p>
          <a:p>
            <a:pPr marL="171450" indent="-171450">
              <a:buFont typeface="Arial" panose="020B0604020202020204" pitchFamily="34" charset="0"/>
              <a:buChar char="•"/>
            </a:pPr>
            <a:r>
              <a:rPr lang="en-US" altLang="en-US" b="1" dirty="0" smtClean="0"/>
              <a:t>This was your homework and was also sent to you via email by Carole</a:t>
            </a:r>
          </a:p>
          <a:p>
            <a:pPr marL="171450" indent="-171450">
              <a:buFont typeface="Arial" panose="020B0604020202020204" pitchFamily="34" charset="0"/>
              <a:buChar char="•"/>
            </a:pPr>
            <a:r>
              <a:rPr lang="en-US" altLang="en-US" b="1" dirty="0" smtClean="0"/>
              <a:t>Please pull out your self assessment</a:t>
            </a:r>
          </a:p>
        </p:txBody>
      </p:sp>
      <p:sp>
        <p:nvSpPr>
          <p:cNvPr id="4" name="Slide Number Placeholder 3"/>
          <p:cNvSpPr>
            <a:spLocks noGrp="1"/>
          </p:cNvSpPr>
          <p:nvPr>
            <p:ph type="sldNum" sz="quarter" idx="5"/>
          </p:nvPr>
        </p:nvSpPr>
        <p:spPr/>
        <p:txBody>
          <a:bodyPr/>
          <a:lstStyle/>
          <a:p>
            <a:pPr>
              <a:defRPr/>
            </a:pPr>
            <a:fld id="{F1E27461-FB6E-4382-BF28-0140CDE62DCE}"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33</a:t>
            </a:fld>
            <a:endParaRPr lang="en-US"/>
          </a:p>
        </p:txBody>
      </p:sp>
    </p:spTree>
    <p:extLst>
      <p:ext uri="{BB962C8B-B14F-4D97-AF65-F5344CB8AC3E}">
        <p14:creationId xmlns:p14="http://schemas.microsoft.com/office/powerpoint/2010/main" val="2095122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Jennifer</a:t>
            </a:r>
          </a:p>
          <a:p>
            <a:pPr marL="171450" indent="-171450">
              <a:spcBef>
                <a:spcPct val="0"/>
              </a:spcBef>
              <a:buFont typeface="Arial" panose="020B0604020202020204" pitchFamily="34" charset="0"/>
              <a:buChar char="•"/>
            </a:pPr>
            <a:r>
              <a:rPr lang="en-US" altLang="en-US" b="1" dirty="0" smtClean="0"/>
              <a:t>As we talk today, keep in mind that teacher effectiveness in our system will be measured through these different measures or sources of evidence</a:t>
            </a:r>
          </a:p>
          <a:p>
            <a:pPr>
              <a:spcBef>
                <a:spcPct val="0"/>
              </a:spcBef>
            </a:pPr>
            <a:endParaRPr lang="en-US" altLang="en-US" dirty="0" smtClean="0"/>
          </a:p>
        </p:txBody>
      </p:sp>
      <p:sp>
        <p:nvSpPr>
          <p:cNvPr id="7680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26308" indent="-279349">
              <a:defRPr>
                <a:solidFill>
                  <a:schemeClr val="tx1"/>
                </a:solidFill>
                <a:latin typeface="Franklin Gothic Book" pitchFamily="34" charset="0"/>
              </a:defRPr>
            </a:lvl2pPr>
            <a:lvl3pPr marL="1117397" indent="-223479">
              <a:defRPr>
                <a:solidFill>
                  <a:schemeClr val="tx1"/>
                </a:solidFill>
                <a:latin typeface="Franklin Gothic Book" pitchFamily="34" charset="0"/>
              </a:defRPr>
            </a:lvl3pPr>
            <a:lvl4pPr marL="1564356" indent="-223479">
              <a:defRPr>
                <a:solidFill>
                  <a:schemeClr val="tx1"/>
                </a:solidFill>
                <a:latin typeface="Franklin Gothic Book" pitchFamily="34" charset="0"/>
              </a:defRPr>
            </a:lvl4pPr>
            <a:lvl5pPr marL="2011314" indent="-223479">
              <a:defRPr>
                <a:solidFill>
                  <a:schemeClr val="tx1"/>
                </a:solidFill>
                <a:latin typeface="Franklin Gothic Book" pitchFamily="34" charset="0"/>
              </a:defRPr>
            </a:lvl5pPr>
            <a:lvl6pPr marL="2458273" indent="-223479" fontAlgn="base">
              <a:spcBef>
                <a:spcPct val="0"/>
              </a:spcBef>
              <a:spcAft>
                <a:spcPct val="0"/>
              </a:spcAft>
              <a:defRPr>
                <a:solidFill>
                  <a:schemeClr val="tx1"/>
                </a:solidFill>
                <a:latin typeface="Franklin Gothic Book" pitchFamily="34" charset="0"/>
              </a:defRPr>
            </a:lvl6pPr>
            <a:lvl7pPr marL="2905232" indent="-223479" fontAlgn="base">
              <a:spcBef>
                <a:spcPct val="0"/>
              </a:spcBef>
              <a:spcAft>
                <a:spcPct val="0"/>
              </a:spcAft>
              <a:defRPr>
                <a:solidFill>
                  <a:schemeClr val="tx1"/>
                </a:solidFill>
                <a:latin typeface="Franklin Gothic Book" pitchFamily="34" charset="0"/>
              </a:defRPr>
            </a:lvl7pPr>
            <a:lvl8pPr marL="3352190" indent="-223479" fontAlgn="base">
              <a:spcBef>
                <a:spcPct val="0"/>
              </a:spcBef>
              <a:spcAft>
                <a:spcPct val="0"/>
              </a:spcAft>
              <a:defRPr>
                <a:solidFill>
                  <a:schemeClr val="tx1"/>
                </a:solidFill>
                <a:latin typeface="Franklin Gothic Book" pitchFamily="34" charset="0"/>
              </a:defRPr>
            </a:lvl8pPr>
            <a:lvl9pPr marL="3799149" indent="-223479"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defRPr/>
            </a:pPr>
            <a:fld id="{E0D191F9-9D4D-40D4-BC94-F45D74FF5FF6}" type="slidenum">
              <a:rPr lang="en-US">
                <a:solidFill>
                  <a:srgbClr val="000000"/>
                </a:solidFill>
                <a:latin typeface="Calibri" pitchFamily="34" charset="0"/>
              </a:rPr>
              <a:pPr fontAlgn="base">
                <a:spcBef>
                  <a:spcPct val="0"/>
                </a:spcBef>
                <a:spcAft>
                  <a:spcPct val="0"/>
                </a:spcAft>
                <a:defRPr/>
              </a:pPr>
              <a:t>34</a:t>
            </a:fld>
            <a:endParaRPr lang="en-US">
              <a:solidFill>
                <a:srgbClr val="000000"/>
              </a:solidFill>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35</a:t>
            </a:fld>
            <a:endParaRPr lang="en-US"/>
          </a:p>
        </p:txBody>
      </p:sp>
    </p:spTree>
    <p:extLst>
      <p:ext uri="{BB962C8B-B14F-4D97-AF65-F5344CB8AC3E}">
        <p14:creationId xmlns:p14="http://schemas.microsoft.com/office/powerpoint/2010/main" val="3877520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36</a:t>
            </a:fld>
            <a:endParaRPr lang="en-US"/>
          </a:p>
        </p:txBody>
      </p:sp>
    </p:spTree>
    <p:extLst>
      <p:ext uri="{BB962C8B-B14F-4D97-AF65-F5344CB8AC3E}">
        <p14:creationId xmlns:p14="http://schemas.microsoft.com/office/powerpoint/2010/main" val="3642816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Jennifer</a:t>
            </a:r>
          </a:p>
        </p:txBody>
      </p:sp>
      <p:sp>
        <p:nvSpPr>
          <p:cNvPr id="4" name="Slide Number Placeholder 3"/>
          <p:cNvSpPr>
            <a:spLocks noGrp="1"/>
          </p:cNvSpPr>
          <p:nvPr>
            <p:ph type="sldNum" sz="quarter" idx="5"/>
          </p:nvPr>
        </p:nvSpPr>
        <p:spPr/>
        <p:txBody>
          <a:bodyPr/>
          <a:lstStyle/>
          <a:p>
            <a:pPr>
              <a:defRPr/>
            </a:pPr>
            <a:fld id="{BD602182-D501-441D-B9B5-CF80062FC201}" type="slidenum">
              <a:rPr lang="en-US" smtClean="0"/>
              <a:pPr>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38</a:t>
            </a:fld>
            <a:endParaRPr lang="en-US"/>
          </a:p>
        </p:txBody>
      </p:sp>
    </p:spTree>
    <p:extLst>
      <p:ext uri="{BB962C8B-B14F-4D97-AF65-F5344CB8AC3E}">
        <p14:creationId xmlns:p14="http://schemas.microsoft.com/office/powerpoint/2010/main" val="1827387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Jennifer</a:t>
            </a:r>
          </a:p>
          <a:p>
            <a:endParaRPr lang="en-US" dirty="0"/>
          </a:p>
        </p:txBody>
      </p:sp>
      <p:sp>
        <p:nvSpPr>
          <p:cNvPr id="4" name="Slide Number Placeholder 3"/>
          <p:cNvSpPr>
            <a:spLocks noGrp="1"/>
          </p:cNvSpPr>
          <p:nvPr>
            <p:ph type="sldNum" sz="quarter" idx="10"/>
          </p:nvPr>
        </p:nvSpPr>
        <p:spPr/>
        <p:txBody>
          <a:bodyPr/>
          <a:lstStyle/>
          <a:p>
            <a:fld id="{4D845E49-08A8-40E5-B05A-D33EC56C7573}" type="slidenum">
              <a:rPr lang="en-US" smtClean="0"/>
              <a:t>39</a:t>
            </a:fld>
            <a:endParaRPr lang="en-US"/>
          </a:p>
        </p:txBody>
      </p:sp>
    </p:spTree>
    <p:extLst>
      <p:ext uri="{BB962C8B-B14F-4D97-AF65-F5344CB8AC3E}">
        <p14:creationId xmlns:p14="http://schemas.microsoft.com/office/powerpoint/2010/main" val="3887978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Jennifer</a:t>
            </a:r>
          </a:p>
          <a:p>
            <a:endParaRPr lang="en-US" dirty="0"/>
          </a:p>
        </p:txBody>
      </p:sp>
      <p:sp>
        <p:nvSpPr>
          <p:cNvPr id="4" name="Slide Number Placeholder 3"/>
          <p:cNvSpPr>
            <a:spLocks noGrp="1"/>
          </p:cNvSpPr>
          <p:nvPr>
            <p:ph type="sldNum" sz="quarter" idx="10"/>
          </p:nvPr>
        </p:nvSpPr>
        <p:spPr/>
        <p:txBody>
          <a:bodyPr/>
          <a:lstStyle/>
          <a:p>
            <a:fld id="{4D845E49-08A8-40E5-B05A-D33EC56C7573}" type="slidenum">
              <a:rPr lang="en-US" smtClean="0"/>
              <a:t>40</a:t>
            </a:fld>
            <a:endParaRPr lang="en-US"/>
          </a:p>
        </p:txBody>
      </p:sp>
    </p:spTree>
    <p:extLst>
      <p:ext uri="{BB962C8B-B14F-4D97-AF65-F5344CB8AC3E}">
        <p14:creationId xmlns:p14="http://schemas.microsoft.com/office/powerpoint/2010/main" val="22074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Carole</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dirty="0" smtClean="0"/>
              <a:t>    Norms:</a:t>
            </a:r>
            <a:r>
              <a:rPr lang="en-US" b="1" u="none" baseline="0" dirty="0" smtClean="0"/>
              <a:t> </a:t>
            </a:r>
            <a:r>
              <a:rPr lang="en-US" b="1" u="sng" dirty="0" smtClean="0"/>
              <a:t>Handout</a:t>
            </a:r>
            <a:r>
              <a:rPr lang="en-US" b="1" dirty="0" smtClean="0"/>
              <a:t> for notebook and slide</a:t>
            </a:r>
          </a:p>
          <a:p>
            <a:pPr marL="8001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smtClean="0"/>
              <a:t>February</a:t>
            </a:r>
            <a:r>
              <a:rPr lang="en-US" sz="2400" b="1" baseline="0" dirty="0" smtClean="0"/>
              <a:t> Evaluation Report: Use my notes</a:t>
            </a:r>
          </a:p>
          <a:p>
            <a:pPr marL="8001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baseline="0" dirty="0" smtClean="0"/>
              <a:t>Silent Conversation: </a:t>
            </a:r>
          </a:p>
          <a:p>
            <a:pPr marL="1257300" marR="0" lvl="3"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baseline="0" dirty="0" smtClean="0"/>
              <a:t>Majority concerned about how/when will be able to share with other SS teachers in your district. ISLN informed.</a:t>
            </a:r>
          </a:p>
          <a:p>
            <a:pPr marL="1257300" marR="0" lvl="3"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baseline="0" dirty="0" smtClean="0"/>
              <a:t>#2 was the amount of information you received and how you will remember it.</a:t>
            </a:r>
          </a:p>
          <a:p>
            <a:pPr marL="8001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baseline="0" dirty="0" smtClean="0"/>
              <a:t>Network Update: Sent March 2014 SS Update to you via email and it is posted on our website</a:t>
            </a:r>
          </a:p>
          <a:p>
            <a:pPr marL="8001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baseline="0" dirty="0" smtClean="0"/>
              <a:t>C3 Instructional Shifts Update</a:t>
            </a:r>
          </a:p>
          <a:p>
            <a:pPr marL="1257300" marR="0" lvl="3"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5 Major</a:t>
            </a:r>
            <a:r>
              <a:rPr lang="en-US" sz="1200" kern="1200" baseline="0" dirty="0" smtClean="0">
                <a:solidFill>
                  <a:schemeClr val="tx1"/>
                </a:solidFill>
                <a:effectLst/>
                <a:latin typeface="+mn-lt"/>
                <a:ea typeface="+mn-ea"/>
                <a:cs typeface="+mn-cs"/>
              </a:rPr>
              <a:t> Instructional Shifts Identified in the C3</a:t>
            </a:r>
            <a:endParaRPr lang="en-US" sz="1200" kern="1200" dirty="0" smtClean="0">
              <a:solidFill>
                <a:schemeClr val="tx1"/>
              </a:solidFill>
              <a:effectLst/>
              <a:latin typeface="+mn-lt"/>
              <a:ea typeface="+mn-ea"/>
              <a:cs typeface="+mn-cs"/>
            </a:endParaRPr>
          </a:p>
          <a:p>
            <a:pPr marL="1257300" marR="0" lvl="3"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Feedback is due March 24th and then the</a:t>
            </a:r>
            <a:r>
              <a:rPr lang="en-US" sz="1200" kern="1200" baseline="0" dirty="0" smtClean="0">
                <a:solidFill>
                  <a:schemeClr val="tx1"/>
                </a:solidFill>
                <a:effectLst/>
                <a:latin typeface="+mn-lt"/>
                <a:ea typeface="+mn-ea"/>
                <a:cs typeface="+mn-cs"/>
              </a:rPr>
              <a:t> C3 developers </a:t>
            </a:r>
            <a:r>
              <a:rPr lang="en-US" sz="1200" kern="1200" dirty="0" smtClean="0">
                <a:solidFill>
                  <a:schemeClr val="tx1"/>
                </a:solidFill>
                <a:effectLst/>
                <a:latin typeface="+mn-lt"/>
                <a:ea typeface="+mn-ea"/>
                <a:cs typeface="+mn-cs"/>
              </a:rPr>
              <a:t>hope to have a “final” draft by April 1 to share</a:t>
            </a:r>
            <a:endParaRPr lang="en-US" sz="2400" b="1"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endParaRPr lang="en-US" dirty="0"/>
          </a:p>
        </p:txBody>
      </p:sp>
      <p:sp>
        <p:nvSpPr>
          <p:cNvPr id="4" name="Slide Number Placeholder 3"/>
          <p:cNvSpPr>
            <a:spLocks noGrp="1"/>
          </p:cNvSpPr>
          <p:nvPr>
            <p:ph type="sldNum" sz="quarter" idx="10"/>
          </p:nvPr>
        </p:nvSpPr>
        <p:spPr/>
        <p:txBody>
          <a:bodyPr/>
          <a:lstStyle/>
          <a:p>
            <a:fld id="{4D845E49-08A8-40E5-B05A-D33EC56C7573}" type="slidenum">
              <a:rPr lang="en-US" smtClean="0"/>
              <a:t>4</a:t>
            </a:fld>
            <a:endParaRPr lang="en-US"/>
          </a:p>
        </p:txBody>
      </p:sp>
    </p:spTree>
    <p:extLst>
      <p:ext uri="{BB962C8B-B14F-4D97-AF65-F5344CB8AC3E}">
        <p14:creationId xmlns:p14="http://schemas.microsoft.com/office/powerpoint/2010/main" val="1922498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Jennifer</a:t>
            </a:r>
          </a:p>
          <a:p>
            <a:endParaRPr lang="en-US" dirty="0"/>
          </a:p>
        </p:txBody>
      </p:sp>
      <p:sp>
        <p:nvSpPr>
          <p:cNvPr id="4" name="Slide Number Placeholder 3"/>
          <p:cNvSpPr>
            <a:spLocks noGrp="1"/>
          </p:cNvSpPr>
          <p:nvPr>
            <p:ph type="sldNum" sz="quarter" idx="10"/>
          </p:nvPr>
        </p:nvSpPr>
        <p:spPr/>
        <p:txBody>
          <a:bodyPr/>
          <a:lstStyle/>
          <a:p>
            <a:fld id="{4D845E49-08A8-40E5-B05A-D33EC56C7573}" type="slidenum">
              <a:rPr lang="en-US" smtClean="0"/>
              <a:t>41</a:t>
            </a:fld>
            <a:endParaRPr lang="en-US"/>
          </a:p>
        </p:txBody>
      </p:sp>
    </p:spTree>
    <p:extLst>
      <p:ext uri="{BB962C8B-B14F-4D97-AF65-F5344CB8AC3E}">
        <p14:creationId xmlns:p14="http://schemas.microsoft.com/office/powerpoint/2010/main" val="299244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p>
          <a:p>
            <a:pPr marL="171450" indent="-171450">
              <a:buFont typeface="Arial" panose="020B0604020202020204" pitchFamily="34" charset="0"/>
              <a:buChar char="•"/>
            </a:pPr>
            <a:r>
              <a:rPr lang="en-US" b="1" dirty="0" smtClean="0"/>
              <a:t>Photo from February SS</a:t>
            </a:r>
            <a:r>
              <a:rPr lang="en-US" b="1" baseline="0" dirty="0" smtClean="0"/>
              <a:t> Network Meeting</a:t>
            </a: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42</a:t>
            </a:fld>
            <a:endParaRPr lang="en-US"/>
          </a:p>
        </p:txBody>
      </p:sp>
    </p:spTree>
    <p:extLst>
      <p:ext uri="{BB962C8B-B14F-4D97-AF65-F5344CB8AC3E}">
        <p14:creationId xmlns:p14="http://schemas.microsoft.com/office/powerpoint/2010/main" val="11268236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Jennifer</a:t>
            </a:r>
          </a:p>
          <a:p>
            <a:endParaRPr lang="en-US" dirty="0"/>
          </a:p>
        </p:txBody>
      </p:sp>
      <p:sp>
        <p:nvSpPr>
          <p:cNvPr id="4" name="Slide Number Placeholder 3"/>
          <p:cNvSpPr>
            <a:spLocks noGrp="1"/>
          </p:cNvSpPr>
          <p:nvPr>
            <p:ph type="sldNum" sz="quarter" idx="10"/>
          </p:nvPr>
        </p:nvSpPr>
        <p:spPr/>
        <p:txBody>
          <a:bodyPr/>
          <a:lstStyle/>
          <a:p>
            <a:fld id="{4D845E49-08A8-40E5-B05A-D33EC56C7573}" type="slidenum">
              <a:rPr lang="en-US" smtClean="0"/>
              <a:t>43</a:t>
            </a:fld>
            <a:endParaRPr lang="en-US"/>
          </a:p>
        </p:txBody>
      </p:sp>
    </p:spTree>
    <p:extLst>
      <p:ext uri="{BB962C8B-B14F-4D97-AF65-F5344CB8AC3E}">
        <p14:creationId xmlns:p14="http://schemas.microsoft.com/office/powerpoint/2010/main" val="2496735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bwMode="auto">
          <a:ln>
            <a:miter lim="800000"/>
            <a:headEnd/>
            <a:tailEnd/>
          </a:ln>
        </p:spPr>
        <p:txBody>
          <a:bodyPr/>
          <a:lstStyle/>
          <a:p>
            <a:pPr>
              <a:defRPr/>
            </a:pPr>
            <a:r>
              <a:rPr lang="en-US" smtClean="0">
                <a:latin typeface="Arial" charset="0"/>
              </a:rPr>
              <a:t>Overheads Day One</a:t>
            </a:r>
          </a:p>
        </p:txBody>
      </p:sp>
      <p:sp>
        <p:nvSpPr>
          <p:cNvPr id="71683" name="Rectangle 7"/>
          <p:cNvSpPr>
            <a:spLocks noGrp="1" noChangeArrowheads="1"/>
          </p:cNvSpPr>
          <p:nvPr>
            <p:ph type="sldNum" sz="quarter" idx="5"/>
          </p:nvPr>
        </p:nvSpPr>
        <p:spPr bwMode="auto">
          <a:ln>
            <a:miter lim="800000"/>
            <a:headEnd/>
            <a:tailEnd/>
          </a:ln>
        </p:spPr>
        <p:txBody>
          <a:bodyPr/>
          <a:lstStyle/>
          <a:p>
            <a:pPr>
              <a:defRPr/>
            </a:pPr>
            <a:fld id="{3B0B06C1-57F6-49E3-8862-8E498F6B0555}" type="slidenum">
              <a:rPr lang="en-US">
                <a:latin typeface="Arial" charset="0"/>
              </a:rPr>
              <a:pPr>
                <a:defRPr/>
              </a:pPr>
              <a:t>44</a:t>
            </a:fld>
            <a:endParaRPr lang="en-US">
              <a:latin typeface="Arial" charset="0"/>
            </a:endParaRPr>
          </a:p>
        </p:txBody>
      </p:sp>
      <p:sp>
        <p:nvSpPr>
          <p:cNvPr id="2970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Jennifer</a:t>
            </a:r>
          </a:p>
          <a:p>
            <a:pPr eaLnBrk="1" hangingPunct="1">
              <a:spcBef>
                <a:spcPct val="0"/>
              </a:spcBef>
            </a:pPr>
            <a:endParaRPr lang="en-US" altLang="en-US" b="1" dirty="0" smtClean="0">
              <a:latin typeface="Arial" charset="0"/>
              <a:ea typeface="ＭＳ Ｐゴシック" pitchFamily="34" charset="-128"/>
            </a:endParaRPr>
          </a:p>
          <a:p>
            <a:pPr eaLnBrk="1" hangingPunct="1">
              <a:spcBef>
                <a:spcPct val="0"/>
              </a:spcBef>
            </a:pPr>
            <a:endParaRPr lang="en-US" altLang="en-US" b="1" dirty="0" smtClean="0">
              <a:latin typeface="Arial" charset="0"/>
              <a:ea typeface="ＭＳ Ｐゴシック" pitchFamily="34" charset="-128"/>
            </a:endParaRPr>
          </a:p>
          <a:p>
            <a:pPr eaLnBrk="1" hangingPunct="1">
              <a:spcBef>
                <a:spcPct val="0"/>
              </a:spcBef>
            </a:pPr>
            <a:endParaRPr lang="en-US" altLang="en-US" dirty="0" smtClean="0">
              <a:latin typeface="Arial"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Jennifer</a:t>
            </a:r>
          </a:p>
          <a:p>
            <a:endParaRPr lang="en-US" dirty="0"/>
          </a:p>
        </p:txBody>
      </p:sp>
      <p:sp>
        <p:nvSpPr>
          <p:cNvPr id="4" name="Slide Number Placeholder 3"/>
          <p:cNvSpPr>
            <a:spLocks noGrp="1"/>
          </p:cNvSpPr>
          <p:nvPr>
            <p:ph type="sldNum" sz="quarter" idx="10"/>
          </p:nvPr>
        </p:nvSpPr>
        <p:spPr/>
        <p:txBody>
          <a:bodyPr/>
          <a:lstStyle/>
          <a:p>
            <a:fld id="{4D845E49-08A8-40E5-B05A-D33EC56C7573}" type="slidenum">
              <a:rPr lang="en-US" smtClean="0"/>
              <a:t>45</a:t>
            </a:fld>
            <a:endParaRPr lang="en-US"/>
          </a:p>
        </p:txBody>
      </p:sp>
    </p:spTree>
    <p:extLst>
      <p:ext uri="{BB962C8B-B14F-4D97-AF65-F5344CB8AC3E}">
        <p14:creationId xmlns:p14="http://schemas.microsoft.com/office/powerpoint/2010/main" val="28706711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Place</a:t>
            </a:r>
            <a:r>
              <a:rPr lang="en-US" b="1" baseline="0" dirty="0" smtClean="0"/>
              <a:t> </a:t>
            </a:r>
            <a:r>
              <a:rPr lang="en-US" b="1" dirty="0" smtClean="0"/>
              <a:t>grade</a:t>
            </a:r>
            <a:r>
              <a:rPr lang="en-US" b="1" baseline="0" dirty="0" smtClean="0"/>
              <a:t> level table tents on tables during lunch</a:t>
            </a:r>
          </a:p>
          <a:p>
            <a:endParaRPr lang="en-US" b="1" baseline="0" dirty="0" smtClean="0"/>
          </a:p>
          <a:p>
            <a:r>
              <a:rPr lang="en-US" b="1" baseline="0" dirty="0" smtClean="0"/>
              <a:t>Place post-its with Standard #s on tables</a:t>
            </a: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46</a:t>
            </a:fld>
            <a:endParaRPr lang="en-US"/>
          </a:p>
        </p:txBody>
      </p:sp>
    </p:spTree>
    <p:extLst>
      <p:ext uri="{BB962C8B-B14F-4D97-AF65-F5344CB8AC3E}">
        <p14:creationId xmlns:p14="http://schemas.microsoft.com/office/powerpoint/2010/main" val="1364116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Anchor Standards are the same for ALL</a:t>
            </a:r>
            <a:r>
              <a:rPr lang="en-US" b="1" baseline="0" dirty="0" smtClean="0"/>
              <a:t> grades</a:t>
            </a:r>
          </a:p>
          <a:p>
            <a:endParaRPr lang="en-US" b="1" dirty="0" smtClean="0"/>
          </a:p>
          <a:p>
            <a:r>
              <a:rPr lang="en-US" b="1" dirty="0" smtClean="0"/>
              <a:t>Organization:</a:t>
            </a:r>
          </a:p>
          <a:p>
            <a:pPr marL="171450" indent="-171450">
              <a:buFont typeface="Arial" panose="020B0604020202020204" pitchFamily="34" charset="0"/>
              <a:buChar char="•"/>
            </a:pPr>
            <a:r>
              <a:rPr lang="en-US" b="1" dirty="0" smtClean="0"/>
              <a:t>K-5 Reading</a:t>
            </a:r>
            <a:r>
              <a:rPr lang="en-US" b="1" baseline="0" dirty="0" smtClean="0"/>
              <a:t> CCR Anchor Standards: Page 10 of CCS </a:t>
            </a:r>
            <a:endParaRPr lang="en-US" b="1" dirty="0" smtClean="0"/>
          </a:p>
          <a:p>
            <a:pPr marL="171450" indent="-171450">
              <a:buFont typeface="Arial" panose="020B0604020202020204" pitchFamily="34" charset="0"/>
              <a:buChar char="•"/>
            </a:pPr>
            <a:r>
              <a:rPr lang="en-US" b="1" dirty="0" smtClean="0"/>
              <a:t>6-12 Content Literacy Standards: CCR</a:t>
            </a:r>
            <a:r>
              <a:rPr lang="en-US" b="1" baseline="0" dirty="0" smtClean="0"/>
              <a:t> Anchor Standard at the top of each Standard </a:t>
            </a: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47</a:t>
            </a:fld>
            <a:endParaRPr lang="en-US"/>
          </a:p>
        </p:txBody>
      </p:sp>
    </p:spTree>
    <p:extLst>
      <p:ext uri="{BB962C8B-B14F-4D97-AF65-F5344CB8AC3E}">
        <p14:creationId xmlns:p14="http://schemas.microsoft.com/office/powerpoint/2010/main" val="960030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(TLs</a:t>
            </a:r>
            <a:r>
              <a:rPr lang="en-US" b="1" baseline="0" dirty="0" smtClean="0"/>
              <a:t> should be sitting in grade level groups)</a:t>
            </a:r>
            <a:endParaRPr lang="en-US" b="1" dirty="0" smtClean="0"/>
          </a:p>
          <a:p>
            <a:endParaRPr lang="en-US" b="1" dirty="0" smtClean="0"/>
          </a:p>
          <a:p>
            <a:pPr marL="171450" indent="-171450">
              <a:buFont typeface="Arial" panose="020B0604020202020204" pitchFamily="34" charset="0"/>
              <a:buChar char="•"/>
            </a:pPr>
            <a:r>
              <a:rPr lang="en-US" b="1" dirty="0" smtClean="0"/>
              <a:t>K-5 will use Informational Reading Standards</a:t>
            </a:r>
          </a:p>
          <a:p>
            <a:pPr marL="171450" indent="-171450">
              <a:buFont typeface="Arial" panose="020B0604020202020204" pitchFamily="34" charset="0"/>
              <a:buChar char="•"/>
            </a:pPr>
            <a:r>
              <a:rPr lang="en-US" b="1" dirty="0" smtClean="0"/>
              <a:t>6-12 will use Literacy Standards for History/Social Studies</a:t>
            </a: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48</a:t>
            </a:fld>
            <a:endParaRPr lang="en-US"/>
          </a:p>
        </p:txBody>
      </p:sp>
    </p:spTree>
    <p:extLst>
      <p:ext uri="{BB962C8B-B14F-4D97-AF65-F5344CB8AC3E}">
        <p14:creationId xmlns:p14="http://schemas.microsoft.com/office/powerpoint/2010/main" val="33409910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(Handout)</a:t>
            </a:r>
          </a:p>
          <a:p>
            <a:r>
              <a:rPr lang="en-US" b="1" dirty="0" smtClean="0"/>
              <a:t>Emphasize</a:t>
            </a:r>
            <a:r>
              <a:rPr lang="en-US" b="1" baseline="0" dirty="0" smtClean="0"/>
              <a:t> the value in the conversation with others about standards – their intent, nuances of language, progressions, what they look like during instruction and assessment.</a:t>
            </a:r>
          </a:p>
          <a:p>
            <a:endParaRPr lang="en-US" b="1" baseline="0" dirty="0" smtClean="0"/>
          </a:p>
          <a:p>
            <a:pPr marL="171450" lvl="0" indent="-171450">
              <a:buFont typeface="Arial" panose="020B0604020202020204" pitchFamily="34" charset="0"/>
              <a:buChar char="•"/>
            </a:pPr>
            <a:r>
              <a:rPr lang="en-US" b="1" dirty="0" smtClean="0"/>
              <a:t>You</a:t>
            </a:r>
            <a:r>
              <a:rPr lang="en-US" b="1" baseline="0" dirty="0" smtClean="0"/>
              <a:t> will be given a standard to r</a:t>
            </a:r>
            <a:r>
              <a:rPr lang="en-US" b="1" dirty="0" smtClean="0"/>
              <a:t>ead.</a:t>
            </a:r>
            <a:r>
              <a:rPr lang="en-US" b="1" baseline="0" dirty="0" smtClean="0"/>
              <a:t> Analyze your standard beginning with the middle triangle by</a:t>
            </a:r>
            <a:r>
              <a:rPr lang="en-US" b="1" dirty="0" smtClean="0"/>
              <a:t> “naming” the standard with a 1 – 5 word phrase.</a:t>
            </a:r>
          </a:p>
          <a:p>
            <a:pPr lvl="0"/>
            <a:endParaRPr lang="en-US" b="1" dirty="0" smtClean="0"/>
          </a:p>
          <a:p>
            <a:endParaRPr lang="en-US" b="1" dirty="0"/>
          </a:p>
        </p:txBody>
      </p:sp>
      <p:sp>
        <p:nvSpPr>
          <p:cNvPr id="4" name="Slide Number Placeholder 3"/>
          <p:cNvSpPr>
            <a:spLocks noGrp="1"/>
          </p:cNvSpPr>
          <p:nvPr>
            <p:ph type="sldNum" sz="quarter" idx="10"/>
          </p:nvPr>
        </p:nvSpPr>
        <p:spPr/>
        <p:txBody>
          <a:bodyPr/>
          <a:lstStyle/>
          <a:p>
            <a:fld id="{4B329864-6F63-2B4A-BF80-2A7BA2BBD886}" type="slidenum">
              <a:rPr lang="en-US" smtClean="0"/>
              <a:t>49</a:t>
            </a:fld>
            <a:endParaRPr lang="en-US"/>
          </a:p>
        </p:txBody>
      </p:sp>
    </p:spTree>
    <p:extLst>
      <p:ext uri="{BB962C8B-B14F-4D97-AF65-F5344CB8AC3E}">
        <p14:creationId xmlns:p14="http://schemas.microsoft.com/office/powerpoint/2010/main" val="42442688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pPr marL="171450" lvl="0" indent="-171450">
              <a:buFont typeface="Arial" panose="020B0604020202020204" pitchFamily="34" charset="0"/>
              <a:buChar char="•"/>
            </a:pPr>
            <a:r>
              <a:rPr lang="en-US" b="1" dirty="0" smtClean="0"/>
              <a:t>Strategy we are using to “create meaning of the Content</a:t>
            </a:r>
            <a:r>
              <a:rPr lang="en-US" b="1" baseline="0" dirty="0" smtClean="0"/>
              <a:t> Literacy Standards” is </a:t>
            </a:r>
            <a:r>
              <a:rPr lang="en-US" b="1" dirty="0" smtClean="0"/>
              <a:t>based on Grant Wiggins (Understanding by Design) concept of “Make Meaning and Transfer” into your own instructional practices.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We</a:t>
            </a:r>
            <a:r>
              <a:rPr lang="en-US" b="1" baseline="0" dirty="0" smtClean="0"/>
              <a:t> are “modeling” an excellent strategy </a:t>
            </a:r>
            <a:r>
              <a:rPr lang="en-US" b="1" dirty="0" smtClean="0"/>
              <a:t>for you</a:t>
            </a:r>
            <a:r>
              <a:rPr lang="en-US" b="1" baseline="0" dirty="0" smtClean="0"/>
              <a:t> to use with your social studies students!</a:t>
            </a:r>
            <a:endParaRPr lang="en-US" b="1"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…since “understanding” surely implies, among other things “effective use of content.” Link to a post from Grant Wiggins that discusses “MM and Transfer” </a:t>
            </a:r>
            <a:r>
              <a:rPr lang="en-US" sz="1200" b="1" kern="1200" dirty="0" smtClean="0">
                <a:solidFill>
                  <a:schemeClr val="tx1"/>
                </a:solidFill>
                <a:effectLst/>
                <a:latin typeface="+mn-lt"/>
                <a:ea typeface="+mn-ea"/>
                <a:cs typeface="+mn-cs"/>
              </a:rPr>
              <a:t>if you would like additional information. </a:t>
            </a:r>
          </a:p>
          <a:p>
            <a:pPr marL="171450" lvl="0" indent="-171450">
              <a:buFont typeface="Arial" panose="020B0604020202020204" pitchFamily="34" charset="0"/>
              <a:buChar char="•"/>
            </a:pPr>
            <a:r>
              <a:rPr lang="en-US" b="1" dirty="0" smtClean="0"/>
              <a:t>Our GOAL is to determine:</a:t>
            </a:r>
            <a:r>
              <a:rPr lang="en-US" b="1" baseline="0" dirty="0" smtClean="0"/>
              <a:t> W</a:t>
            </a:r>
            <a:r>
              <a:rPr lang="en-US" b="1" dirty="0" smtClean="0"/>
              <a:t>hat</a:t>
            </a:r>
            <a:r>
              <a:rPr lang="en-US" b="1" baseline="0" dirty="0" smtClean="0"/>
              <a:t> do the literacy </a:t>
            </a:r>
            <a:r>
              <a:rPr lang="en-US" b="1" baseline="0" dirty="0" err="1" smtClean="0"/>
              <a:t>stds</a:t>
            </a:r>
            <a:r>
              <a:rPr lang="en-US" b="1" baseline="0" dirty="0" smtClean="0"/>
              <a:t>. “look like” in my classroom?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I</a:t>
            </a:r>
            <a:r>
              <a:rPr lang="en-US" b="1" baseline="0" dirty="0" smtClean="0"/>
              <a:t> will create a document to give you with each of the instructional strategies and teacher contact names listed. </a:t>
            </a:r>
            <a:endParaRPr lang="en-US" b="1" dirty="0" smtClean="0"/>
          </a:p>
          <a:p>
            <a:pPr marL="171450" lvl="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50</a:t>
            </a:fld>
            <a:endParaRPr lang="en-US"/>
          </a:p>
        </p:txBody>
      </p:sp>
    </p:spTree>
    <p:extLst>
      <p:ext uri="{BB962C8B-B14F-4D97-AF65-F5344CB8AC3E}">
        <p14:creationId xmlns:p14="http://schemas.microsoft.com/office/powerpoint/2010/main" val="827162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(Handout)</a:t>
            </a:r>
          </a:p>
          <a:p>
            <a:endParaRPr lang="en-US" b="1" dirty="0" smtClean="0"/>
          </a:p>
          <a:p>
            <a:r>
              <a:rPr lang="en-US" b="1" dirty="0" smtClean="0"/>
              <a:t>Review</a:t>
            </a:r>
            <a:r>
              <a:rPr lang="en-US" b="1" baseline="0" dirty="0" smtClean="0"/>
              <a:t> norms created at 1</a:t>
            </a:r>
            <a:r>
              <a:rPr lang="en-US" b="1" baseline="30000" dirty="0" smtClean="0"/>
              <a:t>st</a:t>
            </a:r>
            <a:r>
              <a:rPr lang="en-US" b="1" baseline="0" dirty="0" smtClean="0"/>
              <a:t> meeting.</a:t>
            </a:r>
          </a:p>
          <a:p>
            <a:endParaRPr lang="en-US" dirty="0"/>
          </a:p>
        </p:txBody>
      </p:sp>
      <p:sp>
        <p:nvSpPr>
          <p:cNvPr id="4" name="Slide Number Placeholder 3"/>
          <p:cNvSpPr>
            <a:spLocks noGrp="1"/>
          </p:cNvSpPr>
          <p:nvPr>
            <p:ph type="sldNum" sz="quarter" idx="10"/>
          </p:nvPr>
        </p:nvSpPr>
        <p:spPr/>
        <p:txBody>
          <a:bodyPr/>
          <a:lstStyle/>
          <a:p>
            <a:fld id="{92444B9E-5226-ED45-9D4A-99EE8B2DF105}" type="slidenum">
              <a:rPr lang="en-US" smtClean="0"/>
              <a:t>5</a:t>
            </a:fld>
            <a:endParaRPr lang="en-US"/>
          </a:p>
        </p:txBody>
      </p:sp>
    </p:spTree>
    <p:extLst>
      <p:ext uri="{BB962C8B-B14F-4D97-AF65-F5344CB8AC3E}">
        <p14:creationId xmlns:p14="http://schemas.microsoft.com/office/powerpoint/2010/main" val="2045236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I</a:t>
            </a:r>
            <a:r>
              <a:rPr lang="en-US" b="1" baseline="0" dirty="0" smtClean="0"/>
              <a:t> will create a document to share with you that includes each of the instructional strategies and teacher contact names listed on the chart. </a:t>
            </a:r>
            <a:endParaRPr lang="en-US" b="1" dirty="0" smtClean="0"/>
          </a:p>
          <a:p>
            <a:pPr marL="171450" lvl="0" indent="-171450">
              <a:buFont typeface="Arial" panose="020B0604020202020204" pitchFamily="34" charset="0"/>
              <a:buChar cha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D845E49-08A8-40E5-B05A-D33EC56C7573}" type="slidenum">
              <a:rPr lang="en-US" smtClean="0"/>
              <a:t>51</a:t>
            </a:fld>
            <a:endParaRPr lang="en-US"/>
          </a:p>
        </p:txBody>
      </p:sp>
    </p:spTree>
    <p:extLst>
      <p:ext uri="{BB962C8B-B14F-4D97-AF65-F5344CB8AC3E}">
        <p14:creationId xmlns:p14="http://schemas.microsoft.com/office/powerpoint/2010/main" val="27530195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pPr marL="171450" indent="-171450">
              <a:buFont typeface="Arial" panose="020B0604020202020204" pitchFamily="34" charset="0"/>
              <a:buChar char="•"/>
            </a:pPr>
            <a:r>
              <a:rPr lang="en-US" b="1" dirty="0" smtClean="0"/>
              <a:t>Take</a:t>
            </a:r>
            <a:r>
              <a:rPr lang="en-US" b="1" baseline="0" dirty="0" smtClean="0"/>
              <a:t> a minute to note the connections.  Notice what is VITAL – Standard 1.  </a:t>
            </a:r>
          </a:p>
          <a:p>
            <a:endParaRPr lang="en-US" b="1" baseline="0" dirty="0" smtClean="0"/>
          </a:p>
          <a:p>
            <a:pPr marL="171450" indent="-171450">
              <a:buFont typeface="Arial" panose="020B0604020202020204" pitchFamily="34" charset="0"/>
              <a:buChar char="•"/>
            </a:pPr>
            <a:r>
              <a:rPr lang="en-US" b="1" baseline="0" dirty="0" smtClean="0"/>
              <a:t>This will move us into the breakout sessions after </a:t>
            </a:r>
            <a:r>
              <a:rPr lang="en-US" b="1" baseline="0" smtClean="0"/>
              <a:t>the break</a:t>
            </a:r>
            <a:endParaRPr lang="en-US" b="1" dirty="0"/>
          </a:p>
        </p:txBody>
      </p:sp>
      <p:sp>
        <p:nvSpPr>
          <p:cNvPr id="4" name="Slide Number Placeholder 3"/>
          <p:cNvSpPr>
            <a:spLocks noGrp="1"/>
          </p:cNvSpPr>
          <p:nvPr>
            <p:ph type="sldNum" sz="quarter" idx="10"/>
          </p:nvPr>
        </p:nvSpPr>
        <p:spPr/>
        <p:txBody>
          <a:bodyPr/>
          <a:lstStyle/>
          <a:p>
            <a:fld id="{4B329864-6F63-2B4A-BF80-2A7BA2BBD886}" type="slidenum">
              <a:rPr lang="en-US" smtClean="0"/>
              <a:t>52</a:t>
            </a:fld>
            <a:endParaRPr lang="en-US"/>
          </a:p>
        </p:txBody>
      </p:sp>
    </p:spTree>
    <p:extLst>
      <p:ext uri="{BB962C8B-B14F-4D97-AF65-F5344CB8AC3E}">
        <p14:creationId xmlns:p14="http://schemas.microsoft.com/office/powerpoint/2010/main" val="42106483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9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17276C-0D5F-413F-90BD-127B26B93254}" type="slidenum">
              <a:rPr lang="en-US" altLang="en-US" smtClean="0"/>
              <a:pPr eaLnBrk="1" hangingPunct="1"/>
              <a:t>53</a:t>
            </a:fld>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dirty="0" smtClean="0"/>
              <a:t>Remind participants we</a:t>
            </a:r>
            <a:r>
              <a:rPr lang="en-US" b="1" baseline="0" dirty="0" smtClean="0"/>
              <a:t> will dismiss from grade level group session</a:t>
            </a: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54</a:t>
            </a:fld>
            <a:endParaRPr lang="en-US"/>
          </a:p>
        </p:txBody>
      </p:sp>
    </p:spTree>
    <p:extLst>
      <p:ext uri="{BB962C8B-B14F-4D97-AF65-F5344CB8AC3E}">
        <p14:creationId xmlns:p14="http://schemas.microsoft.com/office/powerpoint/2010/main" val="35141186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Grade Level Group Session: 15 minutes (Article in Folder)</a:t>
            </a:r>
          </a:p>
          <a:p>
            <a:endParaRPr lang="en-US" b="1" dirty="0" smtClean="0"/>
          </a:p>
          <a:p>
            <a:r>
              <a:rPr lang="en-US" b="1" dirty="0" smtClean="0"/>
              <a:t>Follow instructions on slide</a:t>
            </a:r>
            <a:r>
              <a:rPr lang="en-US" b="1" baseline="0" dirty="0" smtClean="0"/>
              <a:t> and have QUICK whole group share out on connections between C3 and article.</a:t>
            </a: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55</a:t>
            </a:fld>
            <a:endParaRPr lang="en-US"/>
          </a:p>
        </p:txBody>
      </p:sp>
    </p:spTree>
    <p:extLst>
      <p:ext uri="{BB962C8B-B14F-4D97-AF65-F5344CB8AC3E}">
        <p14:creationId xmlns:p14="http://schemas.microsoft.com/office/powerpoint/2010/main" val="14212622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Grade Level Group Session: 5 minutes</a:t>
            </a:r>
          </a:p>
          <a:p>
            <a:endParaRPr lang="en-US" dirty="0" smtClean="0"/>
          </a:p>
          <a:p>
            <a:pPr marL="171450" indent="-171450">
              <a:buFont typeface="Arial" panose="020B0604020202020204" pitchFamily="34" charset="0"/>
              <a:buChar char="•"/>
            </a:pPr>
            <a:r>
              <a:rPr lang="en-US" b="1" dirty="0" smtClean="0"/>
              <a:t>Follow</a:t>
            </a:r>
            <a:r>
              <a:rPr lang="en-US" b="1" baseline="0" dirty="0" smtClean="0"/>
              <a:t> instructions on slide. </a:t>
            </a:r>
          </a:p>
          <a:p>
            <a:pPr marL="171450" indent="-171450">
              <a:buFont typeface="Arial" panose="020B0604020202020204" pitchFamily="34" charset="0"/>
              <a:buChar char="•"/>
            </a:pPr>
            <a:r>
              <a:rPr lang="en-US" b="1" baseline="0" dirty="0" smtClean="0"/>
              <a:t>Transition into a silent reading using Close Reading…  In order to answer compelling/supporting questions, students need to be taught strategies of how to “dig in” and retrieve the information…</a:t>
            </a: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56</a:t>
            </a:fld>
            <a:endParaRPr lang="en-US"/>
          </a:p>
        </p:txBody>
      </p:sp>
    </p:spTree>
    <p:extLst>
      <p:ext uri="{BB962C8B-B14F-4D97-AF65-F5344CB8AC3E}">
        <p14:creationId xmlns:p14="http://schemas.microsoft.com/office/powerpoint/2010/main" val="39988504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Grade Level Group Session: </a:t>
            </a:r>
            <a:endParaRPr lang="en-US" dirty="0"/>
          </a:p>
        </p:txBody>
      </p:sp>
      <p:sp>
        <p:nvSpPr>
          <p:cNvPr id="4" name="Slide Number Placeholder 3"/>
          <p:cNvSpPr>
            <a:spLocks noGrp="1"/>
          </p:cNvSpPr>
          <p:nvPr>
            <p:ph type="sldNum" sz="quarter" idx="10"/>
          </p:nvPr>
        </p:nvSpPr>
        <p:spPr/>
        <p:txBody>
          <a:bodyPr/>
          <a:lstStyle/>
          <a:p>
            <a:fld id="{4D845E49-08A8-40E5-B05A-D33EC56C7573}" type="slidenum">
              <a:rPr lang="en-US" smtClean="0"/>
              <a:t>57</a:t>
            </a:fld>
            <a:endParaRPr lang="en-US"/>
          </a:p>
        </p:txBody>
      </p:sp>
    </p:spTree>
    <p:extLst>
      <p:ext uri="{BB962C8B-B14F-4D97-AF65-F5344CB8AC3E}">
        <p14:creationId xmlns:p14="http://schemas.microsoft.com/office/powerpoint/2010/main" val="11327555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Grade Level Group Session: (Review this slide quickly</a:t>
            </a:r>
            <a:r>
              <a:rPr lang="en-US" b="1" baseline="0" dirty="0" smtClean="0"/>
              <a:t>) </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ea typeface="ＭＳ Ｐゴシック" pitchFamily="34" charset="-128"/>
              </a:rPr>
              <a:t>Why is CR important to finding evidence and answering</a:t>
            </a:r>
            <a:r>
              <a:rPr lang="en-US" altLang="en-US" b="1" baseline="0" dirty="0" smtClean="0">
                <a:ea typeface="ＭＳ Ｐゴシック" pitchFamily="34" charset="-128"/>
              </a:rPr>
              <a:t> questions in Social Studies</a:t>
            </a:r>
            <a:r>
              <a:rPr lang="en-US" altLang="en-US" b="1" dirty="0" smtClean="0">
                <a:ea typeface="ＭＳ Ｐゴシック" pitchFamily="34" charset="-128"/>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ea typeface="ＭＳ Ｐゴシック" pitchFamily="34" charset="-128"/>
              </a:rPr>
              <a:t>The</a:t>
            </a:r>
            <a:r>
              <a:rPr lang="en-US" altLang="en-US" b="1" baseline="0" dirty="0" smtClean="0">
                <a:ea typeface="ＭＳ Ｐゴシック" pitchFamily="34" charset="-128"/>
              </a:rPr>
              <a:t> first reason is that </a:t>
            </a:r>
            <a:r>
              <a:rPr lang="en-US" altLang="en-US" b="1" dirty="0" smtClean="0">
                <a:ea typeface="ＭＳ Ｐゴシック" pitchFamily="34" charset="-128"/>
              </a:rPr>
              <a:t>the standards require that: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smtClean="0">
                <a:ea typeface="ＭＳ Ｐゴシック" pitchFamily="34" charset="-128"/>
              </a:rPr>
              <a:t>K-5 “…students must read widely and deeply from among a broad range of high-quality increasingly challenging literary and informational texts.” (</a:t>
            </a:r>
            <a:r>
              <a:rPr lang="en-US" altLang="en-US" sz="1200" b="1" dirty="0" smtClean="0"/>
              <a:t>Note on Range and Content, CCSS, page 10)</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dirty="0" smtClean="0"/>
              <a:t>6-12 </a:t>
            </a:r>
            <a:r>
              <a:rPr lang="en-US" altLang="en-US" b="1" dirty="0" smtClean="0">
                <a:ea typeface="ＭＳ Ｐゴシック" pitchFamily="34" charset="-128"/>
              </a:rPr>
              <a:t>“…students must grapple with works of exceptional craft and thought whose range extends across genres, cultures, and centuries.” (</a:t>
            </a:r>
            <a:r>
              <a:rPr lang="en-US" altLang="en-US" sz="1200" b="1" dirty="0" smtClean="0"/>
              <a:t>Note on Range and Content, CCSS, page 35)</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The second reason is that CR is an important aspect of instruction</a:t>
            </a:r>
            <a:r>
              <a:rPr lang="en-US" altLang="en-US" sz="1200" b="1" baseline="0" dirty="0" smtClean="0"/>
              <a:t> in Social Studies because it is an </a:t>
            </a:r>
            <a:r>
              <a:rPr lang="en-US" altLang="en-US" sz="1200" b="1" u="sng" baseline="0" dirty="0" smtClean="0"/>
              <a:t>IMPORTANT college and career ready skill</a:t>
            </a:r>
            <a:r>
              <a:rPr lang="en-US" altLang="en-US" sz="1200"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baseline="0" dirty="0" smtClean="0"/>
              <a:t>Today we are just introducing and “scratching the surface” of this instructional practice with you in order to make the connection that the QUESTIONS YOU ASK STUDENTS will determine how closely you students read!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baseline="0" dirty="0" smtClean="0"/>
              <a:t>We will study this practice in more depth next year.</a:t>
            </a:r>
            <a:endParaRPr lang="en-US" alt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ea typeface="ＭＳ Ｐゴシック" pitchFamily="34" charset="-128"/>
            </a:endParaRPr>
          </a:p>
          <a:p>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58</a:t>
            </a:fld>
            <a:endParaRPr lang="en-US"/>
          </a:p>
        </p:txBody>
      </p:sp>
    </p:spTree>
    <p:extLst>
      <p:ext uri="{BB962C8B-B14F-4D97-AF65-F5344CB8AC3E}">
        <p14:creationId xmlns:p14="http://schemas.microsoft.com/office/powerpoint/2010/main" val="2585423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Grade Level Group Session: </a:t>
            </a:r>
          </a:p>
          <a:p>
            <a:pPr marL="171450" lvl="0" indent="-171450">
              <a:buFont typeface="Arial" panose="020B0604020202020204" pitchFamily="34" charset="0"/>
              <a:buChar char="•"/>
            </a:pPr>
            <a:r>
              <a:rPr lang="en-US" b="1" dirty="0" smtClean="0"/>
              <a:t>Categories of questions: </a:t>
            </a:r>
            <a:r>
              <a:rPr lang="en-US" b="1" dirty="0" err="1" smtClean="0"/>
              <a:t>pg</a:t>
            </a:r>
            <a:r>
              <a:rPr lang="en-US" b="1" dirty="0" smtClean="0"/>
              <a:t> 23</a:t>
            </a:r>
          </a:p>
          <a:p>
            <a:pPr marL="171450" lvl="0" indent="-171450">
              <a:buFont typeface="Arial" panose="020B0604020202020204" pitchFamily="34" charset="0"/>
              <a:buChar char="•"/>
            </a:pPr>
            <a:r>
              <a:rPr lang="en-US" b="1" dirty="0" smtClean="0"/>
              <a:t>Differences between compelling/supporting questions:</a:t>
            </a:r>
            <a:r>
              <a:rPr lang="en-US" b="1" baseline="0" dirty="0" smtClean="0"/>
              <a:t> </a:t>
            </a:r>
            <a:r>
              <a:rPr lang="en-US" b="1" dirty="0" err="1" smtClean="0"/>
              <a:t>pg</a:t>
            </a:r>
            <a:r>
              <a:rPr lang="en-US" b="1" dirty="0" smtClean="0"/>
              <a:t> 23</a:t>
            </a:r>
          </a:p>
          <a:p>
            <a:pPr marL="171450" lvl="0" indent="-171450">
              <a:buFont typeface="Arial" panose="020B0604020202020204" pitchFamily="34" charset="0"/>
              <a:buChar char="•"/>
            </a:pPr>
            <a:r>
              <a:rPr lang="en-US" b="1" dirty="0" smtClean="0"/>
              <a:t>Qualities of compelling questions: </a:t>
            </a:r>
            <a:r>
              <a:rPr lang="en-US" b="1" dirty="0" err="1" smtClean="0"/>
              <a:t>pg</a:t>
            </a:r>
            <a:r>
              <a:rPr lang="en-US" b="1" dirty="0" smtClean="0"/>
              <a:t> 23</a:t>
            </a:r>
          </a:p>
          <a:p>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IF</a:t>
            </a:r>
            <a:r>
              <a:rPr lang="en-US" b="1" baseline="0" dirty="0" smtClean="0"/>
              <a:t> TIME</a:t>
            </a:r>
            <a:r>
              <a:rPr lang="en-US" b="1" dirty="0" smtClean="0"/>
              <a:t>: </a:t>
            </a:r>
            <a:r>
              <a:rPr lang="en-US" b="1" dirty="0" smtClean="0">
                <a:solidFill>
                  <a:schemeClr val="accent2"/>
                </a:solidFill>
              </a:rPr>
              <a:t>Have one person chart group “consensus” answers to the three bullets on slide.</a:t>
            </a:r>
          </a:p>
          <a:p>
            <a:r>
              <a:rPr lang="en-US" b="1" dirty="0" smtClean="0"/>
              <a:t> </a:t>
            </a: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59</a:t>
            </a:fld>
            <a:endParaRPr lang="en-US"/>
          </a:p>
        </p:txBody>
      </p:sp>
    </p:spTree>
    <p:extLst>
      <p:ext uri="{BB962C8B-B14F-4D97-AF65-F5344CB8AC3E}">
        <p14:creationId xmlns:p14="http://schemas.microsoft.com/office/powerpoint/2010/main" val="20266282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Grade Level Group Session: (Do Quickly)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(Point is to</a:t>
            </a:r>
            <a:r>
              <a:rPr lang="en-US" b="1" baseline="0" dirty="0" smtClean="0"/>
              <a:t> identify important information included in C3 book they can access later.)</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D845E49-08A8-40E5-B05A-D33EC56C7573}" type="slidenum">
              <a:rPr lang="en-US" smtClean="0"/>
              <a:t>60</a:t>
            </a:fld>
            <a:endParaRPr lang="en-US"/>
          </a:p>
        </p:txBody>
      </p:sp>
    </p:spTree>
    <p:extLst>
      <p:ext uri="{BB962C8B-B14F-4D97-AF65-F5344CB8AC3E}">
        <p14:creationId xmlns:p14="http://schemas.microsoft.com/office/powerpoint/2010/main" val="120742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Carole  </a:t>
            </a:r>
          </a:p>
          <a:p>
            <a:r>
              <a:rPr lang="en-US" altLang="en-US" b="1" dirty="0" smtClean="0"/>
              <a:t>Walkthrough</a:t>
            </a:r>
            <a:r>
              <a:rPr lang="en-US" altLang="en-US" b="1" baseline="0" dirty="0" smtClean="0"/>
              <a:t> </a:t>
            </a:r>
            <a:r>
              <a:rPr lang="en-US" altLang="en-US" b="1" dirty="0" smtClean="0"/>
              <a:t>Agenda </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B71B780-6420-4011-A3CC-AA517B91AF54}" type="slidenum">
              <a:rPr lang="en-US" altLang="en-US" smtClean="0"/>
              <a:pPr eaLnBrk="1" hangingPunct="1"/>
              <a:t>6</a:t>
            </a:fld>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Grade Level Group Session: (Video</a:t>
            </a:r>
            <a:r>
              <a:rPr lang="en-US" b="1" baseline="0" dirty="0" smtClean="0"/>
              <a:t> Guide in Folder</a:t>
            </a:r>
            <a:r>
              <a:rPr lang="en-US" b="1" dirty="0" smtClean="0"/>
              <a:t>)</a:t>
            </a:r>
          </a:p>
          <a:p>
            <a:endParaRPr lang="en-US" b="1" dirty="0" smtClean="0"/>
          </a:p>
          <a:p>
            <a:r>
              <a:rPr lang="en-US" b="1" dirty="0" smtClean="0"/>
              <a:t>Use the video guide H/O and</a:t>
            </a:r>
            <a:r>
              <a:rPr lang="en-US" b="1" baseline="0" dirty="0" smtClean="0"/>
              <a:t> jot down any of Dimension 1 criteria you see and/or hear</a:t>
            </a:r>
            <a:endParaRPr lang="en-US" b="1" dirty="0" smtClean="0"/>
          </a:p>
          <a:p>
            <a:endParaRPr lang="en-US" b="1" dirty="0" smtClean="0"/>
          </a:p>
          <a:p>
            <a:r>
              <a:rPr lang="en-US" b="1" dirty="0" smtClean="0"/>
              <a:t>Video</a:t>
            </a:r>
            <a:r>
              <a:rPr lang="en-US" b="1" baseline="0" dirty="0" smtClean="0"/>
              <a:t> 1: SNL Seinfeld Video (Weak) http://www.teachertube.com/viewVideo.php?video_id=241598</a:t>
            </a:r>
          </a:p>
          <a:p>
            <a:endParaRPr lang="en-US" b="1" baseline="0" dirty="0" smtClean="0"/>
          </a:p>
          <a:p>
            <a:r>
              <a:rPr lang="en-US" b="1" baseline="0" dirty="0" smtClean="0"/>
              <a:t>Video 2: </a:t>
            </a:r>
            <a:r>
              <a:rPr lang="en-US" b="1" baseline="0" dirty="0" err="1" smtClean="0"/>
              <a:t>Soc</a:t>
            </a:r>
            <a:r>
              <a:rPr lang="en-US" b="1" baseline="0" dirty="0" smtClean="0"/>
              <a:t> Stu Teacher Video (Good)</a:t>
            </a:r>
          </a:p>
          <a:p>
            <a:pPr marL="628650" lvl="1" indent="-171450">
              <a:buFont typeface="Arial" panose="020B0604020202020204" pitchFamily="34" charset="0"/>
              <a:buChar char="•"/>
            </a:pPr>
            <a:r>
              <a:rPr lang="en-US" b="1" baseline="0" dirty="0" smtClean="0"/>
              <a:t>Elementary: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Middle and High: </a:t>
            </a:r>
            <a:r>
              <a:rPr lang="en-US" sz="1200" u="sng" kern="1200" dirty="0" smtClean="0">
                <a:solidFill>
                  <a:schemeClr val="tx1"/>
                </a:solidFill>
                <a:effectLst/>
                <a:latin typeface="+mn-lt"/>
                <a:ea typeface="+mn-ea"/>
                <a:cs typeface="+mn-cs"/>
                <a:hlinkClick r:id="rId3"/>
              </a:rPr>
              <a:t>https://www.youtube.com/watch?v=s8JpQsPQDW4</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61</a:t>
            </a:fld>
            <a:endParaRPr lang="en-US"/>
          </a:p>
        </p:txBody>
      </p:sp>
    </p:spTree>
    <p:extLst>
      <p:ext uri="{BB962C8B-B14F-4D97-AF65-F5344CB8AC3E}">
        <p14:creationId xmlns:p14="http://schemas.microsoft.com/office/powerpoint/2010/main" val="10546137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Grade Level Group Session: </a:t>
            </a:r>
          </a:p>
          <a:p>
            <a:endParaRPr lang="en-US" b="1" dirty="0" smtClean="0"/>
          </a:p>
          <a:p>
            <a:r>
              <a:rPr lang="en-US" b="1" dirty="0" smtClean="0"/>
              <a:t>Journal any thoughts, ideas, plans, items to remember…</a:t>
            </a:r>
            <a:endParaRPr lang="en-US" dirty="0"/>
          </a:p>
        </p:txBody>
      </p:sp>
      <p:sp>
        <p:nvSpPr>
          <p:cNvPr id="4" name="Slide Number Placeholder 3"/>
          <p:cNvSpPr>
            <a:spLocks noGrp="1"/>
          </p:cNvSpPr>
          <p:nvPr>
            <p:ph type="sldNum" sz="quarter" idx="10"/>
          </p:nvPr>
        </p:nvSpPr>
        <p:spPr/>
        <p:txBody>
          <a:bodyPr/>
          <a:lstStyle/>
          <a:p>
            <a:fld id="{9F872BF4-23FB-431F-8745-0EFCDF0E6D46}" type="slidenum">
              <a:rPr lang="en-US" smtClean="0"/>
              <a:pPr/>
              <a:t>63</a:t>
            </a:fld>
            <a:endParaRPr lang="en-US"/>
          </a:p>
        </p:txBody>
      </p:sp>
    </p:spTree>
    <p:extLst>
      <p:ext uri="{BB962C8B-B14F-4D97-AF65-F5344CB8AC3E}">
        <p14:creationId xmlns:p14="http://schemas.microsoft.com/office/powerpoint/2010/main" val="17736668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Grade Level Group Session: (Handout:</a:t>
            </a:r>
            <a:r>
              <a:rPr lang="en-US" b="1" baseline="0" dirty="0" smtClean="0"/>
              <a:t> Distribute </a:t>
            </a:r>
            <a:r>
              <a:rPr lang="en-US" b="1" dirty="0" smtClean="0"/>
              <a:t>Homework</a:t>
            </a:r>
            <a:r>
              <a:rPr lang="en-US" b="1" baseline="0" dirty="0" smtClean="0"/>
              <a:t> Organizer)</a:t>
            </a: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64</a:t>
            </a:fld>
            <a:endParaRPr lang="en-US"/>
          </a:p>
        </p:txBody>
      </p:sp>
    </p:spTree>
    <p:extLst>
      <p:ext uri="{BB962C8B-B14F-4D97-AF65-F5344CB8AC3E}">
        <p14:creationId xmlns:p14="http://schemas.microsoft.com/office/powerpoint/2010/main" val="3209240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Grade Level Group Session: (Hard Copy in Folder, Electronic Version</a:t>
            </a:r>
            <a:r>
              <a:rPr lang="en-US" b="1" baseline="0" dirty="0" smtClean="0"/>
              <a:t> on Website</a:t>
            </a:r>
            <a:r>
              <a:rPr lang="en-US" b="1" dirty="0" smtClean="0"/>
              <a:t>)</a:t>
            </a:r>
          </a:p>
          <a:p>
            <a:pPr>
              <a:defRPr/>
            </a:pPr>
            <a:r>
              <a:rPr lang="en-US" b="1" dirty="0" smtClean="0"/>
              <a:t>Very important that your work is documented and submitted to KDE…</a:t>
            </a:r>
          </a:p>
          <a:p>
            <a:pPr>
              <a:defRPr/>
            </a:pPr>
            <a:endParaRPr lang="en-US" b="1" dirty="0" smtClean="0"/>
          </a:p>
          <a:p>
            <a:pPr>
              <a:defRPr/>
            </a:pPr>
            <a:r>
              <a:rPr lang="en-US" b="1" dirty="0" smtClean="0"/>
              <a:t>Complete a log for any work you have done in your district. This includes, but is not limited to, meetings attended/participated, trainings and informational sessions conducted, etc.  In other words, anything you do that is related to the work of the network initiative. (If you don’t have documentation of specific dates, just include the month)</a:t>
            </a:r>
          </a:p>
          <a:p>
            <a:pPr>
              <a:defRPr/>
            </a:pPr>
            <a:r>
              <a:rPr lang="en-US" b="1" dirty="0" smtClean="0"/>
              <a:t> </a:t>
            </a:r>
          </a:p>
          <a:p>
            <a:pPr>
              <a:defRPr/>
            </a:pPr>
            <a:r>
              <a:rPr lang="en-US" b="1" dirty="0" smtClean="0"/>
              <a:t>The documentation log asks very specific questions and some of them will NOT pertain to every activity you have done and/or will do in the future.  The point is that you work is documented!  </a:t>
            </a:r>
          </a:p>
          <a:p>
            <a:pPr>
              <a:defRPr/>
            </a:pPr>
            <a:r>
              <a:rPr lang="en-US" b="1" dirty="0" smtClean="0"/>
              <a:t> </a:t>
            </a:r>
          </a:p>
          <a:p>
            <a:pPr>
              <a:defRPr/>
            </a:pPr>
            <a:endParaRPr lang="en-US" b="1" dirty="0" smtClean="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EC22DFF-4D75-4187-A738-08CA2CE2787F}" type="slidenum">
              <a:rPr lang="en-US" altLang="en-US" smtClean="0">
                <a:cs typeface="Arial" pitchFamily="34" charset="0"/>
              </a:rPr>
              <a:pPr eaLnBrk="1" hangingPunct="1"/>
              <a:t>65</a:t>
            </a:fld>
            <a:endParaRPr lang="en-US" altLang="en-US" smtClean="0">
              <a:cs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Grade Level Group Session: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Distribute Certificates</a:t>
            </a:r>
          </a:p>
          <a:p>
            <a:pPr eaLnBrk="1" hangingPunct="1"/>
            <a:endParaRPr lang="en-US" b="1" dirty="0" smtClean="0">
              <a:latin typeface="Arial" pitchFamily="34" charset="0"/>
              <a:cs typeface="Arial" pitchFamily="34" charset="0"/>
            </a:endParaRPr>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F0F936D-9B53-46F8-A35E-155A43B39F0A}" type="slidenum">
              <a:rPr lang="en-US" smtClean="0"/>
              <a:pPr eaLnBrk="1" hangingPunct="1"/>
              <a:t>66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Carole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REMIND ABOUT EVALUATION FORM IN FOLDER!</a:t>
            </a:r>
          </a:p>
          <a:p>
            <a:endParaRPr lang="en-US" dirty="0"/>
          </a:p>
        </p:txBody>
      </p:sp>
      <p:sp>
        <p:nvSpPr>
          <p:cNvPr id="4" name="Slide Number Placeholder 3"/>
          <p:cNvSpPr>
            <a:spLocks noGrp="1"/>
          </p:cNvSpPr>
          <p:nvPr>
            <p:ph type="sldNum" sz="quarter" idx="10"/>
          </p:nvPr>
        </p:nvSpPr>
        <p:spPr/>
        <p:txBody>
          <a:bodyPr/>
          <a:lstStyle/>
          <a:p>
            <a:fld id="{4D845E49-08A8-40E5-B05A-D33EC56C7573}" type="slidenum">
              <a:rPr lang="en-US" smtClean="0"/>
              <a:t>7</a:t>
            </a:fld>
            <a:endParaRPr lang="en-US"/>
          </a:p>
        </p:txBody>
      </p:sp>
    </p:spTree>
    <p:extLst>
      <p:ext uri="{BB962C8B-B14F-4D97-AF65-F5344CB8AC3E}">
        <p14:creationId xmlns:p14="http://schemas.microsoft.com/office/powerpoint/2010/main" val="756613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Mary </a:t>
            </a:r>
          </a:p>
          <a:p>
            <a:r>
              <a:rPr lang="en-US" b="1" dirty="0" smtClean="0"/>
              <a:t>Debrief from February</a:t>
            </a:r>
            <a:r>
              <a:rPr lang="en-US" b="1" baseline="0" dirty="0" smtClean="0"/>
              <a:t> Meeting</a:t>
            </a:r>
            <a:r>
              <a:rPr lang="en-US" b="1" dirty="0" smtClean="0"/>
              <a:t>:  </a:t>
            </a:r>
          </a:p>
          <a:p>
            <a:pPr marL="171450" indent="-171450">
              <a:buFont typeface="Arial" panose="020B0604020202020204" pitchFamily="34" charset="0"/>
              <a:buChar char="•"/>
            </a:pPr>
            <a:r>
              <a:rPr lang="en-US" b="1" dirty="0" smtClean="0"/>
              <a:t>What are strengths we have as a group?  </a:t>
            </a:r>
          </a:p>
          <a:p>
            <a:pPr marL="171450" indent="-171450">
              <a:buFont typeface="Arial" panose="020B0604020202020204" pitchFamily="34" charset="0"/>
              <a:buChar char="•"/>
            </a:pPr>
            <a:r>
              <a:rPr lang="en-US" b="1" dirty="0" smtClean="0"/>
              <a:t>How can we assist one another?  </a:t>
            </a:r>
          </a:p>
          <a:p>
            <a:pPr marL="171450" indent="-171450">
              <a:buFont typeface="Arial" panose="020B0604020202020204" pitchFamily="34" charset="0"/>
              <a:buChar char="•"/>
            </a:pPr>
            <a:r>
              <a:rPr lang="en-US" b="1" dirty="0" smtClean="0"/>
              <a:t>What are some things we may need</a:t>
            </a:r>
            <a:r>
              <a:rPr lang="en-US" b="1" baseline="0" dirty="0" smtClean="0"/>
              <a:t> to focus on?</a:t>
            </a:r>
            <a:endParaRPr lang="en-US" b="1" dirty="0"/>
          </a:p>
        </p:txBody>
      </p:sp>
      <p:sp>
        <p:nvSpPr>
          <p:cNvPr id="4" name="Slide Number Placeholder 3"/>
          <p:cNvSpPr>
            <a:spLocks noGrp="1"/>
          </p:cNvSpPr>
          <p:nvPr>
            <p:ph type="sldNum" sz="quarter" idx="10"/>
          </p:nvPr>
        </p:nvSpPr>
        <p:spPr/>
        <p:txBody>
          <a:bodyPr/>
          <a:lstStyle/>
          <a:p>
            <a:fld id="{9FF0C4E5-0E69-4974-B712-D170FD60B7B3}" type="slidenum">
              <a:rPr lang="en-US" smtClean="0"/>
              <a:t>8</a:t>
            </a:fld>
            <a:endParaRPr lang="en-US"/>
          </a:p>
        </p:txBody>
      </p:sp>
    </p:spTree>
    <p:extLst>
      <p:ext uri="{BB962C8B-B14F-4D97-AF65-F5344CB8AC3E}">
        <p14:creationId xmlns:p14="http://schemas.microsoft.com/office/powerpoint/2010/main" val="4114407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Mary </a:t>
            </a:r>
            <a:endParaRPr lang="en-US" b="1" dirty="0"/>
          </a:p>
        </p:txBody>
      </p:sp>
      <p:sp>
        <p:nvSpPr>
          <p:cNvPr id="4" name="Slide Number Placeholder 3"/>
          <p:cNvSpPr>
            <a:spLocks noGrp="1"/>
          </p:cNvSpPr>
          <p:nvPr>
            <p:ph type="sldNum" sz="quarter" idx="10"/>
          </p:nvPr>
        </p:nvSpPr>
        <p:spPr/>
        <p:txBody>
          <a:bodyPr/>
          <a:lstStyle/>
          <a:p>
            <a:fld id="{4D845E49-08A8-40E5-B05A-D33EC56C7573}" type="slidenum">
              <a:rPr lang="en-US" smtClean="0"/>
              <a:t>9</a:t>
            </a:fld>
            <a:endParaRPr lang="en-US"/>
          </a:p>
        </p:txBody>
      </p:sp>
    </p:spTree>
    <p:extLst>
      <p:ext uri="{BB962C8B-B14F-4D97-AF65-F5344CB8AC3E}">
        <p14:creationId xmlns:p14="http://schemas.microsoft.com/office/powerpoint/2010/main" val="4086433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D0B6E-8CDD-4EF4-9C38-890E77C595FC}" type="datetime1">
              <a:rPr lang="en-US" smtClean="0"/>
              <a:t>4/6/2014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a:p>
        </p:txBody>
      </p:sp>
      <p:pic>
        <p:nvPicPr>
          <p:cNvPr id="10" name="Picture 2" descr="Exp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txBox="1">
            <a:spLocks noChangeArrowheads="1"/>
          </p:cNvSpPr>
          <p:nvPr/>
        </p:nvSpPr>
        <p:spPr>
          <a:xfrm>
            <a:off x="1847193" y="391511"/>
            <a:ext cx="10033000" cy="2514600"/>
          </a:xfrm>
          <a:prstGeom prst="rect">
            <a:avLst/>
          </a:prstGeom>
          <a:solidFill>
            <a:schemeClr val="bg1"/>
          </a:solidFill>
          <a:ln w="76200" cmpd="tri">
            <a:solidFill>
              <a:schemeClr val="folHlink"/>
            </a:solidFill>
            <a:miter lim="800000"/>
            <a:headEnd/>
            <a:tailEnd/>
          </a:ln>
        </p:spPr>
        <p:txBody>
          <a:bodyPr anchor="ctr">
            <a:normAutofit/>
          </a:bodyPr>
          <a:lstStyle>
            <a:lvl1pPr algn="ctr"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endParaRPr lang="en-US" dirty="0" smtClean="0"/>
          </a:p>
        </p:txBody>
      </p:sp>
      <p:sp>
        <p:nvSpPr>
          <p:cNvPr id="22" name="Subtitle 21"/>
          <p:cNvSpPr>
            <a:spLocks noGrp="1"/>
          </p:cNvSpPr>
          <p:nvPr>
            <p:ph type="subTitle" idx="1"/>
          </p:nvPr>
        </p:nvSpPr>
        <p:spPr>
          <a:xfrm>
            <a:off x="1910080" y="3048242"/>
            <a:ext cx="9875520" cy="1752600"/>
          </a:xfrm>
        </p:spPr>
        <p:txBody>
          <a:bodyPr tIns="0"/>
          <a:lstStyle>
            <a:lvl1pPr marL="27432" indent="0" algn="l">
              <a:buNone/>
              <a:defRPr sz="26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4" name="Title 13"/>
          <p:cNvSpPr>
            <a:spLocks noGrp="1"/>
          </p:cNvSpPr>
          <p:nvPr>
            <p:ph type="ctrTitle"/>
          </p:nvPr>
        </p:nvSpPr>
        <p:spPr>
          <a:xfrm>
            <a:off x="1910080" y="359897"/>
            <a:ext cx="9875520" cy="2546213"/>
          </a:xfrm>
        </p:spPr>
        <p:txBody>
          <a:bodyPr anchor="ctr" anchorCtr="0"/>
          <a:lstStyle>
            <a:lvl1pPr algn="l">
              <a:defRPr>
                <a:solidFill>
                  <a:schemeClr val="tx2"/>
                </a:solidFill>
              </a:defRPr>
            </a:lvl1pPr>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76742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extLst/>
          </a:lstStyle>
          <a:p>
            <a:fld id="{AE352F94-FA1F-4630-B885-BF1B79335E9E}" type="datetime1">
              <a:rPr lang="en-US" smtClean="0"/>
              <a:t>4/6/2014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10840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extLst/>
          </a:lstStyle>
          <a:p>
            <a:fld id="{37AD7E1E-A55D-4477-B99B-883173A81ACB}" type="datetime1">
              <a:rPr lang="en-US" smtClean="0"/>
              <a:t>4/6/2014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1524000" y="274641"/>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9144000" y="274640"/>
            <a:ext cx="2438400" cy="5851525"/>
          </a:xfrm>
        </p:spPr>
        <p:txBody>
          <a:bodyPr vert="eaVert"/>
          <a:lstStyle>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34237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extLst/>
          </a:lstStyle>
          <a:p>
            <a:fld id="{EEAE8B52-AE50-4802-B5E9-DF1006B9DDC4}" type="datetime1">
              <a:rPr lang="en-US" smtClean="0"/>
              <a:t>4/6/2014</a:t>
            </a:fld>
            <a:endParaRPr lang="en-US"/>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173465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extLst/>
          </a:lstStyle>
          <a:p>
            <a:fld id="{CFD662E5-8C20-4AB3-8B57-E2789B4310C1}" type="datetime1">
              <a:rPr lang="en-US" smtClean="0"/>
              <a:t>4/6/2014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2" name="Title 1"/>
          <p:cNvSpPr>
            <a:spLocks noGrp="1"/>
          </p:cNvSpPr>
          <p:nvPr>
            <p:ph type="title"/>
          </p:nvPr>
        </p:nvSpPr>
        <p:spPr>
          <a:xfrm>
            <a:off x="1589644" y="2600325"/>
            <a:ext cx="10382612" cy="2286000"/>
          </a:xfrm>
        </p:spPr>
        <p:txBody>
          <a:bodyPr anchor="t"/>
          <a:lstStyle>
            <a:lvl1pPr algn="l">
              <a:lnSpc>
                <a:spcPts val="4500"/>
              </a:lnSpc>
              <a:buNone/>
              <a:defRPr sz="4000" b="1" cap="all">
                <a:solidFill>
                  <a:schemeClr val="tx2"/>
                </a:solidFill>
              </a:defRPr>
            </a:lvl1pPr>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409910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extLst/>
          </a:lstStyle>
          <a:p>
            <a:fld id="{82CFBB85-2545-4773-BCE6-5F51A30DCE0E}" type="datetime1">
              <a:rPr lang="en-US" smtClean="0"/>
              <a:t>4/6/2014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 name="Title 1"/>
          <p:cNvSpPr>
            <a:spLocks noGrp="1"/>
          </p:cNvSpPr>
          <p:nvPr>
            <p:ph type="title"/>
          </p:nvPr>
        </p:nvSpPr>
        <p:spPr>
          <a:xfrm>
            <a:off x="1914144" y="274320"/>
            <a:ext cx="9997440" cy="1143000"/>
          </a:xfrm>
        </p:spPr>
        <p:txBody>
          <a:bodyPr/>
          <a:lstStyle>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298334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extLst/>
          </a:lstStyle>
          <a:p>
            <a:fld id="{932AF655-8B96-4275-B07E-F9166611F0F9}" type="datetime1">
              <a:rPr lang="en-US" smtClean="0"/>
              <a:t>4/6/2014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40264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B95B892-1B7B-4621-94CE-40F60B7ABCC4}" type="datetime1">
              <a:rPr lang="en-US" smtClean="0"/>
              <a:t>4/6/2014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2" name="Title 1"/>
          <p:cNvSpPr>
            <a:spLocks noGrp="1"/>
          </p:cNvSpPr>
          <p:nvPr>
            <p:ph type="title"/>
          </p:nvPr>
        </p:nvSpPr>
        <p:spPr>
          <a:xfrm>
            <a:off x="1914144" y="274320"/>
            <a:ext cx="9997440" cy="1143000"/>
          </a:xfrm>
        </p:spPr>
        <p:txBody>
          <a:bodyPr anchor="ctr"/>
          <a:lstStyle>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351097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E96DB8E-19A5-4FC4-BD57-94AB08836899}" type="datetime1">
              <a:rPr lang="en-US" smtClean="0"/>
              <a:t>4/6/2014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85509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extLst/>
          </a:lstStyle>
          <a:p>
            <a:fld id="{1B396B1F-4D3E-4CB4-9AA2-5D4A9E3EB30D}" type="datetime1">
              <a:rPr lang="en-US" smtClean="0"/>
              <a:t>4/6/2014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375980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extLst/>
          </a:lstStyle>
          <a:p>
            <a:fld id="{374BA07C-4B6A-455E-8254-143E4D934CB6}" type="datetime1">
              <a:rPr lang="en-US" smtClean="0"/>
              <a:t>4/6/2014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48849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42" name="Rectangle 3"/>
          <p:cNvSpPr>
            <a:spLocks noChangeArrowheads="1"/>
          </p:cNvSpPr>
          <p:nvPr/>
        </p:nvSpPr>
        <p:spPr bwMode="ltGray">
          <a:xfrm>
            <a:off x="914400" y="228600"/>
            <a:ext cx="10997184" cy="6172200"/>
          </a:xfrm>
          <a:prstGeom prst="rect">
            <a:avLst/>
          </a:prstGeom>
          <a:gradFill flip="none" rotWithShape="1">
            <a:gsLst>
              <a:gs pos="0">
                <a:schemeClr val="bg1"/>
              </a:gs>
              <a:gs pos="28000">
                <a:schemeClr val="bg2"/>
              </a:gs>
              <a:gs pos="81000">
                <a:schemeClr val="bg2"/>
              </a:gs>
              <a:gs pos="100000">
                <a:schemeClr val="bg1"/>
              </a:gs>
            </a:gsLst>
            <a:path path="circle">
              <a:fillToRect l="100000" t="100000"/>
            </a:path>
            <a:tileRect r="-100000" b="-100000"/>
          </a:gradFill>
          <a:ln w="76200" cmpd="tri">
            <a:solidFill>
              <a:schemeClr val="folHlink"/>
            </a:solidFill>
            <a:miter lim="800000"/>
            <a:headEnd/>
            <a:tailEnd/>
          </a:ln>
          <a:effectLst/>
          <a:extLst/>
        </p:spPr>
        <p:txBody>
          <a:bodyPr wrap="none" anchor="ctr"/>
          <a:lstStyle/>
          <a:p>
            <a:endParaRPr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tx2"/>
                </a:solidFill>
              </a:defRPr>
            </a:lvl1pPr>
            <a:extLst/>
          </a:lstStyle>
          <a:p>
            <a:fld id="{9F565101-BDF8-4FD4-85C6-022901F2124B}" type="datetime1">
              <a:rPr lang="en-US" smtClean="0"/>
              <a:t>4/6/2014</a:t>
            </a:fld>
            <a:endParaRPr lang="en-US" dirty="0"/>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tx2"/>
                </a:solidFill>
                <a:effectLst/>
              </a:defRPr>
            </a:lvl1pPr>
            <a:extLst/>
          </a:lstStyle>
          <a:p>
            <a:endParaRPr lang="en-US" dirty="0"/>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tx2"/>
                </a:solidFill>
                <a:effectLst/>
              </a:defRPr>
            </a:lvl1pPr>
            <a:extLst/>
          </a:lstStyle>
          <a:p>
            <a:fld id="{401CF334-2D5C-4859-84A6-CA7E6E43FAEB}" type="slidenum">
              <a:rPr lang="en-US" smtClean="0"/>
              <a:pPr/>
              <a:t>‹#›</a:t>
            </a:fld>
            <a:endParaRPr lang="en-US"/>
          </a:p>
        </p:txBody>
      </p:sp>
      <p:pic>
        <p:nvPicPr>
          <p:cNvPr id="41" name="Picture 2" descr="Expbann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14587427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latinLnBrk="0" hangingPunct="1">
        <a:spcBef>
          <a:spcPct val="0"/>
        </a:spcBef>
        <a:buNone/>
        <a:defRPr kumimoji="0" sz="4300" kern="1200">
          <a:solidFill>
            <a:schemeClr val="tx2"/>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kvecsstln.weebl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s://www.google.com/imgres?imgurl=http://ywamkyiv.org/wp-content/uploads/2013/03/world.jpg&amp;imgrefurl=http://ywamkyiv.org/training/somld/&amp;docid=xrgzr5pP7EKCGM&amp;tbnid=b9moeBXpqtd5nM&amp;w=1920&amp;h=1080&amp;ei=ZLEtU_jDAsHv0gHJwIEw&amp;ved=0CAMQxiAwAQ&amp;iact=c" TargetMode="Externa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package" Target="../embeddings/Microsoft_Word_Document1.docx"/></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fpR0ka09ffLbyM&amp;tbnid=cjJi2EDlqqD7rM:&amp;ved=0CAYQjRw&amp;url=http://excelined.org/student-achievement/&amp;ei=Y2ovU4ukIuWI3AWb9oGIBw&amp;bvm=bv.62922401,d.b2I&amp;psig=AFQjCNHwv8awmkOzeVQIZB9os6AunWO6HQ&amp;ust=1395702746726360"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31.jpeg"/></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9uR8mHas1nMroM&amp;tbnid=67FVMZgSR1BgwM:&amp;ved=0CAUQjRw&amp;url=http://www.bubblews.com/news/373472-break-time-tomorrow&amp;ei=dMMtU43fBaeI0AGT1YCoBA&amp;bvm=bv.63556303,d.dmQ&amp;psig=AFQjCNHM6ANkKjaaHLWHkOHmiO2jyaWpLw&amp;ust=1395594476872500"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s://www.youtube.com/watch?v=s8JpQsPQDW4" TargetMode="External"/><Relationship Id="rId3" Type="http://schemas.openxmlformats.org/officeDocument/2006/relationships/image" Target="../media/image70.png"/><Relationship Id="rId7" Type="http://schemas.openxmlformats.org/officeDocument/2006/relationships/hyperlink" Target="http://www.youtube.com/watch?v=nF0BDeRyNi0"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www.teachingchannel.org/videos/show-and-tell-themes" TargetMode="External"/><Relationship Id="rId5" Type="http://schemas.openxmlformats.org/officeDocument/2006/relationships/hyperlink" Target="http://www.teachertube.com/viewVideo.php?video_id=241598" TargetMode="External"/><Relationship Id="rId4" Type="http://schemas.openxmlformats.org/officeDocument/2006/relationships/image" Target="../media/image71.png"/></Relationships>
</file>

<file path=ppt/slides/_rels/slide6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6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1747294" y="3435492"/>
            <a:ext cx="9997015" cy="1332131"/>
          </a:xfrm>
        </p:spPr>
        <p:txBody>
          <a:bodyPr/>
          <a:lstStyle/>
          <a:p>
            <a:pPr algn="ctr" eaLnBrk="1" hangingPunct="1">
              <a:buFont typeface="Arial" pitchFamily="34" charset="0"/>
              <a:buNone/>
            </a:pPr>
            <a:r>
              <a:rPr lang="en-US" sz="7200" b="1" dirty="0" smtClean="0">
                <a:solidFill>
                  <a:schemeClr val="accent2">
                    <a:lumMod val="75000"/>
                  </a:schemeClr>
                </a:solidFill>
                <a:effectLst>
                  <a:outerShdw blurRad="38100" dist="38100" dir="2700000" algn="tl">
                    <a:srgbClr val="000000">
                      <a:alpha val="43137"/>
                    </a:srgbClr>
                  </a:outerShdw>
                </a:effectLst>
              </a:rPr>
              <a:t>Welcome!  </a:t>
            </a:r>
          </a:p>
          <a:p>
            <a:pPr algn="ctr" eaLnBrk="1" hangingPunct="1">
              <a:buFont typeface="Arial" pitchFamily="34" charset="0"/>
              <a:buNone/>
            </a:pPr>
            <a:endParaRPr lang="en-US" dirty="0" smtClean="0"/>
          </a:p>
        </p:txBody>
      </p:sp>
      <p:sp>
        <p:nvSpPr>
          <p:cNvPr id="7171" name="Title 1"/>
          <p:cNvSpPr>
            <a:spLocks noGrp="1"/>
          </p:cNvSpPr>
          <p:nvPr>
            <p:ph type="ctrTitle"/>
          </p:nvPr>
        </p:nvSpPr>
        <p:spPr>
          <a:xfrm>
            <a:off x="2092568" y="1016818"/>
            <a:ext cx="9671539" cy="1470025"/>
          </a:xfrm>
        </p:spPr>
        <p:txBody>
          <a:bodyPr>
            <a:normAutofit fontScale="90000"/>
          </a:bodyPr>
          <a:lstStyle/>
          <a:p>
            <a:pPr algn="ctr" eaLnBrk="1" hangingPunct="1"/>
            <a:r>
              <a:rPr lang="en-US" sz="6000" b="1" dirty="0" smtClean="0">
                <a:solidFill>
                  <a:schemeClr val="accent2">
                    <a:lumMod val="75000"/>
                  </a:schemeClr>
                </a:solidFill>
                <a:effectLst>
                  <a:outerShdw blurRad="38100" dist="38100" dir="2700000" algn="tl">
                    <a:srgbClr val="000000">
                      <a:alpha val="43137"/>
                    </a:srgbClr>
                  </a:outerShdw>
                </a:effectLst>
              </a:rPr>
              <a:t>Social Studies </a:t>
            </a:r>
            <a:br>
              <a:rPr lang="en-US" sz="6000" b="1" dirty="0" smtClean="0">
                <a:solidFill>
                  <a:schemeClr val="accent2">
                    <a:lumMod val="75000"/>
                  </a:schemeClr>
                </a:solidFill>
                <a:effectLst>
                  <a:outerShdw blurRad="38100" dist="38100" dir="2700000" algn="tl">
                    <a:srgbClr val="000000">
                      <a:alpha val="43137"/>
                    </a:srgbClr>
                  </a:outerShdw>
                </a:effectLst>
              </a:rPr>
            </a:br>
            <a:r>
              <a:rPr lang="en-US" sz="6000" b="1" dirty="0" smtClean="0">
                <a:solidFill>
                  <a:schemeClr val="accent2">
                    <a:lumMod val="75000"/>
                  </a:schemeClr>
                </a:solidFill>
                <a:effectLst>
                  <a:outerShdw blurRad="38100" dist="38100" dir="2700000" algn="tl">
                    <a:srgbClr val="000000">
                      <a:alpha val="43137"/>
                    </a:srgbClr>
                  </a:outerShdw>
                </a:effectLst>
              </a:rPr>
              <a:t>Teacher Leader</a:t>
            </a:r>
            <a:r>
              <a:rPr sz="6000" b="1" dirty="0" smtClean="0">
                <a:solidFill>
                  <a:schemeClr val="accent2">
                    <a:lumMod val="75000"/>
                  </a:schemeClr>
                </a:solidFill>
                <a:effectLst>
                  <a:outerShdw blurRad="38100" dist="38100" dir="2700000" algn="tl">
                    <a:srgbClr val="000000">
                      <a:alpha val="43137"/>
                    </a:srgbClr>
                  </a:outerShdw>
                </a:effectLst>
              </a:rPr>
              <a:t> Network</a:t>
            </a:r>
            <a:r>
              <a:rPr lang="en-US" b="1" dirty="0" smtClean="0">
                <a:solidFill>
                  <a:schemeClr val="accent2">
                    <a:lumMod val="75000"/>
                  </a:schemeClr>
                </a:solidFill>
                <a:effectLst>
                  <a:outerShdw blurRad="38100" dist="38100" dir="2700000" algn="tl">
                    <a:srgbClr val="000000">
                      <a:alpha val="43137"/>
                    </a:srgbClr>
                  </a:outerShdw>
                </a:effectLst>
              </a:rPr>
              <a:t/>
            </a:r>
            <a:br>
              <a:rPr lang="en-US" b="1" dirty="0" smtClean="0">
                <a:solidFill>
                  <a:schemeClr val="accent2">
                    <a:lumMod val="75000"/>
                  </a:schemeClr>
                </a:solidFill>
                <a:effectLst>
                  <a:outerShdw blurRad="38100" dist="38100" dir="2700000" algn="tl">
                    <a:srgbClr val="000000">
                      <a:alpha val="43137"/>
                    </a:srgbClr>
                  </a:outerShdw>
                </a:effectLst>
              </a:rPr>
            </a:br>
            <a:r>
              <a:rPr b="1" dirty="0" smtClean="0">
                <a:solidFill>
                  <a:schemeClr val="accent2">
                    <a:lumMod val="75000"/>
                  </a:schemeClr>
                </a:solidFill>
                <a:effectLst>
                  <a:outerShdw blurRad="38100" dist="38100" dir="2700000" algn="tl">
                    <a:srgbClr val="000000">
                      <a:alpha val="43137"/>
                    </a:srgbClr>
                  </a:outerShdw>
                </a:effectLst>
              </a:rPr>
              <a:t> </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7294" y="3435492"/>
            <a:ext cx="2321170" cy="169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Documents and Settings\cmullin\My Documents\ULlogoCCR4Afinal.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2948" y="3437313"/>
            <a:ext cx="2438401" cy="169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80338" y="2298540"/>
            <a:ext cx="6096000" cy="1138773"/>
          </a:xfrm>
          <a:prstGeom prst="rect">
            <a:avLst/>
          </a:prstGeom>
        </p:spPr>
        <p:txBody>
          <a:bodyPr>
            <a:spAutoFit/>
          </a:bodyPr>
          <a:lstStyle/>
          <a:p>
            <a:pPr algn="ctr"/>
            <a:r>
              <a:rPr lang="en-US" sz="3200" b="1" dirty="0" smtClean="0">
                <a:solidFill>
                  <a:schemeClr val="accent2">
                    <a:lumMod val="75000"/>
                  </a:schemeClr>
                </a:solidFill>
                <a:effectLst>
                  <a:outerShdw blurRad="38100" dist="38100" dir="2700000" algn="tl">
                    <a:srgbClr val="000000">
                      <a:alpha val="43137"/>
                    </a:srgbClr>
                  </a:outerShdw>
                </a:effectLst>
              </a:rPr>
              <a:t>March 28, 2014 </a:t>
            </a:r>
            <a:r>
              <a:rPr lang="en-US" b="1" dirty="0">
                <a:solidFill>
                  <a:schemeClr val="accent2">
                    <a:lumMod val="75000"/>
                  </a:schemeClr>
                </a:solidFill>
                <a:effectLst>
                  <a:outerShdw blurRad="38100" dist="38100" dir="2700000" algn="tl">
                    <a:srgbClr val="000000">
                      <a:alpha val="43137"/>
                    </a:srgbClr>
                  </a:outerShdw>
                </a:effectLst>
              </a:rPr>
              <a:t/>
            </a:r>
            <a:br>
              <a:rPr lang="en-US" b="1" dirty="0">
                <a:solidFill>
                  <a:schemeClr val="accent2">
                    <a:lumMod val="75000"/>
                  </a:schemeClr>
                </a:solidFill>
                <a:effectLst>
                  <a:outerShdw blurRad="38100" dist="38100" dir="2700000" algn="tl">
                    <a:srgbClr val="000000">
                      <a:alpha val="43137"/>
                    </a:srgbClr>
                  </a:outerShdw>
                </a:effectLst>
              </a:rPr>
            </a:br>
            <a:r>
              <a:rPr lang="en-US" b="1" dirty="0">
                <a:solidFill>
                  <a:schemeClr val="accent2">
                    <a:lumMod val="75000"/>
                  </a:schemeClr>
                </a:solidFill>
                <a:effectLst>
                  <a:outerShdw blurRad="38100" dist="38100" dir="2700000" algn="tl">
                    <a:srgbClr val="000000">
                      <a:alpha val="43137"/>
                    </a:srgbClr>
                  </a:outerShdw>
                </a:effectLst>
              </a:rPr>
              <a:t/>
            </a:r>
            <a:br>
              <a:rPr lang="en-US" b="1" dirty="0">
                <a:solidFill>
                  <a:schemeClr val="accent2">
                    <a:lumMod val="75000"/>
                  </a:schemeClr>
                </a:solidFill>
                <a:effectLst>
                  <a:outerShdw blurRad="38100" dist="38100" dir="2700000" algn="tl">
                    <a:srgbClr val="000000">
                      <a:alpha val="43137"/>
                    </a:srgbClr>
                  </a:outerShdw>
                </a:effectLst>
              </a:rPr>
            </a:br>
            <a:endParaRPr lang="en-US" b="1" dirty="0">
              <a:solidFill>
                <a:schemeClr val="accent2">
                  <a:lumMod val="75000"/>
                </a:schemeClr>
              </a:solidFill>
            </a:endParaRPr>
          </a:p>
        </p:txBody>
      </p:sp>
      <p:pic>
        <p:nvPicPr>
          <p:cNvPr id="1026" name="Picture 2" descr="https://encrypted-tbn3.gstatic.com/images?q=tbn:ANd9GcTQoTDs32HlOwy-uJMXyaDUHxP6wNKN8zQhnmDLNtJJgne14MADBGV7zeI">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6772" y="467213"/>
            <a:ext cx="1727689" cy="9733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07263" y="5425878"/>
            <a:ext cx="7774885" cy="1600438"/>
          </a:xfrm>
          <a:prstGeom prst="rect">
            <a:avLst/>
          </a:prstGeom>
          <a:noFill/>
          <a:ln>
            <a:solidFill>
              <a:schemeClr val="bg2"/>
            </a:solidFill>
          </a:ln>
        </p:spPr>
        <p:txBody>
          <a:bodyPr wrap="none" rtlCol="0" anchor="ctr" anchorCtr="1">
            <a:spAutoFit/>
          </a:bodyPr>
          <a:lstStyle/>
          <a:p>
            <a:r>
              <a:rPr lang="en-US" sz="4400" b="1" dirty="0" smtClean="0">
                <a:solidFill>
                  <a:schemeClr val="accent2"/>
                </a:solidFill>
                <a:effectLst>
                  <a:outerShdw blurRad="38100" dist="38100" dir="2700000" algn="tl">
                    <a:srgbClr val="000000">
                      <a:alpha val="43137"/>
                    </a:srgbClr>
                  </a:outerShdw>
                </a:effectLst>
                <a:hlinkClick r:id="rId7"/>
              </a:rPr>
              <a:t>www.kvecsstln.weebly.com</a:t>
            </a:r>
            <a:endParaRPr lang="en-US" sz="4400" b="1" dirty="0" smtClean="0">
              <a:solidFill>
                <a:schemeClr val="accent2"/>
              </a:solidFill>
              <a:effectLst>
                <a:outerShdw blurRad="38100" dist="38100" dir="2700000" algn="tl">
                  <a:srgbClr val="000000">
                    <a:alpha val="43137"/>
                  </a:srgbClr>
                </a:outerShdw>
              </a:effectLst>
            </a:endParaRPr>
          </a:p>
          <a:p>
            <a:r>
              <a:rPr lang="en-US" sz="5400" b="1" dirty="0" smtClean="0">
                <a:solidFill>
                  <a:schemeClr val="accent2"/>
                </a:solidFill>
                <a:effectLst>
                  <a:outerShdw blurRad="38100" dist="38100" dir="2700000" algn="tl">
                    <a:srgbClr val="000000">
                      <a:alpha val="43137"/>
                    </a:srgbClr>
                  </a:outerShdw>
                </a:effectLst>
              </a:rPr>
              <a:t> </a:t>
            </a:r>
            <a:endParaRPr lang="en-US" sz="5400" b="1" dirty="0">
              <a:solidFill>
                <a:schemeClr val="accent2"/>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pPr/>
              <a:t>1</a:t>
            </a:fld>
            <a:endParaRPr lang="en-US"/>
          </a:p>
        </p:txBody>
      </p:sp>
    </p:spTree>
    <p:extLst>
      <p:ext uri="{BB962C8B-B14F-4D97-AF65-F5344CB8AC3E}">
        <p14:creationId xmlns:p14="http://schemas.microsoft.com/office/powerpoint/2010/main" val="67204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504" y="457200"/>
            <a:ext cx="10972800" cy="1450428"/>
          </a:xfrm>
        </p:spPr>
        <p:txBody>
          <a:bodyPr>
            <a:normAutofit fontScale="90000"/>
          </a:bodyPr>
          <a:lstStyle/>
          <a:p>
            <a:r>
              <a:rPr lang="en-US" sz="4400" b="1" dirty="0" err="1" smtClean="0">
                <a:solidFill>
                  <a:schemeClr val="accent2"/>
                </a:solidFill>
              </a:rPr>
              <a:t>Consensogram</a:t>
            </a:r>
            <a:r>
              <a:rPr lang="en-US" sz="4400" b="1" dirty="0" smtClean="0">
                <a:solidFill>
                  <a:schemeClr val="accent2"/>
                </a:solidFill>
              </a:rPr>
              <a:t> </a:t>
            </a:r>
            <a:r>
              <a:rPr lang="en-US" sz="4000" b="1" dirty="0" smtClean="0"/>
              <a:t/>
            </a:r>
            <a:br>
              <a:rPr lang="en-US" sz="4000" b="1" dirty="0" smtClean="0"/>
            </a:br>
            <a:r>
              <a:rPr lang="en-US" sz="4000" dirty="0" smtClean="0"/>
              <a:t> </a:t>
            </a:r>
            <a:r>
              <a:rPr lang="en-US" dirty="0" smtClean="0"/>
              <a:t/>
            </a:r>
            <a:br>
              <a:rPr lang="en-US" dirty="0" smtClean="0"/>
            </a:br>
            <a:endParaRPr lang="en-US" dirty="0"/>
          </a:p>
        </p:txBody>
      </p:sp>
      <p:sp>
        <p:nvSpPr>
          <p:cNvPr id="3" name="Content Placeholder 2"/>
          <p:cNvSpPr>
            <a:spLocks noGrp="1"/>
          </p:cNvSpPr>
          <p:nvPr>
            <p:ph idx="1"/>
          </p:nvPr>
        </p:nvSpPr>
        <p:spPr>
          <a:xfrm>
            <a:off x="961697" y="1447800"/>
            <a:ext cx="10807998" cy="4800600"/>
          </a:xfrm>
        </p:spPr>
        <p:txBody>
          <a:bodyPr>
            <a:normAutofit fontScale="92500" lnSpcReduction="10000"/>
          </a:bodyPr>
          <a:lstStyle/>
          <a:p>
            <a:r>
              <a:rPr lang="en-US" b="1" dirty="0" smtClean="0">
                <a:solidFill>
                  <a:schemeClr val="accent2"/>
                </a:solidFill>
              </a:rPr>
              <a:t>A </a:t>
            </a:r>
            <a:r>
              <a:rPr lang="en-US" b="1" i="1" dirty="0" err="1" smtClean="0">
                <a:solidFill>
                  <a:schemeClr val="accent2"/>
                </a:solidFill>
              </a:rPr>
              <a:t>Consensogram</a:t>
            </a:r>
            <a:r>
              <a:rPr lang="en-US" b="1" dirty="0" smtClean="0">
                <a:solidFill>
                  <a:schemeClr val="accent2"/>
                </a:solidFill>
              </a:rPr>
              <a:t> is a simple, quick, kinesthetic, engaging, and inquiry-based whole-group approach used to gather large quantities of student opinion and attitude data about an issue.</a:t>
            </a:r>
          </a:p>
          <a:p>
            <a:r>
              <a:rPr lang="en-US" b="1" dirty="0" smtClean="0">
                <a:solidFill>
                  <a:schemeClr val="accent2"/>
                </a:solidFill>
              </a:rPr>
              <a:t>Using one large poster, or area of the whiteboard, students respond to a question by placing a marker (a sticky note, a dot, a star, etc.) above the response that best fits them. </a:t>
            </a:r>
          </a:p>
          <a:p>
            <a:r>
              <a:rPr lang="en-US" b="1" dirty="0" smtClean="0">
                <a:solidFill>
                  <a:schemeClr val="accent2"/>
                </a:solidFill>
              </a:rPr>
              <a:t>By having all the students' responses in one place, it is possible to visually observe the range and draw conclusions from the data.</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6943" y="264259"/>
            <a:ext cx="179070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28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103" y="243107"/>
            <a:ext cx="9997440" cy="1143000"/>
          </a:xfrm>
        </p:spPr>
        <p:txBody>
          <a:bodyPr>
            <a:normAutofit/>
          </a:bodyPr>
          <a:lstStyle/>
          <a:p>
            <a:r>
              <a:rPr lang="en-US" sz="4000" b="1" dirty="0" smtClean="0">
                <a:solidFill>
                  <a:schemeClr val="accent2"/>
                </a:solidFill>
              </a:rPr>
              <a:t>Top 5 “Grow List” </a:t>
            </a:r>
            <a:endParaRPr lang="en-US" sz="4000" b="1"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5077564"/>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19157">
            <a:off x="8779557" y="880786"/>
            <a:ext cx="2733539" cy="135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99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403131"/>
            <a:ext cx="11012950" cy="5218387"/>
          </a:xfrm>
        </p:spPr>
        <p:txBody>
          <a:bodyPr>
            <a:normAutofit lnSpcReduction="10000"/>
          </a:bodyPr>
          <a:lstStyle/>
          <a:p>
            <a:pPr marL="82296" indent="0">
              <a:lnSpc>
                <a:spcPct val="110000"/>
              </a:lnSpc>
              <a:spcBef>
                <a:spcPts val="0"/>
              </a:spcBef>
              <a:buNone/>
            </a:pPr>
            <a:r>
              <a:rPr lang="en-US" sz="2800" b="1" dirty="0" smtClean="0">
                <a:solidFill>
                  <a:schemeClr val="accent2"/>
                </a:solidFill>
              </a:rPr>
              <a:t>Materials Needed: “Thinking Partners” Handout and </a:t>
            </a:r>
          </a:p>
          <a:p>
            <a:pPr marL="82296" indent="0">
              <a:lnSpc>
                <a:spcPct val="110000"/>
              </a:lnSpc>
              <a:spcBef>
                <a:spcPts val="0"/>
              </a:spcBef>
              <a:buNone/>
            </a:pPr>
            <a:r>
              <a:rPr lang="en-US" sz="2800" b="1" dirty="0" smtClean="0">
                <a:solidFill>
                  <a:schemeClr val="accent2"/>
                </a:solidFill>
              </a:rPr>
              <a:t>Your Completed Homework.</a:t>
            </a:r>
          </a:p>
          <a:p>
            <a:pPr marL="82296" indent="0">
              <a:buNone/>
            </a:pPr>
            <a:r>
              <a:rPr lang="en-US" sz="2800" b="1" u="sng" dirty="0" smtClean="0">
                <a:solidFill>
                  <a:schemeClr val="accent2"/>
                </a:solidFill>
              </a:rPr>
              <a:t>Discussion Schedule</a:t>
            </a:r>
            <a:r>
              <a:rPr lang="en-US" sz="2800" b="1" dirty="0" smtClean="0">
                <a:solidFill>
                  <a:schemeClr val="accent2"/>
                </a:solidFill>
              </a:rPr>
              <a:t>:</a:t>
            </a:r>
          </a:p>
          <a:p>
            <a:pPr marL="916686" lvl="1" indent="-514350">
              <a:buFont typeface="+mj-lt"/>
              <a:buAutoNum type="arabicPeriod"/>
            </a:pPr>
            <a:r>
              <a:rPr lang="en-US" b="1" dirty="0" smtClean="0">
                <a:solidFill>
                  <a:schemeClr val="accent2"/>
                </a:solidFill>
              </a:rPr>
              <a:t>5 minutes with a District </a:t>
            </a:r>
            <a:r>
              <a:rPr lang="en-US" b="1" dirty="0">
                <a:solidFill>
                  <a:schemeClr val="accent2"/>
                </a:solidFill>
              </a:rPr>
              <a:t>T</a:t>
            </a:r>
            <a:r>
              <a:rPr lang="en-US" b="1" dirty="0" smtClean="0">
                <a:solidFill>
                  <a:schemeClr val="accent2"/>
                </a:solidFill>
              </a:rPr>
              <a:t>eam </a:t>
            </a:r>
            <a:r>
              <a:rPr lang="en-US" b="1" dirty="0">
                <a:solidFill>
                  <a:schemeClr val="accent2"/>
                </a:solidFill>
              </a:rPr>
              <a:t>M</a:t>
            </a:r>
            <a:r>
              <a:rPr lang="en-US" b="1" dirty="0" smtClean="0">
                <a:solidFill>
                  <a:schemeClr val="accent2"/>
                </a:solidFill>
              </a:rPr>
              <a:t>ember</a:t>
            </a:r>
            <a:endParaRPr lang="en-US" sz="2400" b="1" dirty="0" smtClean="0">
              <a:solidFill>
                <a:schemeClr val="accent2"/>
              </a:solidFill>
            </a:endParaRPr>
          </a:p>
          <a:p>
            <a:pPr marL="916686" lvl="1" indent="-514350">
              <a:buFont typeface="+mj-lt"/>
              <a:buAutoNum type="arabicPeriod"/>
            </a:pPr>
            <a:r>
              <a:rPr lang="en-US" b="1" dirty="0" smtClean="0">
                <a:solidFill>
                  <a:schemeClr val="accent2"/>
                </a:solidFill>
              </a:rPr>
              <a:t>5 minutes with someone from “Same Content/Grade Level” list</a:t>
            </a:r>
            <a:endParaRPr lang="en-US" sz="2400" b="1" dirty="0" smtClean="0">
              <a:solidFill>
                <a:schemeClr val="accent2"/>
              </a:solidFill>
            </a:endParaRPr>
          </a:p>
          <a:p>
            <a:pPr marL="916686" lvl="1" indent="-514350">
              <a:buFont typeface="+mj-lt"/>
              <a:buAutoNum type="arabicPeriod"/>
            </a:pPr>
            <a:r>
              <a:rPr lang="en-US" b="1" dirty="0" smtClean="0">
                <a:solidFill>
                  <a:schemeClr val="accent2"/>
                </a:solidFill>
              </a:rPr>
              <a:t>5 minutes with someone from “Push My Thinking” list </a:t>
            </a:r>
            <a:endParaRPr lang="en-US" sz="2400" b="1" dirty="0" smtClean="0">
              <a:solidFill>
                <a:schemeClr val="accent2"/>
              </a:solidFill>
            </a:endParaRPr>
          </a:p>
          <a:p>
            <a:pPr marL="916686" lvl="1" indent="-514350">
              <a:buFont typeface="+mj-lt"/>
              <a:buAutoNum type="arabicPeriod"/>
            </a:pPr>
            <a:r>
              <a:rPr lang="en-US" b="1" dirty="0" smtClean="0">
                <a:solidFill>
                  <a:schemeClr val="accent2"/>
                </a:solidFill>
              </a:rPr>
              <a:t>Back to your District Team for a 5 Minute AHA! Discussion  </a:t>
            </a:r>
            <a:endParaRPr lang="en-US" sz="2400" b="1" dirty="0" smtClean="0">
              <a:solidFill>
                <a:schemeClr val="accent2"/>
              </a:solidFill>
            </a:endParaRPr>
          </a:p>
          <a:p>
            <a:pPr marL="402336" lvl="1" indent="0">
              <a:buNone/>
            </a:pPr>
            <a:endParaRPr lang="en-US" b="1" dirty="0" smtClean="0">
              <a:solidFill>
                <a:schemeClr val="accent2"/>
              </a:solidFill>
            </a:endParaRPr>
          </a:p>
          <a:p>
            <a:pPr marL="402336" lvl="1" indent="0" algn="ctr">
              <a:lnSpc>
                <a:spcPct val="110000"/>
              </a:lnSpc>
              <a:spcBef>
                <a:spcPts val="0"/>
              </a:spcBef>
              <a:buNone/>
            </a:pPr>
            <a:r>
              <a:rPr lang="en-US" b="1" i="1" dirty="0" smtClean="0">
                <a:solidFill>
                  <a:srgbClr val="58267E"/>
                </a:solidFill>
              </a:rPr>
              <a:t>TIP: Use your journal to take notes and/or </a:t>
            </a:r>
          </a:p>
          <a:p>
            <a:pPr marL="402336" lvl="1" indent="0" algn="ctr">
              <a:lnSpc>
                <a:spcPct val="110000"/>
              </a:lnSpc>
              <a:spcBef>
                <a:spcPts val="0"/>
              </a:spcBef>
              <a:buNone/>
            </a:pPr>
            <a:r>
              <a:rPr lang="en-US" b="1" i="1" dirty="0" smtClean="0">
                <a:solidFill>
                  <a:srgbClr val="58267E"/>
                </a:solidFill>
              </a:rPr>
              <a:t>gather ideas from others!</a:t>
            </a:r>
          </a:p>
          <a:p>
            <a:pPr marL="596646" indent="-514350">
              <a:buFont typeface="+mj-lt"/>
              <a:buAutoNum type="arabicPeriod"/>
            </a:pPr>
            <a:endParaRPr lang="en-US" dirty="0"/>
          </a:p>
        </p:txBody>
      </p:sp>
      <p:sp>
        <p:nvSpPr>
          <p:cNvPr id="3" name="Title 2"/>
          <p:cNvSpPr>
            <a:spLocks noGrp="1"/>
          </p:cNvSpPr>
          <p:nvPr>
            <p:ph type="title"/>
          </p:nvPr>
        </p:nvSpPr>
        <p:spPr>
          <a:xfrm>
            <a:off x="968213" y="306169"/>
            <a:ext cx="10950518" cy="1143000"/>
          </a:xfrm>
        </p:spPr>
        <p:txBody>
          <a:bodyPr>
            <a:normAutofit/>
          </a:bodyPr>
          <a:lstStyle/>
          <a:p>
            <a:r>
              <a:rPr lang="en-US" b="1" dirty="0" smtClean="0">
                <a:solidFill>
                  <a:schemeClr val="accent2"/>
                </a:solidFill>
              </a:rPr>
              <a:t>Revisit Reading Like A Historian</a:t>
            </a:r>
            <a:endParaRPr lang="en-US" b="1" dirty="0">
              <a:solidFill>
                <a:schemeClr val="accent2"/>
              </a:solidFill>
            </a:endParaRPr>
          </a:p>
        </p:txBody>
      </p:sp>
      <p:sp>
        <p:nvSpPr>
          <p:cNvPr id="5" name="Slide Number Placeholder 4"/>
          <p:cNvSpPr>
            <a:spLocks noGrp="1"/>
          </p:cNvSpPr>
          <p:nvPr>
            <p:ph type="sldNum" sz="quarter" idx="12"/>
          </p:nvPr>
        </p:nvSpPr>
        <p:spPr/>
        <p:txBody>
          <a:bodyPr/>
          <a:lstStyle/>
          <a:p>
            <a:fld id="{401CF334-2D5C-4859-84A6-CA7E6E43FAEB}" type="slidenum">
              <a:rPr lang="en-US" smtClean="0"/>
              <a:t>12</a:t>
            </a:fld>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17461">
            <a:off x="10065214" y="923049"/>
            <a:ext cx="1479115" cy="2100081"/>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7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accent2"/>
                </a:solidFill>
              </a:rPr>
              <a:t>Building Capacity Around the 4 Pillars</a:t>
            </a:r>
            <a:endParaRPr lang="en-US" b="1" dirty="0">
              <a:solidFill>
                <a:schemeClr val="accent2"/>
              </a:solidFill>
            </a:endParaRPr>
          </a:p>
        </p:txBody>
      </p:sp>
      <p:pic>
        <p:nvPicPr>
          <p:cNvPr id="2051" name="Picture 2" descr="https://encrypted-tbn0.gstatic.com/images?q=tbn:ANd9GcSxWTzf03zzuxkWf7_lm3iYsqxwj_HIIrDQB8niI-NtJPvYZeYJK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4401" y="1844675"/>
            <a:ext cx="84201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401CF334-2D5C-4859-84A6-CA7E6E43FAEB}" type="slidenum">
              <a:rPr lang="en-US" smtClean="0"/>
              <a:pPr/>
              <a:t>13</a:t>
            </a:fld>
            <a:endParaRPr lang="en-US"/>
          </a:p>
        </p:txBody>
      </p:sp>
    </p:spTree>
    <p:extLst>
      <p:ext uri="{BB962C8B-B14F-4D97-AF65-F5344CB8AC3E}">
        <p14:creationId xmlns:p14="http://schemas.microsoft.com/office/powerpoint/2010/main" val="48297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6000" y="457200"/>
            <a:ext cx="11379200" cy="758952"/>
          </a:xfrm>
          <a:ln>
            <a:miter lim="800000"/>
            <a:headEnd/>
            <a:tailEnd/>
          </a:ln>
          <a:extLst/>
        </p:spPr>
        <p:txBody>
          <a:bodyPr rtlCol="0">
            <a:noAutofit/>
          </a:bodyPr>
          <a:lstStyle/>
          <a:p>
            <a:pPr eaLnBrk="1" fontAlgn="auto" hangingPunct="1">
              <a:spcAft>
                <a:spcPts val="0"/>
              </a:spcAft>
              <a:defRPr/>
            </a:pPr>
            <a:r>
              <a:rPr lang="en-US" sz="4000"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Four </a:t>
            </a:r>
            <a:r>
              <a:rPr sz="4000"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Pillars of Network Meetings</a:t>
            </a:r>
            <a:endParaRPr sz="400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sp>
        <p:nvSpPr>
          <p:cNvPr id="3075" name="Content Placeholder 1"/>
          <p:cNvSpPr>
            <a:spLocks noGrp="1"/>
          </p:cNvSpPr>
          <p:nvPr>
            <p:ph idx="1"/>
          </p:nvPr>
        </p:nvSpPr>
        <p:spPr>
          <a:xfrm>
            <a:off x="1240877" y="1636986"/>
            <a:ext cx="9652000" cy="3352800"/>
          </a:xfrm>
        </p:spPr>
        <p:txBody>
          <a:bodyPr/>
          <a:lstStyle/>
          <a:p>
            <a:pPr eaLnBrk="1" hangingPunct="1">
              <a:buFont typeface="Wingdings" pitchFamily="2" charset="2"/>
              <a:buChar char="v"/>
            </a:pPr>
            <a:r>
              <a:rPr lang="en-US" altLang="en-US" b="1" dirty="0" smtClean="0">
                <a:solidFill>
                  <a:schemeClr val="accent2"/>
                </a:solidFill>
              </a:rPr>
              <a:t>Kentucky’s Core Academic Standards</a:t>
            </a:r>
          </a:p>
          <a:p>
            <a:pPr eaLnBrk="1" hangingPunct="1">
              <a:buFont typeface="Wingdings" pitchFamily="2" charset="2"/>
              <a:buChar char="v"/>
            </a:pPr>
            <a:r>
              <a:rPr lang="en-US" altLang="en-US" b="1" dirty="0" smtClean="0">
                <a:solidFill>
                  <a:schemeClr val="accent2"/>
                </a:solidFill>
              </a:rPr>
              <a:t>Characteristics of Highly Effective Teaching and Learning/KY Framework for Teaching</a:t>
            </a:r>
          </a:p>
          <a:p>
            <a:pPr eaLnBrk="1" hangingPunct="1">
              <a:buFont typeface="Wingdings" pitchFamily="2" charset="2"/>
              <a:buChar char="v"/>
            </a:pPr>
            <a:r>
              <a:rPr lang="en-US" altLang="en-US" b="1" dirty="0" smtClean="0">
                <a:solidFill>
                  <a:schemeClr val="accent2"/>
                </a:solidFill>
              </a:rPr>
              <a:t>Assessment Literacy</a:t>
            </a:r>
          </a:p>
          <a:p>
            <a:pPr eaLnBrk="1" hangingPunct="1">
              <a:buFont typeface="Wingdings" pitchFamily="2" charset="2"/>
              <a:buChar char="v"/>
            </a:pPr>
            <a:r>
              <a:rPr lang="en-US" altLang="en-US" b="1" dirty="0" smtClean="0">
                <a:solidFill>
                  <a:schemeClr val="accent2"/>
                </a:solidFill>
              </a:rPr>
              <a:t>Leadership</a:t>
            </a:r>
          </a:p>
        </p:txBody>
      </p:sp>
      <p:pic>
        <p:nvPicPr>
          <p:cNvPr id="3076" name="Picture 3" descr="C:\Users\Abbie\AppData\Local\Microsoft\Windows\Temporary Internet Files\Content.IE5\L4VARP5W\MP90030925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9976" y="3614213"/>
            <a:ext cx="2777068" cy="220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01CF334-2D5C-4859-84A6-CA7E6E43FAEB}" type="slidenum">
              <a:rPr lang="en-US" smtClean="0"/>
              <a:pPr/>
              <a:t>14</a:t>
            </a:fld>
            <a:endParaRPr lang="en-US"/>
          </a:p>
        </p:txBody>
      </p:sp>
    </p:spTree>
    <p:extLst>
      <p:ext uri="{BB962C8B-B14F-4D97-AF65-F5344CB8AC3E}">
        <p14:creationId xmlns:p14="http://schemas.microsoft.com/office/powerpoint/2010/main" val="351947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15</a:t>
            </a:fld>
            <a:endParaRPr lang="en-US"/>
          </a:p>
        </p:txBody>
      </p:sp>
      <p:sp>
        <p:nvSpPr>
          <p:cNvPr id="3" name="Content Placeholder 2"/>
          <p:cNvSpPr>
            <a:spLocks noGrp="1"/>
          </p:cNvSpPr>
          <p:nvPr>
            <p:ph idx="1"/>
          </p:nvPr>
        </p:nvSpPr>
        <p:spPr>
          <a:xfrm>
            <a:off x="1299290" y="1781503"/>
            <a:ext cx="9997440" cy="2701158"/>
          </a:xfrm>
          <a:solidFill>
            <a:srgbClr val="00CCFF"/>
          </a:solidFill>
        </p:spPr>
        <p:txBody>
          <a:bodyPr>
            <a:normAutofit fontScale="85000" lnSpcReduction="10000"/>
          </a:bodyPr>
          <a:lstStyle/>
          <a:p>
            <a:pPr algn="ctr">
              <a:buNone/>
            </a:pPr>
            <a:endParaRPr lang="en-US" dirty="0" smtClean="0"/>
          </a:p>
          <a:p>
            <a:pPr algn="ctr">
              <a:lnSpc>
                <a:spcPct val="120000"/>
              </a:lnSpc>
              <a:spcBef>
                <a:spcPts val="0"/>
              </a:spcBef>
              <a:buNone/>
            </a:pPr>
            <a:r>
              <a:rPr lang="en-US" sz="4400" b="1" dirty="0" smtClean="0">
                <a:solidFill>
                  <a:srgbClr val="C00000"/>
                </a:solidFill>
                <a:effectLst>
                  <a:outerShdw blurRad="38100" dist="38100" dir="2700000" algn="tl">
                    <a:srgbClr val="000000">
                      <a:alpha val="43137"/>
                    </a:srgbClr>
                  </a:outerShdw>
                </a:effectLst>
              </a:rPr>
              <a:t>All Kentucky students taught by a highly effective teacher and all Kentucky schools led by highly effective principals.</a:t>
            </a:r>
            <a:endParaRPr lang="en-US" sz="4400" b="1" dirty="0">
              <a:solidFill>
                <a:srgbClr val="C00000"/>
              </a:solidFill>
              <a:effectLst>
                <a:outerShdw blurRad="38100" dist="38100" dir="2700000" algn="tl">
                  <a:srgbClr val="000000">
                    <a:alpha val="43137"/>
                  </a:srgbClr>
                </a:outerShdw>
              </a:effectLst>
            </a:endParaRPr>
          </a:p>
        </p:txBody>
      </p:sp>
      <p:sp>
        <p:nvSpPr>
          <p:cNvPr id="4" name="Title 3"/>
          <p:cNvSpPr>
            <a:spLocks noGrp="1"/>
          </p:cNvSpPr>
          <p:nvPr>
            <p:ph type="title"/>
          </p:nvPr>
        </p:nvSpPr>
        <p:spPr>
          <a:xfrm>
            <a:off x="968213" y="424026"/>
            <a:ext cx="9997440" cy="1143000"/>
          </a:xfrm>
        </p:spPr>
        <p:txBody>
          <a:bodyPr/>
          <a:lstStyle/>
          <a:p>
            <a:r>
              <a:rPr lang="en-US" b="1" dirty="0" smtClean="0">
                <a:solidFill>
                  <a:schemeClr val="accent2"/>
                </a:solidFill>
              </a:rPr>
              <a:t>     Unbridled Learning and KBE Goals</a:t>
            </a:r>
            <a:endParaRPr lang="en-US" b="1" dirty="0">
              <a:solidFill>
                <a:schemeClr val="accent2"/>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549" y="4716790"/>
            <a:ext cx="2566988"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873784947"/>
              </p:ext>
            </p:extLst>
          </p:nvPr>
        </p:nvGraphicFramePr>
        <p:xfrm>
          <a:off x="0" y="0"/>
          <a:ext cx="12076386" cy="6858000"/>
        </p:xfrm>
        <a:graphic>
          <a:graphicData uri="http://schemas.openxmlformats.org/presentationml/2006/ole">
            <mc:AlternateContent xmlns:mc="http://schemas.openxmlformats.org/markup-compatibility/2006">
              <mc:Choice xmlns:v="urn:schemas-microsoft-com:vml" Requires="v">
                <p:oleObj spid="_x0000_s1104" name="Document" r:id="rId4" imgW="12191551" imgH="7467325" progId="Word.Document.12">
                  <p:embed/>
                </p:oleObj>
              </mc:Choice>
              <mc:Fallback>
                <p:oleObj name="Document" r:id="rId4" imgW="12191551" imgH="7467325"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76386" cy="6858000"/>
                      </a:xfrm>
                      <a:prstGeom prst="rect">
                        <a:avLst/>
                      </a:prstGeom>
                      <a:noFill/>
                      <a:ln>
                        <a:solidFill>
                          <a:schemeClr val="tx1"/>
                        </a:solidFill>
                      </a:ln>
                      <a:extLst/>
                    </p:spPr>
                  </p:pic>
                </p:oleObj>
              </mc:Fallback>
            </mc:AlternateContent>
          </a:graphicData>
        </a:graphic>
      </p:graphicFrame>
      <p:sp>
        <p:nvSpPr>
          <p:cNvPr id="3" name="TextBox 2"/>
          <p:cNvSpPr txBox="1"/>
          <p:nvPr/>
        </p:nvSpPr>
        <p:spPr>
          <a:xfrm>
            <a:off x="0" y="304800"/>
            <a:ext cx="8671859" cy="5016758"/>
          </a:xfrm>
          <a:prstGeom prst="rect">
            <a:avLst/>
          </a:prstGeom>
          <a:noFill/>
        </p:spPr>
        <p:txBody>
          <a:bodyPr wrap="square" rtlCol="0">
            <a:spAutoFit/>
          </a:bodyPr>
          <a:lstStyle/>
          <a:p>
            <a:pPr algn="r"/>
            <a:endParaRPr lang="en-US" sz="3200" dirty="0" smtClean="0">
              <a:solidFill>
                <a:schemeClr val="bg1"/>
              </a:solidFill>
            </a:endParaRPr>
          </a:p>
          <a:p>
            <a:pPr algn="r"/>
            <a:endParaRPr lang="en-US" sz="3200" dirty="0">
              <a:solidFill>
                <a:schemeClr val="bg1"/>
              </a:solidFill>
            </a:endParaRPr>
          </a:p>
          <a:p>
            <a:pPr algn="r"/>
            <a:endParaRPr lang="en-US" sz="3200" dirty="0" smtClean="0">
              <a:solidFill>
                <a:schemeClr val="bg1"/>
              </a:solidFill>
            </a:endParaRPr>
          </a:p>
          <a:p>
            <a:pPr algn="r"/>
            <a:endParaRPr lang="en-US" sz="3200" dirty="0">
              <a:solidFill>
                <a:schemeClr val="bg1"/>
              </a:solidFill>
            </a:endParaRPr>
          </a:p>
          <a:p>
            <a:pPr algn="r"/>
            <a:r>
              <a:rPr lang="en-US" sz="3200" dirty="0" smtClean="0">
                <a:solidFill>
                  <a:schemeClr val="bg1"/>
                </a:solidFill>
              </a:rPr>
              <a:t>KENTUCKY’S FRAMEWORK FOR TEACHING</a:t>
            </a:r>
          </a:p>
          <a:p>
            <a:endParaRPr lang="en-US" sz="3200" dirty="0" smtClean="0">
              <a:solidFill>
                <a:schemeClr val="bg1"/>
              </a:solidFill>
            </a:endParaRPr>
          </a:p>
          <a:p>
            <a:pPr algn="r"/>
            <a:endParaRPr lang="en-US" sz="3200" dirty="0" smtClean="0">
              <a:solidFill>
                <a:schemeClr val="bg1"/>
              </a:solidFill>
            </a:endParaRPr>
          </a:p>
          <a:p>
            <a:pPr algn="r"/>
            <a:endParaRPr lang="en-US" sz="3200" dirty="0">
              <a:solidFill>
                <a:schemeClr val="bg1"/>
              </a:solidFill>
            </a:endParaRPr>
          </a:p>
          <a:p>
            <a:pPr algn="r"/>
            <a:endParaRPr lang="en-US" sz="3200" dirty="0" smtClean="0">
              <a:solidFill>
                <a:schemeClr val="bg1"/>
              </a:solidFill>
            </a:endParaRPr>
          </a:p>
          <a:p>
            <a:pPr algn="r"/>
            <a:endParaRPr lang="en-US" sz="3200" dirty="0">
              <a:solidFill>
                <a:schemeClr val="bg1"/>
              </a:solidFill>
            </a:endParaRPr>
          </a:p>
        </p:txBody>
      </p:sp>
      <p:sp>
        <p:nvSpPr>
          <p:cNvPr id="4" name="Slide Number Placeholder 3"/>
          <p:cNvSpPr>
            <a:spLocks noGrp="1"/>
          </p:cNvSpPr>
          <p:nvPr>
            <p:ph type="sldNum" sz="quarter" idx="12"/>
          </p:nvPr>
        </p:nvSpPr>
        <p:spPr/>
        <p:txBody>
          <a:bodyPr/>
          <a:lstStyle/>
          <a:p>
            <a:fld id="{401CF334-2D5C-4859-84A6-CA7E6E43FAEB}" type="slidenum">
              <a:rPr lang="en-US" smtClean="0"/>
              <a:t>16</a:t>
            </a:fld>
            <a:endParaRPr lang="en-US"/>
          </a:p>
        </p:txBody>
      </p:sp>
    </p:spTree>
    <p:extLst>
      <p:ext uri="{BB962C8B-B14F-4D97-AF65-F5344CB8AC3E}">
        <p14:creationId xmlns:p14="http://schemas.microsoft.com/office/powerpoint/2010/main" val="213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0102" y="463506"/>
            <a:ext cx="10824394" cy="1143000"/>
          </a:xfrm>
        </p:spPr>
        <p:txBody>
          <a:bodyPr>
            <a:noAutofit/>
          </a:bodyPr>
          <a:lstStyle/>
          <a:p>
            <a:r>
              <a:rPr lang="en-US" sz="4000" b="1" dirty="0" smtClean="0">
                <a:solidFill>
                  <a:schemeClr val="accent2"/>
                </a:solidFill>
              </a:rPr>
              <a:t>Think about a “good” teacher you have had….</a:t>
            </a:r>
            <a:endParaRPr lang="en-US" sz="4000" b="1" dirty="0">
              <a:solidFill>
                <a:schemeClr val="accent2"/>
              </a:solidFill>
            </a:endParaRPr>
          </a:p>
        </p:txBody>
      </p:sp>
      <p:sp>
        <p:nvSpPr>
          <p:cNvPr id="5" name="Content Placeholder 4"/>
          <p:cNvSpPr>
            <a:spLocks noGrp="1"/>
          </p:cNvSpPr>
          <p:nvPr>
            <p:ph sz="half" idx="1"/>
          </p:nvPr>
        </p:nvSpPr>
        <p:spPr>
          <a:xfrm>
            <a:off x="1378115" y="2012731"/>
            <a:ext cx="5558711" cy="4663440"/>
          </a:xfrm>
        </p:spPr>
        <p:txBody>
          <a:bodyPr>
            <a:normAutofit/>
          </a:bodyPr>
          <a:lstStyle/>
          <a:p>
            <a:r>
              <a:rPr lang="en-US" sz="3600" b="1" dirty="0" smtClean="0">
                <a:solidFill>
                  <a:schemeClr val="accent2"/>
                </a:solidFill>
              </a:rPr>
              <a:t>What did that teacher do that made them “good?”</a:t>
            </a:r>
          </a:p>
          <a:p>
            <a:r>
              <a:rPr lang="en-US" sz="3600" b="1" dirty="0" smtClean="0">
                <a:solidFill>
                  <a:schemeClr val="accent2"/>
                </a:solidFill>
              </a:rPr>
              <a:t>Jot down some examples on separate post its</a:t>
            </a:r>
            <a:endParaRPr lang="en-US" sz="3600" b="1" dirty="0">
              <a:solidFill>
                <a:schemeClr val="accent2"/>
              </a:solidFill>
            </a:endParaRPr>
          </a:p>
        </p:txBody>
      </p:sp>
      <p:pic>
        <p:nvPicPr>
          <p:cNvPr id="2050" name="Picture 2" descr="C:\Users\jlcarroll\AppData\Local\Microsoft\Windows\Temporary Internet Files\Content.IE5\SKMI8N25\MC900441312[1].png"/>
          <p:cNvPicPr>
            <a:picLocks noGrp="1" noChangeAspect="1" noChangeArrowheads="1"/>
          </p:cNvPicPr>
          <p:nvPr>
            <p:ph sz="half" idx="2"/>
          </p:nvPr>
        </p:nvPicPr>
        <p:blipFill>
          <a:blip r:embed="rId3" cstate="print"/>
          <a:srcRect/>
          <a:stretch>
            <a:fillRect/>
          </a:stretch>
        </p:blipFill>
        <p:spPr bwMode="auto">
          <a:xfrm>
            <a:off x="7061199" y="2182840"/>
            <a:ext cx="4069255" cy="3051941"/>
          </a:xfrm>
          <a:prstGeom prst="rect">
            <a:avLst/>
          </a:prstGeom>
          <a:noFill/>
        </p:spPr>
      </p:pic>
      <p:sp>
        <p:nvSpPr>
          <p:cNvPr id="2" name="TextBox 1"/>
          <p:cNvSpPr txBox="1"/>
          <p:nvPr/>
        </p:nvSpPr>
        <p:spPr>
          <a:xfrm>
            <a:off x="8150773" y="3448938"/>
            <a:ext cx="2097049" cy="584775"/>
          </a:xfrm>
          <a:prstGeom prst="rect">
            <a:avLst/>
          </a:prstGeom>
          <a:noFill/>
          <a:ln>
            <a:solidFill>
              <a:schemeClr val="bg2"/>
            </a:solidFill>
          </a:ln>
        </p:spPr>
        <p:txBody>
          <a:bodyPr wrap="none" rtlCol="0" anchor="ctr" anchorCtr="1">
            <a:spAutoFit/>
          </a:bodyPr>
          <a:lstStyle/>
          <a:p>
            <a:r>
              <a:rPr lang="en-US" sz="3200" b="1" dirty="0" smtClean="0">
                <a:solidFill>
                  <a:schemeClr val="accent2"/>
                </a:solidFill>
              </a:rPr>
              <a:t>Examples</a:t>
            </a:r>
            <a:endParaRPr lang="en-US" sz="3200" b="1" dirty="0">
              <a:solidFill>
                <a:schemeClr val="accent2"/>
              </a:solidFill>
            </a:endParaRPr>
          </a:p>
        </p:txBody>
      </p:sp>
      <p:sp>
        <p:nvSpPr>
          <p:cNvPr id="3" name="Slide Number Placeholder 2"/>
          <p:cNvSpPr>
            <a:spLocks noGrp="1"/>
          </p:cNvSpPr>
          <p:nvPr>
            <p:ph type="sldNum" sz="quarter" idx="12"/>
          </p:nvPr>
        </p:nvSpPr>
        <p:spPr/>
        <p:txBody>
          <a:bodyPr/>
          <a:lstStyle/>
          <a:p>
            <a:fld id="{401CF334-2D5C-4859-84A6-CA7E6E43FAEB}" type="slidenum">
              <a:rPr lang="en-US" smtClean="0"/>
              <a:t>17</a:t>
            </a:fld>
            <a:endParaRPr lang="en-US"/>
          </a:p>
        </p:txBody>
      </p:sp>
    </p:spTree>
    <p:extLst>
      <p:ext uri="{BB962C8B-B14F-4D97-AF65-F5344CB8AC3E}">
        <p14:creationId xmlns:p14="http://schemas.microsoft.com/office/powerpoint/2010/main" val="348525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a:xfrm>
            <a:off x="1016000" y="304800"/>
            <a:ext cx="10363200" cy="609600"/>
          </a:xfrm>
        </p:spPr>
        <p:txBody>
          <a:bodyPr>
            <a:normAutofit fontScale="90000"/>
          </a:bodyPr>
          <a:lstStyle/>
          <a:p>
            <a:pPr algn="ctr" eaLnBrk="1" hangingPunct="1"/>
            <a:r>
              <a:rPr lang="en-US" sz="3200" dirty="0" smtClean="0">
                <a:latin typeface="Calibri" pitchFamily="-109" charset="0"/>
                <a:ea typeface="ＭＳ Ｐゴシック" pitchFamily="-109" charset="-128"/>
                <a:cs typeface="Arial" charset="0"/>
              </a:rPr>
              <a:t>Framework</a:t>
            </a:r>
            <a:r>
              <a:rPr lang="en-US" sz="3600" dirty="0" smtClean="0">
                <a:latin typeface="Calibri" pitchFamily="-109" charset="0"/>
                <a:ea typeface="ＭＳ Ｐゴシック" pitchFamily="-109" charset="-128"/>
                <a:cs typeface="Arial" charset="0"/>
              </a:rPr>
              <a:t> for Teaching</a:t>
            </a:r>
          </a:p>
        </p:txBody>
      </p:sp>
      <p:sp>
        <p:nvSpPr>
          <p:cNvPr id="30723" name="Line 4"/>
          <p:cNvSpPr>
            <a:spLocks noChangeShapeType="1"/>
          </p:cNvSpPr>
          <p:nvPr/>
        </p:nvSpPr>
        <p:spPr bwMode="auto">
          <a:xfrm flipV="1">
            <a:off x="515087" y="3339673"/>
            <a:ext cx="10554564" cy="0"/>
          </a:xfrm>
          <a:prstGeom prst="line">
            <a:avLst/>
          </a:prstGeom>
          <a:noFill/>
          <a:ln w="38100">
            <a:solidFill>
              <a:srgbClr val="002060"/>
            </a:solidFill>
            <a:round/>
            <a:headEnd/>
            <a:tailEnd/>
          </a:ln>
        </p:spPr>
        <p:txBody>
          <a:bodyPr wrap="none" anchor="ctr"/>
          <a:lstStyle/>
          <a:p>
            <a:endParaRPr lang="en-US"/>
          </a:p>
        </p:txBody>
      </p:sp>
      <p:grpSp>
        <p:nvGrpSpPr>
          <p:cNvPr id="2" name="Group 5"/>
          <p:cNvGrpSpPr>
            <a:grpSpLocks/>
          </p:cNvGrpSpPr>
          <p:nvPr/>
        </p:nvGrpSpPr>
        <p:grpSpPr bwMode="auto">
          <a:xfrm>
            <a:off x="1320800" y="1181349"/>
            <a:ext cx="10871200" cy="4495301"/>
            <a:chOff x="720" y="1248"/>
            <a:chExt cx="4944" cy="2392"/>
          </a:xfrm>
        </p:grpSpPr>
        <p:sp>
          <p:nvSpPr>
            <p:cNvPr id="30727" name="Rectangle 6"/>
            <p:cNvSpPr>
              <a:spLocks noChangeArrowheads="1"/>
            </p:cNvSpPr>
            <p:nvPr/>
          </p:nvSpPr>
          <p:spPr bwMode="auto">
            <a:xfrm>
              <a:off x="720" y="2544"/>
              <a:ext cx="2448" cy="1096"/>
            </a:xfrm>
            <a:prstGeom prst="rect">
              <a:avLst/>
            </a:prstGeom>
            <a:noFill/>
            <a:ln w="12700">
              <a:noFill/>
              <a:miter lim="800000"/>
              <a:headEnd/>
              <a:tailEnd/>
            </a:ln>
          </p:spPr>
          <p:txBody>
            <a:bodyPr lIns="90488" tIns="44450" rIns="90488" bIns="44450">
              <a:spAutoFit/>
            </a:bodyPr>
            <a:lstStyle/>
            <a:p>
              <a:pPr algn="l" eaLnBrk="0" hangingPunct="0"/>
              <a:r>
                <a:rPr lang="en-US" sz="1600" b="1" dirty="0">
                  <a:latin typeface="Calibri" pitchFamily="-109" charset="0"/>
                </a:rPr>
                <a:t>Domain 4:  Professional Responsibilities</a:t>
              </a:r>
            </a:p>
            <a:p>
              <a:pPr algn="l" eaLnBrk="0" hangingPunct="0">
                <a:buFontTx/>
                <a:buChar char="•"/>
              </a:pPr>
              <a:r>
                <a:rPr lang="en-US" sz="1600" dirty="0">
                  <a:latin typeface="Calibri" pitchFamily="-109" charset="0"/>
                </a:rPr>
                <a:t>Reflecting on Teaching</a:t>
              </a:r>
            </a:p>
            <a:p>
              <a:pPr algn="l" eaLnBrk="0" hangingPunct="0">
                <a:buFontTx/>
                <a:buChar char="•"/>
              </a:pPr>
              <a:r>
                <a:rPr lang="en-US" sz="1600" dirty="0">
                  <a:latin typeface="Calibri" pitchFamily="-109" charset="0"/>
                </a:rPr>
                <a:t>Maintaining Accurate Records</a:t>
              </a:r>
            </a:p>
            <a:p>
              <a:pPr algn="l" eaLnBrk="0" hangingPunct="0">
                <a:buFontTx/>
                <a:buChar char="•"/>
              </a:pPr>
              <a:r>
                <a:rPr lang="en-US" sz="1600" dirty="0">
                  <a:latin typeface="Calibri" pitchFamily="-109" charset="0"/>
                </a:rPr>
                <a:t>Communicating with Families</a:t>
              </a:r>
            </a:p>
            <a:p>
              <a:pPr algn="l" eaLnBrk="0" hangingPunct="0">
                <a:buFontTx/>
                <a:buChar char="•"/>
              </a:pPr>
              <a:r>
                <a:rPr lang="en-US" sz="1600" dirty="0">
                  <a:latin typeface="Calibri" pitchFamily="-109" charset="0"/>
                </a:rPr>
                <a:t>Participating in a Professional   </a:t>
              </a:r>
            </a:p>
            <a:p>
              <a:pPr algn="l" eaLnBrk="0" hangingPunct="0"/>
              <a:r>
                <a:rPr lang="en-US" sz="1600" dirty="0">
                  <a:latin typeface="Calibri" pitchFamily="-109" charset="0"/>
                </a:rPr>
                <a:t>       Community</a:t>
              </a:r>
            </a:p>
            <a:p>
              <a:pPr algn="l" eaLnBrk="0" hangingPunct="0">
                <a:buFontTx/>
                <a:buChar char="•"/>
              </a:pPr>
              <a:r>
                <a:rPr lang="en-US" sz="1600" dirty="0">
                  <a:latin typeface="Calibri" pitchFamily="-109" charset="0"/>
                </a:rPr>
                <a:t>Growing and Developing Professionally</a:t>
              </a:r>
            </a:p>
            <a:p>
              <a:pPr algn="l" eaLnBrk="0" hangingPunct="0">
                <a:buFontTx/>
                <a:buChar char="•"/>
              </a:pPr>
              <a:r>
                <a:rPr lang="en-US" sz="1600" dirty="0">
                  <a:latin typeface="Calibri" pitchFamily="-109" charset="0"/>
                </a:rPr>
                <a:t>Showing Professionalism	</a:t>
              </a:r>
            </a:p>
          </p:txBody>
        </p:sp>
        <p:sp>
          <p:nvSpPr>
            <p:cNvPr id="30728" name="Text Box 7"/>
            <p:cNvSpPr txBox="1">
              <a:spLocks noChangeArrowheads="1"/>
            </p:cNvSpPr>
            <p:nvPr/>
          </p:nvSpPr>
          <p:spPr bwMode="auto">
            <a:xfrm>
              <a:off x="3216" y="2544"/>
              <a:ext cx="2304" cy="966"/>
            </a:xfrm>
            <a:prstGeom prst="rect">
              <a:avLst/>
            </a:prstGeom>
            <a:noFill/>
            <a:ln w="12700" cap="sq">
              <a:noFill/>
              <a:miter lim="800000"/>
              <a:headEnd type="none" w="sm" len="sm"/>
              <a:tailEnd type="none" w="sm" len="sm"/>
            </a:ln>
          </p:spPr>
          <p:txBody>
            <a:bodyPr>
              <a:spAutoFit/>
            </a:bodyPr>
            <a:lstStyle/>
            <a:p>
              <a:pPr algn="l" eaLnBrk="0" hangingPunct="0">
                <a:tabLst>
                  <a:tab pos="114300" algn="l"/>
                </a:tabLst>
              </a:pPr>
              <a:r>
                <a:rPr lang="en-US" sz="1600" b="1" dirty="0">
                  <a:latin typeface="Calibri" pitchFamily="-109" charset="0"/>
                </a:rPr>
                <a:t>Domain 3:  Instruction</a:t>
              </a:r>
              <a:endParaRPr lang="en-US" sz="1600" dirty="0">
                <a:latin typeface="Calibri" pitchFamily="-109" charset="0"/>
              </a:endParaRPr>
            </a:p>
            <a:p>
              <a:pPr algn="l" eaLnBrk="0" hangingPunct="0">
                <a:buFontTx/>
                <a:buChar char="•"/>
                <a:tabLst>
                  <a:tab pos="114300" algn="l"/>
                </a:tabLst>
              </a:pPr>
              <a:r>
                <a:rPr lang="en-US" sz="1600" dirty="0">
                  <a:latin typeface="Calibri" pitchFamily="-109" charset="0"/>
                </a:rPr>
                <a:t>Communicating with Students</a:t>
              </a:r>
            </a:p>
            <a:p>
              <a:pPr algn="l" eaLnBrk="0" hangingPunct="0">
                <a:buFontTx/>
                <a:buChar char="•"/>
                <a:tabLst>
                  <a:tab pos="114300" algn="l"/>
                </a:tabLst>
              </a:pPr>
              <a:r>
                <a:rPr lang="en-US" sz="1600" dirty="0">
                  <a:latin typeface="Calibri" pitchFamily="-109" charset="0"/>
                </a:rPr>
                <a:t>Using Questioning and Discussion </a:t>
              </a:r>
            </a:p>
            <a:p>
              <a:pPr algn="l" eaLnBrk="0" hangingPunct="0">
                <a:tabLst>
                  <a:tab pos="114300" algn="l"/>
                </a:tabLst>
              </a:pPr>
              <a:r>
                <a:rPr lang="en-US" sz="1600" dirty="0">
                  <a:latin typeface="Calibri" pitchFamily="-109" charset="0"/>
                </a:rPr>
                <a:t>  Techniques</a:t>
              </a:r>
            </a:p>
            <a:p>
              <a:pPr algn="l" eaLnBrk="0" hangingPunct="0">
                <a:buFontTx/>
                <a:buChar char="•"/>
                <a:tabLst>
                  <a:tab pos="114300" algn="l"/>
                </a:tabLst>
              </a:pPr>
              <a:r>
                <a:rPr lang="en-US" sz="1600" dirty="0">
                  <a:latin typeface="Calibri" pitchFamily="-109" charset="0"/>
                </a:rPr>
                <a:t>Engaging Students in Learning</a:t>
              </a:r>
            </a:p>
            <a:p>
              <a:pPr algn="l" eaLnBrk="0" hangingPunct="0">
                <a:buFontTx/>
                <a:buChar char="•"/>
                <a:tabLst>
                  <a:tab pos="114300" algn="l"/>
                </a:tabLst>
              </a:pPr>
              <a:r>
                <a:rPr lang="en-US" sz="1600" dirty="0">
                  <a:latin typeface="Calibri" pitchFamily="-109" charset="0"/>
                </a:rPr>
                <a:t>Using Assessment in Instruction</a:t>
              </a:r>
            </a:p>
            <a:p>
              <a:pPr algn="l" eaLnBrk="0" hangingPunct="0">
                <a:buFontTx/>
                <a:buChar char="•"/>
                <a:tabLst>
                  <a:tab pos="114300" algn="l"/>
                </a:tabLst>
              </a:pPr>
              <a:r>
                <a:rPr lang="en-US" sz="1600" dirty="0">
                  <a:latin typeface="Calibri" pitchFamily="-109" charset="0"/>
                </a:rPr>
                <a:t>Demonstrating Flexibility and     	Responsiveness</a:t>
              </a:r>
            </a:p>
          </p:txBody>
        </p:sp>
        <p:sp>
          <p:nvSpPr>
            <p:cNvPr id="30729" name="Rectangle 8"/>
            <p:cNvSpPr>
              <a:spLocks noChangeArrowheads="1"/>
            </p:cNvSpPr>
            <p:nvPr/>
          </p:nvSpPr>
          <p:spPr bwMode="auto">
            <a:xfrm>
              <a:off x="720" y="1248"/>
              <a:ext cx="2496" cy="1096"/>
            </a:xfrm>
            <a:prstGeom prst="rect">
              <a:avLst/>
            </a:prstGeom>
            <a:noFill/>
            <a:ln w="12700">
              <a:noFill/>
              <a:miter lim="800000"/>
              <a:headEnd/>
              <a:tailEnd/>
            </a:ln>
          </p:spPr>
          <p:txBody>
            <a:bodyPr lIns="90488" tIns="44450" rIns="90488" bIns="44450">
              <a:spAutoFit/>
            </a:bodyPr>
            <a:lstStyle/>
            <a:p>
              <a:pPr algn="l" eaLnBrk="0" hangingPunct="0">
                <a:tabLst>
                  <a:tab pos="114300" algn="l"/>
                </a:tabLst>
              </a:pPr>
              <a:r>
                <a:rPr lang="en-US" sz="1600" b="1" dirty="0">
                  <a:latin typeface="+mj-lt"/>
                </a:rPr>
                <a:t>Domain 1:  Planning and Preparation</a:t>
              </a:r>
              <a:endParaRPr lang="en-US" sz="1600" dirty="0">
                <a:latin typeface="+mj-lt"/>
              </a:endParaRPr>
            </a:p>
            <a:p>
              <a:pPr algn="l" eaLnBrk="0" hangingPunct="0">
                <a:buFontTx/>
                <a:buChar char="•"/>
                <a:tabLst>
                  <a:tab pos="114300" algn="l"/>
                </a:tabLst>
              </a:pPr>
              <a:r>
                <a:rPr lang="en-US" sz="1600" dirty="0">
                  <a:latin typeface="+mj-lt"/>
                </a:rPr>
                <a:t>Demonstrating Knowledge of  Content </a:t>
              </a:r>
              <a:r>
                <a:rPr lang="en-US" sz="1600" dirty="0" smtClean="0">
                  <a:latin typeface="+mj-lt"/>
                </a:rPr>
                <a:t>and </a:t>
              </a:r>
              <a:r>
                <a:rPr lang="en-US" sz="1600" dirty="0">
                  <a:latin typeface="+mj-lt"/>
                </a:rPr>
                <a:t>Pedagogy</a:t>
              </a:r>
            </a:p>
            <a:p>
              <a:pPr algn="l" eaLnBrk="0" hangingPunct="0">
                <a:buFontTx/>
                <a:buChar char="•"/>
                <a:tabLst>
                  <a:tab pos="114300" algn="l"/>
                </a:tabLst>
              </a:pPr>
              <a:r>
                <a:rPr lang="en-US" sz="1600" dirty="0">
                  <a:latin typeface="+mj-lt"/>
                </a:rPr>
                <a:t>Demonstrating Knowledge of Students</a:t>
              </a:r>
            </a:p>
            <a:p>
              <a:pPr algn="l" eaLnBrk="0" hangingPunct="0">
                <a:buFontTx/>
                <a:buChar char="•"/>
                <a:tabLst>
                  <a:tab pos="114300" algn="l"/>
                </a:tabLst>
              </a:pPr>
              <a:r>
                <a:rPr lang="en-US" sz="1600" dirty="0">
                  <a:latin typeface="+mj-lt"/>
                </a:rPr>
                <a:t>Setting Instructional Outcomes</a:t>
              </a:r>
            </a:p>
            <a:p>
              <a:pPr algn="l" eaLnBrk="0" hangingPunct="0">
                <a:buFontTx/>
                <a:buChar char="•"/>
                <a:tabLst>
                  <a:tab pos="114300" algn="l"/>
                </a:tabLst>
              </a:pPr>
              <a:r>
                <a:rPr lang="en-US" sz="1600" dirty="0">
                  <a:latin typeface="+mj-lt"/>
                </a:rPr>
                <a:t>Demonstrating Knowledge of Resources</a:t>
              </a:r>
            </a:p>
            <a:p>
              <a:pPr algn="l" eaLnBrk="0" hangingPunct="0">
                <a:buFontTx/>
                <a:buChar char="•"/>
                <a:tabLst>
                  <a:tab pos="114300" algn="l"/>
                </a:tabLst>
              </a:pPr>
              <a:r>
                <a:rPr lang="en-US" sz="1600" dirty="0">
                  <a:latin typeface="+mj-lt"/>
                </a:rPr>
                <a:t>Designing Coherent Instruction</a:t>
              </a:r>
            </a:p>
            <a:p>
              <a:pPr algn="l" eaLnBrk="0" hangingPunct="0">
                <a:buFontTx/>
                <a:buChar char="•"/>
                <a:tabLst>
                  <a:tab pos="114300" algn="l"/>
                </a:tabLst>
              </a:pPr>
              <a:r>
                <a:rPr lang="en-US" sz="1600" dirty="0">
                  <a:latin typeface="+mj-lt"/>
                </a:rPr>
                <a:t>Designing Student Assessments</a:t>
              </a:r>
            </a:p>
          </p:txBody>
        </p:sp>
        <p:sp>
          <p:nvSpPr>
            <p:cNvPr id="30730" name="Rectangle 9"/>
            <p:cNvSpPr>
              <a:spLocks noChangeArrowheads="1"/>
            </p:cNvSpPr>
            <p:nvPr/>
          </p:nvSpPr>
          <p:spPr bwMode="auto">
            <a:xfrm>
              <a:off x="3216" y="1248"/>
              <a:ext cx="2448" cy="834"/>
            </a:xfrm>
            <a:prstGeom prst="rect">
              <a:avLst/>
            </a:prstGeom>
            <a:noFill/>
            <a:ln w="12700">
              <a:noFill/>
              <a:miter lim="800000"/>
              <a:headEnd/>
              <a:tailEnd/>
            </a:ln>
          </p:spPr>
          <p:txBody>
            <a:bodyPr lIns="90488" tIns="44450" rIns="90488" bIns="44450">
              <a:spAutoFit/>
            </a:bodyPr>
            <a:lstStyle/>
            <a:p>
              <a:pPr algn="l" eaLnBrk="0" hangingPunct="0">
                <a:tabLst>
                  <a:tab pos="114300" algn="l"/>
                </a:tabLst>
              </a:pPr>
              <a:r>
                <a:rPr lang="en-US" sz="1600" b="1" dirty="0">
                  <a:latin typeface="Calibri" pitchFamily="-109" charset="0"/>
                </a:rPr>
                <a:t>Domain 2:  The Classroom Environment</a:t>
              </a:r>
              <a:endParaRPr lang="en-US" sz="1600" dirty="0">
                <a:latin typeface="Calibri" pitchFamily="-109" charset="0"/>
              </a:endParaRPr>
            </a:p>
            <a:p>
              <a:pPr algn="l" eaLnBrk="0" hangingPunct="0">
                <a:buFontTx/>
                <a:buChar char="•"/>
                <a:tabLst>
                  <a:tab pos="114300" algn="l"/>
                </a:tabLst>
              </a:pPr>
              <a:r>
                <a:rPr lang="en-US" sz="1600" dirty="0">
                  <a:latin typeface="Calibri" pitchFamily="-109" charset="0"/>
                </a:rPr>
                <a:t>Creating an Environment of Respect  </a:t>
              </a:r>
              <a:r>
                <a:rPr lang="en-US" sz="1600" dirty="0" smtClean="0">
                  <a:latin typeface="Calibri" pitchFamily="-109" charset="0"/>
                </a:rPr>
                <a:t>and </a:t>
              </a:r>
              <a:r>
                <a:rPr lang="en-US" sz="1600" dirty="0">
                  <a:latin typeface="Calibri" pitchFamily="-109" charset="0"/>
                </a:rPr>
                <a:t>Rapport</a:t>
              </a:r>
            </a:p>
            <a:p>
              <a:pPr algn="l" eaLnBrk="0" hangingPunct="0">
                <a:buFontTx/>
                <a:buChar char="•"/>
                <a:tabLst>
                  <a:tab pos="114300" algn="l"/>
                </a:tabLst>
              </a:pPr>
              <a:r>
                <a:rPr lang="en-US" sz="1600" dirty="0">
                  <a:latin typeface="Calibri" pitchFamily="-109" charset="0"/>
                </a:rPr>
                <a:t>Establishing a Culture for Learning</a:t>
              </a:r>
            </a:p>
            <a:p>
              <a:pPr algn="l" eaLnBrk="0" hangingPunct="0">
                <a:buFontTx/>
                <a:buChar char="•"/>
                <a:tabLst>
                  <a:tab pos="114300" algn="l"/>
                </a:tabLst>
              </a:pPr>
              <a:r>
                <a:rPr lang="en-US" sz="1600" dirty="0">
                  <a:latin typeface="Calibri" pitchFamily="-109" charset="0"/>
                </a:rPr>
                <a:t>Managing Classroom Procedures</a:t>
              </a:r>
            </a:p>
            <a:p>
              <a:pPr algn="l" eaLnBrk="0" hangingPunct="0">
                <a:buFontTx/>
                <a:buChar char="•"/>
                <a:tabLst>
                  <a:tab pos="114300" algn="l"/>
                </a:tabLst>
              </a:pPr>
              <a:r>
                <a:rPr lang="en-US" sz="1600" dirty="0">
                  <a:latin typeface="Calibri" pitchFamily="-109" charset="0"/>
                </a:rPr>
                <a:t>Managing Student Behavior</a:t>
              </a:r>
            </a:p>
            <a:p>
              <a:pPr algn="l" eaLnBrk="0" hangingPunct="0">
                <a:buFontTx/>
                <a:buChar char="•"/>
                <a:tabLst>
                  <a:tab pos="114300" algn="l"/>
                </a:tabLst>
              </a:pPr>
              <a:r>
                <a:rPr lang="en-US" sz="1600" dirty="0">
                  <a:latin typeface="Calibri" pitchFamily="-109" charset="0"/>
                </a:rPr>
                <a:t>Organizing Physical Space</a:t>
              </a:r>
            </a:p>
          </p:txBody>
        </p:sp>
      </p:grpSp>
      <p:sp>
        <p:nvSpPr>
          <p:cNvPr id="30725" name="Line 10"/>
          <p:cNvSpPr>
            <a:spLocks noChangeShapeType="1"/>
          </p:cNvSpPr>
          <p:nvPr/>
        </p:nvSpPr>
        <p:spPr bwMode="auto">
          <a:xfrm>
            <a:off x="5892800" y="1143000"/>
            <a:ext cx="0" cy="4572000"/>
          </a:xfrm>
          <a:prstGeom prst="line">
            <a:avLst/>
          </a:prstGeom>
          <a:noFill/>
          <a:ln w="38100">
            <a:solidFill>
              <a:srgbClr val="002060"/>
            </a:solidFill>
            <a:round/>
            <a:headEnd/>
            <a:tailEnd/>
          </a:ln>
        </p:spPr>
        <p:txBody>
          <a:bodyPr/>
          <a:lstStyle/>
          <a:p>
            <a:endParaRPr lang="en-US"/>
          </a:p>
        </p:txBody>
      </p:sp>
      <p:sp>
        <p:nvSpPr>
          <p:cNvPr id="30726" name="Rectangle 11"/>
          <p:cNvSpPr>
            <a:spLocks noChangeArrowheads="1"/>
          </p:cNvSpPr>
          <p:nvPr/>
        </p:nvSpPr>
        <p:spPr bwMode="auto">
          <a:xfrm>
            <a:off x="9987172" y="7923214"/>
            <a:ext cx="184731" cy="369332"/>
          </a:xfrm>
          <a:prstGeom prst="rect">
            <a:avLst/>
          </a:prstGeom>
          <a:noFill/>
          <a:ln w="9525">
            <a:noFill/>
            <a:miter lim="800000"/>
            <a:headEnd/>
            <a:tailEnd/>
          </a:ln>
        </p:spPr>
        <p:txBody>
          <a:bodyPr wrap="none">
            <a:spAutoFit/>
          </a:bodyPr>
          <a:lstStyle/>
          <a:p>
            <a:endParaRPr lang="en-US">
              <a:latin typeface="Calibri" pitchFamily="-109"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9500" y="2286000"/>
            <a:ext cx="4495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01CF334-2D5C-4859-84A6-CA7E6E43FAEB}" type="slidenum">
              <a:rPr lang="en-US" smtClean="0"/>
              <a:t>18</a:t>
            </a:fld>
            <a:endParaRPr lang="en-US"/>
          </a:p>
        </p:txBody>
      </p:sp>
    </p:spTree>
    <p:extLst>
      <p:ext uri="{BB962C8B-B14F-4D97-AF65-F5344CB8AC3E}">
        <p14:creationId xmlns:p14="http://schemas.microsoft.com/office/powerpoint/2010/main" val="41626191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571" y="337382"/>
            <a:ext cx="9997440" cy="1143000"/>
          </a:xfrm>
        </p:spPr>
        <p:txBody>
          <a:bodyPr>
            <a:normAutofit fontScale="90000"/>
          </a:bodyPr>
          <a:lstStyle/>
          <a:p>
            <a:r>
              <a:rPr lang="en-US" sz="4000" b="1" dirty="0" smtClean="0">
                <a:solidFill>
                  <a:schemeClr val="accent2"/>
                </a:solidFill>
              </a:rPr>
              <a:t>Share organizer results with your table:	</a:t>
            </a:r>
            <a:endParaRPr lang="en-US" sz="4000" b="1" dirty="0">
              <a:solidFill>
                <a:schemeClr val="accent2"/>
              </a:solidFill>
            </a:endParaRPr>
          </a:p>
        </p:txBody>
      </p:sp>
      <p:sp>
        <p:nvSpPr>
          <p:cNvPr id="3" name="Content Placeholder 2"/>
          <p:cNvSpPr>
            <a:spLocks noGrp="1"/>
          </p:cNvSpPr>
          <p:nvPr>
            <p:ph sz="half" idx="1"/>
          </p:nvPr>
        </p:nvSpPr>
        <p:spPr>
          <a:xfrm>
            <a:off x="1056289" y="1752600"/>
            <a:ext cx="6227379" cy="4663440"/>
          </a:xfrm>
        </p:spPr>
        <p:txBody>
          <a:bodyPr>
            <a:normAutofit/>
          </a:bodyPr>
          <a:lstStyle/>
          <a:p>
            <a:r>
              <a:rPr lang="en-US" b="1" dirty="0" smtClean="0">
                <a:solidFill>
                  <a:schemeClr val="accent2"/>
                </a:solidFill>
              </a:rPr>
              <a:t>What were the examples of good teaching?</a:t>
            </a:r>
          </a:p>
          <a:p>
            <a:r>
              <a:rPr lang="en-US" b="1" dirty="0" smtClean="0">
                <a:solidFill>
                  <a:schemeClr val="accent2"/>
                </a:solidFill>
              </a:rPr>
              <a:t>How did they fit into the quadrants?</a:t>
            </a:r>
          </a:p>
          <a:p>
            <a:r>
              <a:rPr lang="en-US" b="1" dirty="0" smtClean="0">
                <a:solidFill>
                  <a:schemeClr val="accent2"/>
                </a:solidFill>
              </a:rPr>
              <a:t>Why did you place them where you did?</a:t>
            </a:r>
          </a:p>
          <a:p>
            <a:r>
              <a:rPr lang="en-US" b="1" dirty="0" smtClean="0">
                <a:solidFill>
                  <a:schemeClr val="accent2"/>
                </a:solidFill>
              </a:rPr>
              <a:t>Were there any quadrants not covered at your table? </a:t>
            </a:r>
            <a:endParaRPr lang="en-US" b="1" dirty="0">
              <a:solidFill>
                <a:schemeClr val="accent2"/>
              </a:solidFill>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623" y="2261311"/>
            <a:ext cx="3769220" cy="281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01CF334-2D5C-4859-84A6-CA7E6E43FAEB}" type="slidenum">
              <a:rPr lang="en-US" smtClean="0"/>
              <a:t>19</a:t>
            </a:fld>
            <a:endParaRPr lang="en-US"/>
          </a:p>
        </p:txBody>
      </p:sp>
    </p:spTree>
    <p:extLst>
      <p:ext uri="{BB962C8B-B14F-4D97-AF65-F5344CB8AC3E}">
        <p14:creationId xmlns:p14="http://schemas.microsoft.com/office/powerpoint/2010/main" val="143888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3691" y="1846494"/>
            <a:ext cx="10023231" cy="4830763"/>
          </a:xfrm>
        </p:spPr>
        <p:txBody>
          <a:bodyPr/>
          <a:lstStyle/>
          <a:p>
            <a:r>
              <a:rPr lang="en-US" sz="2800" dirty="0" smtClean="0">
                <a:solidFill>
                  <a:schemeClr val="accent2">
                    <a:lumMod val="75000"/>
                  </a:schemeClr>
                </a:solidFill>
                <a:latin typeface="Calibri" panose="020F0502020204030204" pitchFamily="34" charset="0"/>
              </a:rPr>
              <a:t>Design a Name Plate that will be used at every Social Studies Network Meeting</a:t>
            </a:r>
          </a:p>
          <a:p>
            <a:r>
              <a:rPr lang="en-US" sz="2800" b="1" dirty="0" smtClean="0">
                <a:solidFill>
                  <a:schemeClr val="accent2">
                    <a:lumMod val="75000"/>
                  </a:schemeClr>
                </a:solidFill>
                <a:latin typeface="Calibri" panose="020F0502020204030204" pitchFamily="34" charset="0"/>
              </a:rPr>
              <a:t>Be sure to include the following information:</a:t>
            </a:r>
          </a:p>
          <a:p>
            <a:pPr lvl="1"/>
            <a:r>
              <a:rPr lang="en-US" b="1" dirty="0" smtClean="0">
                <a:solidFill>
                  <a:schemeClr val="accent2">
                    <a:lumMod val="75000"/>
                  </a:schemeClr>
                </a:solidFill>
                <a:latin typeface="Calibri" panose="020F0502020204030204" pitchFamily="34" charset="0"/>
              </a:rPr>
              <a:t>Your Name (Make first name large)</a:t>
            </a:r>
          </a:p>
          <a:p>
            <a:pPr lvl="1"/>
            <a:r>
              <a:rPr lang="en-US" b="1" dirty="0" smtClean="0">
                <a:solidFill>
                  <a:schemeClr val="accent2">
                    <a:lumMod val="75000"/>
                  </a:schemeClr>
                </a:solidFill>
                <a:latin typeface="Calibri" panose="020F0502020204030204" pitchFamily="34" charset="0"/>
              </a:rPr>
              <a:t>Name of District and School</a:t>
            </a:r>
          </a:p>
          <a:p>
            <a:pPr lvl="1"/>
            <a:r>
              <a:rPr lang="en-US" b="1" dirty="0" smtClean="0">
                <a:solidFill>
                  <a:schemeClr val="accent2">
                    <a:lumMod val="75000"/>
                  </a:schemeClr>
                </a:solidFill>
                <a:latin typeface="Calibri" panose="020F0502020204030204" pitchFamily="34" charset="0"/>
              </a:rPr>
              <a:t>Grade Level and Subject/Course Taught</a:t>
            </a:r>
          </a:p>
          <a:p>
            <a:pPr lvl="0"/>
            <a:r>
              <a:rPr lang="en-US" sz="2800" dirty="0">
                <a:solidFill>
                  <a:schemeClr val="accent2">
                    <a:lumMod val="75000"/>
                  </a:schemeClr>
                </a:solidFill>
                <a:latin typeface="Calibri" panose="020F0502020204030204" pitchFamily="34" charset="0"/>
              </a:rPr>
              <a:t>Be </a:t>
            </a:r>
            <a:r>
              <a:rPr lang="en-US" sz="2800" dirty="0" smtClean="0">
                <a:solidFill>
                  <a:schemeClr val="accent2">
                    <a:lumMod val="75000"/>
                  </a:schemeClr>
                </a:solidFill>
                <a:latin typeface="Calibri" panose="020F0502020204030204" pitchFamily="34" charset="0"/>
              </a:rPr>
              <a:t>Creative!!</a:t>
            </a:r>
            <a:endParaRPr lang="en-US" sz="2800" dirty="0">
              <a:solidFill>
                <a:schemeClr val="accent2">
                  <a:lumMod val="75000"/>
                </a:schemeClr>
              </a:solidFill>
              <a:latin typeface="Calibri" panose="020F0502020204030204" pitchFamily="34" charset="0"/>
            </a:endParaRPr>
          </a:p>
          <a:p>
            <a:pPr marL="0" indent="0">
              <a:buNone/>
            </a:pPr>
            <a:endParaRPr lang="en-US" dirty="0" smtClean="0">
              <a:latin typeface="Calibri" panose="020F0502020204030204" pitchFamily="34" charset="0"/>
            </a:endParaRPr>
          </a:p>
          <a:p>
            <a:pPr lvl="1"/>
            <a:endParaRPr lang="en-US" dirty="0">
              <a:latin typeface="Calibri" panose="020F0502020204030204" pitchFamily="34" charset="0"/>
            </a:endParaRPr>
          </a:p>
        </p:txBody>
      </p:sp>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54160">
            <a:off x="7048579" y="4744255"/>
            <a:ext cx="4537608" cy="1295400"/>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2431799" y="458596"/>
            <a:ext cx="7797327" cy="1200329"/>
          </a:xfrm>
          <a:prstGeom prst="rect">
            <a:avLst/>
          </a:prstGeom>
          <a:noFill/>
          <a:effectLst>
            <a:glow rad="139700">
              <a:schemeClr val="accent2">
                <a:satMod val="175000"/>
                <a:alpha val="40000"/>
              </a:schemeClr>
            </a:glow>
          </a:effectLst>
          <a:scene3d>
            <a:camera prst="perspectiveRelaxedModerately"/>
            <a:lightRig rig="threePt" dir="t"/>
          </a:scene3d>
          <a:sp3d>
            <a:bevelT prst="relaxedInset"/>
          </a:sp3d>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smtClean="0">
                <a:ln w="11430"/>
                <a:solidFill>
                  <a:schemeClr val="accent2">
                    <a:lumMod val="75000"/>
                  </a:schemeClr>
                </a:solidFill>
                <a:effectLst>
                  <a:outerShdw blurRad="76200" dist="50800" dir="5400000" algn="tl" rotWithShape="0">
                    <a:srgbClr val="000000">
                      <a:alpha val="65000"/>
                    </a:srgbClr>
                  </a:outerShdw>
                </a:effectLst>
              </a:rPr>
              <a:t>Let’s Get Started!</a:t>
            </a:r>
            <a:endParaRPr lang="en-US" sz="7200" b="1" cap="none" spc="50" dirty="0">
              <a:ln w="11430"/>
              <a:solidFill>
                <a:schemeClr val="accent2">
                  <a:lumMod val="75000"/>
                </a:schemeClr>
              </a:solidFill>
              <a:effectLst>
                <a:outerShdw blurRad="76200" dist="50800" dir="5400000" algn="tl" rotWithShape="0">
                  <a:srgbClr val="000000">
                    <a:alpha val="65000"/>
                  </a:srgbClr>
                </a:outerShdw>
              </a:effectLst>
            </a:endParaRPr>
          </a:p>
        </p:txBody>
      </p:sp>
      <p:sp>
        <p:nvSpPr>
          <p:cNvPr id="4" name="Slide Number Placeholder 3"/>
          <p:cNvSpPr>
            <a:spLocks noGrp="1"/>
          </p:cNvSpPr>
          <p:nvPr>
            <p:ph type="sldNum" sz="quarter" idx="12"/>
          </p:nvPr>
        </p:nvSpPr>
        <p:spPr/>
        <p:txBody>
          <a:bodyPr/>
          <a:lstStyle/>
          <a:p>
            <a:fld id="{401CF334-2D5C-4859-84A6-CA7E6E43FAEB}" type="slidenum">
              <a:rPr lang="en-US" smtClean="0"/>
              <a:t>2</a:t>
            </a:fld>
            <a:endParaRPr lang="en-US"/>
          </a:p>
        </p:txBody>
      </p:sp>
    </p:spTree>
    <p:extLst>
      <p:ext uri="{BB962C8B-B14F-4D97-AF65-F5344CB8AC3E}">
        <p14:creationId xmlns:p14="http://schemas.microsoft.com/office/powerpoint/2010/main" val="241214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01CF334-2D5C-4859-84A6-CA7E6E43FAEB}" type="slidenum">
              <a:rPr lang="en-US" smtClean="0"/>
              <a:t>20</a:t>
            </a:fld>
            <a:endParaRPr lang="en-US"/>
          </a:p>
        </p:txBody>
      </p:sp>
    </p:spTree>
    <p:extLst>
      <p:ext uri="{BB962C8B-B14F-4D97-AF65-F5344CB8AC3E}">
        <p14:creationId xmlns:p14="http://schemas.microsoft.com/office/powerpoint/2010/main" val="397078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078572" y="384997"/>
            <a:ext cx="9997440" cy="1143000"/>
          </a:xfrm>
        </p:spPr>
        <p:txBody>
          <a:bodyPr>
            <a:normAutofit/>
          </a:bodyPr>
          <a:lstStyle/>
          <a:p>
            <a:pPr eaLnBrk="1" hangingPunct="1"/>
            <a:r>
              <a:rPr lang="en-US" sz="4000" b="1" dirty="0" smtClean="0">
                <a:solidFill>
                  <a:schemeClr val="accent2"/>
                </a:solidFill>
              </a:rPr>
              <a:t>Defining Effective Teaching</a:t>
            </a:r>
          </a:p>
        </p:txBody>
      </p:sp>
      <p:sp>
        <p:nvSpPr>
          <p:cNvPr id="54275" name="Rectangle 3"/>
          <p:cNvSpPr>
            <a:spLocks noGrp="1" noChangeArrowheads="1"/>
          </p:cNvSpPr>
          <p:nvPr>
            <p:ph type="body" idx="1"/>
          </p:nvPr>
        </p:nvSpPr>
        <p:spPr>
          <a:xfrm>
            <a:off x="941989" y="1161394"/>
            <a:ext cx="10210800" cy="5059363"/>
          </a:xfrm>
        </p:spPr>
        <p:txBody>
          <a:bodyPr/>
          <a:lstStyle/>
          <a:p>
            <a:pPr eaLnBrk="1" hangingPunct="1">
              <a:buFont typeface="Wingdings" pitchFamily="2" charset="2"/>
              <a:buNone/>
            </a:pPr>
            <a:endParaRPr lang="en-US" dirty="0" smtClean="0"/>
          </a:p>
          <a:p>
            <a:pPr eaLnBrk="1" hangingPunct="1">
              <a:buFont typeface="Wingdings" pitchFamily="2" charset="2"/>
              <a:buNone/>
            </a:pPr>
            <a:r>
              <a:rPr lang="en-US" b="1" dirty="0" smtClean="0">
                <a:solidFill>
                  <a:schemeClr val="accent2"/>
                </a:solidFill>
              </a:rPr>
              <a:t>Two basic approaches:</a:t>
            </a:r>
          </a:p>
          <a:p>
            <a:pPr eaLnBrk="1" hangingPunct="1"/>
            <a:endParaRPr lang="en-US" b="1" dirty="0" smtClean="0">
              <a:solidFill>
                <a:schemeClr val="accent2"/>
              </a:solidFill>
            </a:endParaRPr>
          </a:p>
          <a:p>
            <a:pPr eaLnBrk="1" hangingPunct="1"/>
            <a:r>
              <a:rPr lang="en-US" b="1" dirty="0" smtClean="0">
                <a:solidFill>
                  <a:schemeClr val="accent2"/>
                </a:solidFill>
              </a:rPr>
              <a:t>Teacher practices, that is, what teachers </a:t>
            </a:r>
            <a:r>
              <a:rPr lang="en-US" b="1" i="1" dirty="0" smtClean="0">
                <a:solidFill>
                  <a:schemeClr val="accent2"/>
                </a:solidFill>
              </a:rPr>
              <a:t>do</a:t>
            </a:r>
            <a:r>
              <a:rPr lang="en-US" b="1" dirty="0" smtClean="0">
                <a:solidFill>
                  <a:schemeClr val="accent2"/>
                </a:solidFill>
              </a:rPr>
              <a:t>, how well they do the work of teaching</a:t>
            </a:r>
          </a:p>
          <a:p>
            <a:pPr marL="82296" indent="0" eaLnBrk="1" hangingPunct="1">
              <a:buNone/>
            </a:pPr>
            <a:endParaRPr lang="en-US" b="1" dirty="0" smtClean="0">
              <a:solidFill>
                <a:schemeClr val="accent2"/>
              </a:solidFill>
            </a:endParaRPr>
          </a:p>
          <a:p>
            <a:pPr eaLnBrk="1" hangingPunct="1"/>
            <a:r>
              <a:rPr lang="en-US" b="1" dirty="0" smtClean="0">
                <a:solidFill>
                  <a:schemeClr val="accent2"/>
                </a:solidFill>
              </a:rPr>
              <a:t>Results, that is, what teachers </a:t>
            </a:r>
            <a:r>
              <a:rPr lang="en-US" b="1" i="1" dirty="0" smtClean="0">
                <a:solidFill>
                  <a:schemeClr val="accent2"/>
                </a:solidFill>
              </a:rPr>
              <a:t>accomplish</a:t>
            </a:r>
            <a:r>
              <a:rPr lang="en-US" b="1" dirty="0" smtClean="0">
                <a:solidFill>
                  <a:schemeClr val="accent2"/>
                </a:solidFill>
              </a:rPr>
              <a:t>, typically how well their students learn</a:t>
            </a:r>
          </a:p>
        </p:txBody>
      </p:sp>
      <p:sp>
        <p:nvSpPr>
          <p:cNvPr id="2" name="Slide Number Placeholder 1"/>
          <p:cNvSpPr>
            <a:spLocks noGrp="1"/>
          </p:cNvSpPr>
          <p:nvPr>
            <p:ph type="sldNum" sz="quarter" idx="12"/>
          </p:nvPr>
        </p:nvSpPr>
        <p:spPr/>
        <p:txBody>
          <a:bodyPr/>
          <a:lstStyle/>
          <a:p>
            <a:fld id="{401CF334-2D5C-4859-84A6-CA7E6E43FAEB}" type="slidenum">
              <a:rPr lang="en-US" smtClean="0"/>
              <a:t>21</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9310" y="286135"/>
            <a:ext cx="2450280" cy="2434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53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 calcmode="lin" valueType="num">
                                      <p:cBhvr additive="base">
                                        <p:cTn id="7"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5">
                                            <p:txEl>
                                              <p:pRg st="3" end="3"/>
                                            </p:txEl>
                                          </p:spTgt>
                                        </p:tgtEl>
                                        <p:attrNameLst>
                                          <p:attrName>style.visibility</p:attrName>
                                        </p:attrNameLst>
                                      </p:cBhvr>
                                      <p:to>
                                        <p:strVal val="visible"/>
                                      </p:to>
                                    </p:set>
                                    <p:anim calcmode="lin" valueType="num">
                                      <p:cBhvr additive="base">
                                        <p:cTn id="13"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275">
                                            <p:txEl>
                                              <p:pRg st="5" end="5"/>
                                            </p:txEl>
                                          </p:spTgt>
                                        </p:tgtEl>
                                        <p:attrNameLst>
                                          <p:attrName>style.visibility</p:attrName>
                                        </p:attrNameLst>
                                      </p:cBhvr>
                                      <p:to>
                                        <p:strVal val="visible"/>
                                      </p:to>
                                    </p:set>
                                    <p:anim calcmode="lin" valueType="num">
                                      <p:cBhvr additive="base">
                                        <p:cTn id="19"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275" y="304800"/>
            <a:ext cx="9997440" cy="1143000"/>
          </a:xfrm>
        </p:spPr>
        <p:txBody>
          <a:bodyPr>
            <a:normAutofit/>
          </a:bodyPr>
          <a:lstStyle/>
          <a:p>
            <a:r>
              <a:rPr lang="en-US" sz="4000" b="1" dirty="0" smtClean="0">
                <a:solidFill>
                  <a:schemeClr val="accent2"/>
                </a:solidFill>
              </a:rPr>
              <a:t>Based on Evidence:	</a:t>
            </a:r>
            <a:endParaRPr lang="en-US" sz="4000" b="1" dirty="0">
              <a:solidFill>
                <a:schemeClr val="accent2"/>
              </a:solidFill>
            </a:endParaRPr>
          </a:p>
        </p:txBody>
      </p:sp>
      <p:sp>
        <p:nvSpPr>
          <p:cNvPr id="3" name="Content Placeholder 2"/>
          <p:cNvSpPr>
            <a:spLocks noGrp="1"/>
          </p:cNvSpPr>
          <p:nvPr>
            <p:ph idx="1"/>
          </p:nvPr>
        </p:nvSpPr>
        <p:spPr>
          <a:xfrm>
            <a:off x="1220462" y="1460938"/>
            <a:ext cx="9997440" cy="4800600"/>
          </a:xfrm>
        </p:spPr>
        <p:txBody>
          <a:bodyPr/>
          <a:lstStyle/>
          <a:p>
            <a:endParaRPr lang="en-US" sz="4000" b="1" dirty="0" smtClean="0">
              <a:solidFill>
                <a:schemeClr val="accent2"/>
              </a:solidFill>
            </a:endParaRPr>
          </a:p>
          <a:p>
            <a:r>
              <a:rPr lang="en-US" sz="4000" b="1" dirty="0" smtClean="0">
                <a:solidFill>
                  <a:schemeClr val="accent2"/>
                </a:solidFill>
                <a:effectLst>
                  <a:outerShdw blurRad="38100" dist="38100" dir="2700000" algn="tl">
                    <a:srgbClr val="000000">
                      <a:alpha val="43137"/>
                    </a:srgbClr>
                  </a:outerShdw>
                </a:effectLst>
              </a:rPr>
              <a:t>Observations</a:t>
            </a:r>
          </a:p>
          <a:p>
            <a:endParaRPr lang="en-US" dirty="0" smtClean="0"/>
          </a:p>
          <a:p>
            <a:endParaRPr lang="en-US" dirty="0"/>
          </a:p>
          <a:p>
            <a:endParaRPr lang="en-US" dirty="0" smtClean="0"/>
          </a:p>
          <a:p>
            <a:pPr marL="82296" indent="0">
              <a:buNone/>
            </a:pPr>
            <a:endParaRPr lang="en-US" dirty="0" smtClean="0"/>
          </a:p>
          <a:p>
            <a:r>
              <a:rPr lang="en-US" sz="4000" b="1" dirty="0" smtClean="0">
                <a:solidFill>
                  <a:schemeClr val="accent2"/>
                </a:solidFill>
                <a:effectLst>
                  <a:outerShdw blurRad="38100" dist="38100" dir="2700000" algn="tl">
                    <a:srgbClr val="000000">
                      <a:alpha val="43137"/>
                    </a:srgbClr>
                  </a:outerShdw>
                </a:effectLst>
              </a:rPr>
              <a:t>Artifacts</a:t>
            </a:r>
            <a:endParaRPr lang="en-US" sz="4000" b="1" dirty="0">
              <a:solidFill>
                <a:schemeClr val="accent2"/>
              </a:solidFill>
              <a:effectLst>
                <a:outerShdw blurRad="38100" dist="38100" dir="2700000" algn="tl">
                  <a:srgbClr val="000000">
                    <a:alpha val="43137"/>
                  </a:srgbClr>
                </a:outerShdw>
              </a:effectLst>
            </a:endParaRP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051" y="4348162"/>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6304" y="1409700"/>
            <a:ext cx="2501503" cy="1985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01CF334-2D5C-4859-84A6-CA7E6E43FAEB}" type="slidenum">
              <a:rPr lang="en-US" smtClean="0"/>
              <a:t>22</a:t>
            </a:fld>
            <a:endParaRPr lang="en-US"/>
          </a:p>
        </p:txBody>
      </p:sp>
    </p:spTree>
    <p:extLst>
      <p:ext uri="{BB962C8B-B14F-4D97-AF65-F5344CB8AC3E}">
        <p14:creationId xmlns:p14="http://schemas.microsoft.com/office/powerpoint/2010/main" val="275586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509" y="274638"/>
            <a:ext cx="9997440" cy="1143000"/>
          </a:xfrm>
        </p:spPr>
        <p:txBody>
          <a:bodyPr>
            <a:normAutofit/>
          </a:bodyPr>
          <a:lstStyle/>
          <a:p>
            <a:r>
              <a:rPr lang="en-US" sz="4000" b="1" dirty="0" smtClean="0">
                <a:solidFill>
                  <a:schemeClr val="accent2"/>
                </a:solidFill>
              </a:rPr>
              <a:t>Looking at Evidence….</a:t>
            </a:r>
            <a:endParaRPr lang="en-US" sz="4000" b="1" dirty="0">
              <a:solidFill>
                <a:schemeClr val="accent2"/>
              </a:solidFill>
            </a:endParaRPr>
          </a:p>
        </p:txBody>
      </p:sp>
      <p:sp>
        <p:nvSpPr>
          <p:cNvPr id="3" name="Content Placeholder 2"/>
          <p:cNvSpPr>
            <a:spLocks noGrp="1"/>
          </p:cNvSpPr>
          <p:nvPr>
            <p:ph idx="1"/>
          </p:nvPr>
        </p:nvSpPr>
        <p:spPr>
          <a:xfrm>
            <a:off x="1078571" y="1671144"/>
            <a:ext cx="10729801" cy="4451131"/>
          </a:xfrm>
        </p:spPr>
        <p:txBody>
          <a:bodyPr/>
          <a:lstStyle/>
          <a:p>
            <a:pPr>
              <a:buNone/>
            </a:pPr>
            <a:r>
              <a:rPr lang="en-US" b="1" dirty="0" smtClean="0">
                <a:solidFill>
                  <a:schemeClr val="accent2"/>
                </a:solidFill>
              </a:rPr>
              <a:t>Using sample evidence from the Rosa Parks lesson:</a:t>
            </a:r>
          </a:p>
          <a:p>
            <a:pPr>
              <a:buNone/>
            </a:pPr>
            <a:endParaRPr lang="en-US" b="1" dirty="0" smtClean="0">
              <a:solidFill>
                <a:schemeClr val="accent2"/>
              </a:solidFill>
            </a:endParaRPr>
          </a:p>
          <a:p>
            <a:r>
              <a:rPr lang="en-US" b="1" dirty="0">
                <a:solidFill>
                  <a:schemeClr val="accent2"/>
                </a:solidFill>
              </a:rPr>
              <a:t>I</a:t>
            </a:r>
            <a:r>
              <a:rPr lang="en-US" b="1" dirty="0" smtClean="0">
                <a:solidFill>
                  <a:schemeClr val="accent2"/>
                </a:solidFill>
              </a:rPr>
              <a:t>dentify the Domain represented</a:t>
            </a:r>
          </a:p>
          <a:p>
            <a:pPr marL="82296" indent="0">
              <a:buNone/>
            </a:pPr>
            <a:endParaRPr lang="en-US" sz="1600" b="1" dirty="0" smtClean="0">
              <a:solidFill>
                <a:schemeClr val="accent2"/>
              </a:solidFill>
            </a:endParaRPr>
          </a:p>
          <a:p>
            <a:r>
              <a:rPr lang="en-US" b="1" dirty="0" smtClean="0">
                <a:solidFill>
                  <a:schemeClr val="accent2"/>
                </a:solidFill>
              </a:rPr>
              <a:t>Identify the Component represented</a:t>
            </a:r>
            <a:endParaRPr lang="en-US" b="1" dirty="0">
              <a:solidFill>
                <a:schemeClr val="accent2"/>
              </a:solidFill>
            </a:endParaRP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2045" y="2789676"/>
            <a:ext cx="2501736" cy="3283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01CF334-2D5C-4859-84A6-CA7E6E43FAEB}" type="slidenum">
              <a:rPr lang="en-US" smtClean="0"/>
              <a:t>23</a:t>
            </a:fld>
            <a:endParaRPr lang="en-US"/>
          </a:p>
        </p:txBody>
      </p:sp>
    </p:spTree>
    <p:extLst>
      <p:ext uri="{BB962C8B-B14F-4D97-AF65-F5344CB8AC3E}">
        <p14:creationId xmlns:p14="http://schemas.microsoft.com/office/powerpoint/2010/main" val="151712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a:xfrm>
            <a:off x="1016000" y="304800"/>
            <a:ext cx="10363200" cy="609600"/>
          </a:xfrm>
        </p:spPr>
        <p:txBody>
          <a:bodyPr>
            <a:normAutofit/>
          </a:bodyPr>
          <a:lstStyle/>
          <a:p>
            <a:pPr algn="ctr" eaLnBrk="1" hangingPunct="1"/>
            <a:r>
              <a:rPr lang="en-US" sz="3200" dirty="0" smtClean="0">
                <a:latin typeface="Calibri" pitchFamily="-109" charset="0"/>
                <a:ea typeface="ＭＳ Ｐゴシック" pitchFamily="-109" charset="-128"/>
                <a:cs typeface="Arial" charset="0"/>
              </a:rPr>
              <a:t>What Domains/Components were Represented?</a:t>
            </a:r>
            <a:endParaRPr lang="en-US" sz="3600" dirty="0" smtClean="0">
              <a:latin typeface="Calibri" pitchFamily="-109" charset="0"/>
              <a:ea typeface="ＭＳ Ｐゴシック" pitchFamily="-109" charset="-128"/>
              <a:cs typeface="Arial" charset="0"/>
            </a:endParaRPr>
          </a:p>
        </p:txBody>
      </p:sp>
      <p:sp>
        <p:nvSpPr>
          <p:cNvPr id="30723" name="Line 4"/>
          <p:cNvSpPr>
            <a:spLocks noChangeShapeType="1"/>
          </p:cNvSpPr>
          <p:nvPr/>
        </p:nvSpPr>
        <p:spPr bwMode="auto">
          <a:xfrm flipV="1">
            <a:off x="1072282" y="3339673"/>
            <a:ext cx="10554564" cy="0"/>
          </a:xfrm>
          <a:prstGeom prst="line">
            <a:avLst/>
          </a:prstGeom>
          <a:noFill/>
          <a:ln w="38100">
            <a:solidFill>
              <a:srgbClr val="002060"/>
            </a:solidFill>
            <a:round/>
            <a:headEnd/>
            <a:tailEnd/>
          </a:ln>
        </p:spPr>
        <p:txBody>
          <a:bodyPr wrap="none" anchor="ctr"/>
          <a:lstStyle/>
          <a:p>
            <a:endParaRPr lang="en-US"/>
          </a:p>
        </p:txBody>
      </p:sp>
      <p:grpSp>
        <p:nvGrpSpPr>
          <p:cNvPr id="2" name="Group 5"/>
          <p:cNvGrpSpPr>
            <a:grpSpLocks/>
          </p:cNvGrpSpPr>
          <p:nvPr/>
        </p:nvGrpSpPr>
        <p:grpSpPr bwMode="auto">
          <a:xfrm>
            <a:off x="1409700" y="1143000"/>
            <a:ext cx="9976588" cy="4495301"/>
            <a:chOff x="720" y="1248"/>
            <a:chExt cx="4944" cy="2392"/>
          </a:xfrm>
        </p:grpSpPr>
        <p:sp>
          <p:nvSpPr>
            <p:cNvPr id="30727" name="Rectangle 6"/>
            <p:cNvSpPr>
              <a:spLocks noChangeArrowheads="1"/>
            </p:cNvSpPr>
            <p:nvPr/>
          </p:nvSpPr>
          <p:spPr bwMode="auto">
            <a:xfrm>
              <a:off x="720" y="2544"/>
              <a:ext cx="2448" cy="1096"/>
            </a:xfrm>
            <a:prstGeom prst="rect">
              <a:avLst/>
            </a:prstGeom>
            <a:noFill/>
            <a:ln w="12700">
              <a:noFill/>
              <a:miter lim="800000"/>
              <a:headEnd/>
              <a:tailEnd/>
            </a:ln>
          </p:spPr>
          <p:txBody>
            <a:bodyPr lIns="90488" tIns="44450" rIns="90488" bIns="44450">
              <a:spAutoFit/>
            </a:bodyPr>
            <a:lstStyle/>
            <a:p>
              <a:pPr algn="l" eaLnBrk="0" hangingPunct="0"/>
              <a:r>
                <a:rPr lang="en-US" sz="1600" b="1" dirty="0">
                  <a:latin typeface="Calibri" pitchFamily="-109" charset="0"/>
                </a:rPr>
                <a:t>Domain 4:  Professional Responsibilities</a:t>
              </a:r>
            </a:p>
            <a:p>
              <a:pPr algn="l" eaLnBrk="0" hangingPunct="0">
                <a:buFontTx/>
                <a:buChar char="•"/>
              </a:pPr>
              <a:r>
                <a:rPr lang="en-US" sz="1600" dirty="0">
                  <a:latin typeface="Calibri" pitchFamily="-109" charset="0"/>
                </a:rPr>
                <a:t>Reflecting on Teaching</a:t>
              </a:r>
            </a:p>
            <a:p>
              <a:pPr algn="l" eaLnBrk="0" hangingPunct="0">
                <a:buFontTx/>
                <a:buChar char="•"/>
              </a:pPr>
              <a:r>
                <a:rPr lang="en-US" sz="1600" dirty="0">
                  <a:latin typeface="Calibri" pitchFamily="-109" charset="0"/>
                </a:rPr>
                <a:t>Maintaining Accurate Records</a:t>
              </a:r>
            </a:p>
            <a:p>
              <a:pPr algn="l" eaLnBrk="0" hangingPunct="0">
                <a:buFontTx/>
                <a:buChar char="•"/>
              </a:pPr>
              <a:r>
                <a:rPr lang="en-US" sz="1600" dirty="0">
                  <a:latin typeface="Calibri" pitchFamily="-109" charset="0"/>
                </a:rPr>
                <a:t>Communicating with Families</a:t>
              </a:r>
            </a:p>
            <a:p>
              <a:pPr algn="l" eaLnBrk="0" hangingPunct="0">
                <a:buFontTx/>
                <a:buChar char="•"/>
              </a:pPr>
              <a:r>
                <a:rPr lang="en-US" sz="1600" dirty="0">
                  <a:latin typeface="Calibri" pitchFamily="-109" charset="0"/>
                </a:rPr>
                <a:t>Participating in a Professional   </a:t>
              </a:r>
            </a:p>
            <a:p>
              <a:pPr algn="l" eaLnBrk="0" hangingPunct="0"/>
              <a:r>
                <a:rPr lang="en-US" sz="1600" dirty="0">
                  <a:latin typeface="Calibri" pitchFamily="-109" charset="0"/>
                </a:rPr>
                <a:t>       Community</a:t>
              </a:r>
            </a:p>
            <a:p>
              <a:pPr algn="l" eaLnBrk="0" hangingPunct="0">
                <a:buFontTx/>
                <a:buChar char="•"/>
              </a:pPr>
              <a:r>
                <a:rPr lang="en-US" sz="1600" dirty="0">
                  <a:latin typeface="Calibri" pitchFamily="-109" charset="0"/>
                </a:rPr>
                <a:t>Growing and Developing Professionally</a:t>
              </a:r>
            </a:p>
            <a:p>
              <a:pPr algn="l" eaLnBrk="0" hangingPunct="0">
                <a:buFontTx/>
                <a:buChar char="•"/>
              </a:pPr>
              <a:r>
                <a:rPr lang="en-US" sz="1600" dirty="0">
                  <a:latin typeface="Calibri" pitchFamily="-109" charset="0"/>
                </a:rPr>
                <a:t>Showing Professionalism	</a:t>
              </a:r>
            </a:p>
          </p:txBody>
        </p:sp>
        <p:sp>
          <p:nvSpPr>
            <p:cNvPr id="30728" name="Text Box 7"/>
            <p:cNvSpPr txBox="1">
              <a:spLocks noChangeArrowheads="1"/>
            </p:cNvSpPr>
            <p:nvPr/>
          </p:nvSpPr>
          <p:spPr bwMode="auto">
            <a:xfrm>
              <a:off x="3216" y="2544"/>
              <a:ext cx="2304" cy="966"/>
            </a:xfrm>
            <a:prstGeom prst="rect">
              <a:avLst/>
            </a:prstGeom>
            <a:noFill/>
            <a:ln w="12700" cap="sq">
              <a:noFill/>
              <a:miter lim="800000"/>
              <a:headEnd type="none" w="sm" len="sm"/>
              <a:tailEnd type="none" w="sm" len="sm"/>
            </a:ln>
          </p:spPr>
          <p:txBody>
            <a:bodyPr>
              <a:spAutoFit/>
            </a:bodyPr>
            <a:lstStyle/>
            <a:p>
              <a:pPr algn="l" eaLnBrk="0" hangingPunct="0">
                <a:tabLst>
                  <a:tab pos="114300" algn="l"/>
                </a:tabLst>
              </a:pPr>
              <a:r>
                <a:rPr lang="en-US" sz="1600" b="1" dirty="0">
                  <a:latin typeface="Calibri" pitchFamily="-109" charset="0"/>
                </a:rPr>
                <a:t>Domain 3:  Instruction</a:t>
              </a:r>
              <a:endParaRPr lang="en-US" sz="1600" dirty="0">
                <a:latin typeface="Calibri" pitchFamily="-109" charset="0"/>
              </a:endParaRPr>
            </a:p>
            <a:p>
              <a:pPr algn="l" eaLnBrk="0" hangingPunct="0">
                <a:buFontTx/>
                <a:buChar char="•"/>
                <a:tabLst>
                  <a:tab pos="114300" algn="l"/>
                </a:tabLst>
              </a:pPr>
              <a:r>
                <a:rPr lang="en-US" sz="1600" dirty="0">
                  <a:latin typeface="Calibri" pitchFamily="-109" charset="0"/>
                </a:rPr>
                <a:t>Communicating with Students</a:t>
              </a:r>
            </a:p>
            <a:p>
              <a:pPr algn="l" eaLnBrk="0" hangingPunct="0">
                <a:buFontTx/>
                <a:buChar char="•"/>
                <a:tabLst>
                  <a:tab pos="114300" algn="l"/>
                </a:tabLst>
              </a:pPr>
              <a:r>
                <a:rPr lang="en-US" sz="1600" dirty="0">
                  <a:latin typeface="Calibri" pitchFamily="-109" charset="0"/>
                </a:rPr>
                <a:t>Using Questioning and Discussion </a:t>
              </a:r>
            </a:p>
            <a:p>
              <a:pPr algn="l" eaLnBrk="0" hangingPunct="0">
                <a:tabLst>
                  <a:tab pos="114300" algn="l"/>
                </a:tabLst>
              </a:pPr>
              <a:r>
                <a:rPr lang="en-US" sz="1600" dirty="0">
                  <a:latin typeface="Calibri" pitchFamily="-109" charset="0"/>
                </a:rPr>
                <a:t>  Techniques</a:t>
              </a:r>
            </a:p>
            <a:p>
              <a:pPr algn="l" eaLnBrk="0" hangingPunct="0">
                <a:buFontTx/>
                <a:buChar char="•"/>
                <a:tabLst>
                  <a:tab pos="114300" algn="l"/>
                </a:tabLst>
              </a:pPr>
              <a:r>
                <a:rPr lang="en-US" sz="1600" dirty="0">
                  <a:latin typeface="Calibri" pitchFamily="-109" charset="0"/>
                </a:rPr>
                <a:t>Engaging Students in Learning</a:t>
              </a:r>
            </a:p>
            <a:p>
              <a:pPr algn="l" eaLnBrk="0" hangingPunct="0">
                <a:buFontTx/>
                <a:buChar char="•"/>
                <a:tabLst>
                  <a:tab pos="114300" algn="l"/>
                </a:tabLst>
              </a:pPr>
              <a:r>
                <a:rPr lang="en-US" sz="1600" dirty="0">
                  <a:latin typeface="Calibri" pitchFamily="-109" charset="0"/>
                </a:rPr>
                <a:t>Using Assessment in Instruction</a:t>
              </a:r>
            </a:p>
            <a:p>
              <a:pPr algn="l" eaLnBrk="0" hangingPunct="0">
                <a:buFontTx/>
                <a:buChar char="•"/>
                <a:tabLst>
                  <a:tab pos="114300" algn="l"/>
                </a:tabLst>
              </a:pPr>
              <a:r>
                <a:rPr lang="en-US" sz="1600" dirty="0">
                  <a:latin typeface="Calibri" pitchFamily="-109" charset="0"/>
                </a:rPr>
                <a:t>Demonstrating Flexibility and     	Responsiveness</a:t>
              </a:r>
            </a:p>
          </p:txBody>
        </p:sp>
        <p:sp>
          <p:nvSpPr>
            <p:cNvPr id="30729" name="Rectangle 8"/>
            <p:cNvSpPr>
              <a:spLocks noChangeArrowheads="1"/>
            </p:cNvSpPr>
            <p:nvPr/>
          </p:nvSpPr>
          <p:spPr bwMode="auto">
            <a:xfrm>
              <a:off x="720" y="1248"/>
              <a:ext cx="2496" cy="1096"/>
            </a:xfrm>
            <a:prstGeom prst="rect">
              <a:avLst/>
            </a:prstGeom>
            <a:noFill/>
            <a:ln w="12700">
              <a:noFill/>
              <a:miter lim="800000"/>
              <a:headEnd/>
              <a:tailEnd/>
            </a:ln>
          </p:spPr>
          <p:txBody>
            <a:bodyPr lIns="90488" tIns="44450" rIns="90488" bIns="44450">
              <a:spAutoFit/>
            </a:bodyPr>
            <a:lstStyle/>
            <a:p>
              <a:pPr algn="l" eaLnBrk="0" hangingPunct="0">
                <a:tabLst>
                  <a:tab pos="114300" algn="l"/>
                </a:tabLst>
              </a:pPr>
              <a:r>
                <a:rPr lang="en-US" sz="1600" b="1" dirty="0">
                  <a:latin typeface="+mj-lt"/>
                </a:rPr>
                <a:t>Domain 1:  Planning and Preparation</a:t>
              </a:r>
              <a:endParaRPr lang="en-US" sz="1600" dirty="0">
                <a:latin typeface="+mj-lt"/>
              </a:endParaRPr>
            </a:p>
            <a:p>
              <a:pPr algn="l" eaLnBrk="0" hangingPunct="0">
                <a:buFontTx/>
                <a:buChar char="•"/>
                <a:tabLst>
                  <a:tab pos="114300" algn="l"/>
                </a:tabLst>
              </a:pPr>
              <a:r>
                <a:rPr lang="en-US" sz="1600" dirty="0">
                  <a:latin typeface="+mj-lt"/>
                </a:rPr>
                <a:t>Demonstrating Knowledge of  Content </a:t>
              </a:r>
              <a:r>
                <a:rPr lang="en-US" sz="1600" dirty="0" smtClean="0">
                  <a:latin typeface="+mj-lt"/>
                </a:rPr>
                <a:t>and </a:t>
              </a:r>
              <a:r>
                <a:rPr lang="en-US" sz="1600" dirty="0">
                  <a:latin typeface="+mj-lt"/>
                </a:rPr>
                <a:t>Pedagogy</a:t>
              </a:r>
            </a:p>
            <a:p>
              <a:pPr algn="l" eaLnBrk="0" hangingPunct="0">
                <a:buFontTx/>
                <a:buChar char="•"/>
                <a:tabLst>
                  <a:tab pos="114300" algn="l"/>
                </a:tabLst>
              </a:pPr>
              <a:r>
                <a:rPr lang="en-US" sz="1600" dirty="0">
                  <a:latin typeface="+mj-lt"/>
                </a:rPr>
                <a:t>Demonstrating Knowledge of Students</a:t>
              </a:r>
            </a:p>
            <a:p>
              <a:pPr algn="l" eaLnBrk="0" hangingPunct="0">
                <a:buFontTx/>
                <a:buChar char="•"/>
                <a:tabLst>
                  <a:tab pos="114300" algn="l"/>
                </a:tabLst>
              </a:pPr>
              <a:r>
                <a:rPr lang="en-US" sz="1600" dirty="0">
                  <a:latin typeface="+mj-lt"/>
                </a:rPr>
                <a:t>Setting Instructional Outcomes</a:t>
              </a:r>
            </a:p>
            <a:p>
              <a:pPr algn="l" eaLnBrk="0" hangingPunct="0">
                <a:buFontTx/>
                <a:buChar char="•"/>
                <a:tabLst>
                  <a:tab pos="114300" algn="l"/>
                </a:tabLst>
              </a:pPr>
              <a:r>
                <a:rPr lang="en-US" sz="1600" dirty="0">
                  <a:latin typeface="+mj-lt"/>
                </a:rPr>
                <a:t>Demonstrating Knowledge of Resources</a:t>
              </a:r>
            </a:p>
            <a:p>
              <a:pPr algn="l" eaLnBrk="0" hangingPunct="0">
                <a:buFontTx/>
                <a:buChar char="•"/>
                <a:tabLst>
                  <a:tab pos="114300" algn="l"/>
                </a:tabLst>
              </a:pPr>
              <a:r>
                <a:rPr lang="en-US" sz="1600" dirty="0">
                  <a:latin typeface="+mj-lt"/>
                </a:rPr>
                <a:t>Designing Coherent Instruction</a:t>
              </a:r>
            </a:p>
            <a:p>
              <a:pPr algn="l" eaLnBrk="0" hangingPunct="0">
                <a:buFontTx/>
                <a:buChar char="•"/>
                <a:tabLst>
                  <a:tab pos="114300" algn="l"/>
                </a:tabLst>
              </a:pPr>
              <a:r>
                <a:rPr lang="en-US" sz="1600" dirty="0">
                  <a:latin typeface="+mj-lt"/>
                </a:rPr>
                <a:t>Designing Student Assessments</a:t>
              </a:r>
            </a:p>
          </p:txBody>
        </p:sp>
        <p:sp>
          <p:nvSpPr>
            <p:cNvPr id="30730" name="Rectangle 9"/>
            <p:cNvSpPr>
              <a:spLocks noChangeArrowheads="1"/>
            </p:cNvSpPr>
            <p:nvPr/>
          </p:nvSpPr>
          <p:spPr bwMode="auto">
            <a:xfrm>
              <a:off x="3216" y="1248"/>
              <a:ext cx="2448" cy="834"/>
            </a:xfrm>
            <a:prstGeom prst="rect">
              <a:avLst/>
            </a:prstGeom>
            <a:noFill/>
            <a:ln w="12700">
              <a:noFill/>
              <a:miter lim="800000"/>
              <a:headEnd/>
              <a:tailEnd/>
            </a:ln>
          </p:spPr>
          <p:txBody>
            <a:bodyPr lIns="90488" tIns="44450" rIns="90488" bIns="44450">
              <a:spAutoFit/>
            </a:bodyPr>
            <a:lstStyle/>
            <a:p>
              <a:pPr algn="l" eaLnBrk="0" hangingPunct="0">
                <a:tabLst>
                  <a:tab pos="114300" algn="l"/>
                </a:tabLst>
              </a:pPr>
              <a:r>
                <a:rPr lang="en-US" sz="1600" b="1" dirty="0">
                  <a:latin typeface="Calibri" pitchFamily="-109" charset="0"/>
                </a:rPr>
                <a:t>Domain 2:  The Classroom Environment</a:t>
              </a:r>
              <a:endParaRPr lang="en-US" sz="1600" dirty="0">
                <a:latin typeface="Calibri" pitchFamily="-109" charset="0"/>
              </a:endParaRPr>
            </a:p>
            <a:p>
              <a:pPr algn="l" eaLnBrk="0" hangingPunct="0">
                <a:buFontTx/>
                <a:buChar char="•"/>
                <a:tabLst>
                  <a:tab pos="114300" algn="l"/>
                </a:tabLst>
              </a:pPr>
              <a:r>
                <a:rPr lang="en-US" sz="1600" dirty="0">
                  <a:latin typeface="Calibri" pitchFamily="-109" charset="0"/>
                </a:rPr>
                <a:t>Creating an Environment of Respect  </a:t>
              </a:r>
              <a:r>
                <a:rPr lang="en-US" sz="1600" dirty="0" smtClean="0">
                  <a:latin typeface="Calibri" pitchFamily="-109" charset="0"/>
                </a:rPr>
                <a:t>and </a:t>
              </a:r>
              <a:r>
                <a:rPr lang="en-US" sz="1600" dirty="0">
                  <a:latin typeface="Calibri" pitchFamily="-109" charset="0"/>
                </a:rPr>
                <a:t>Rapport</a:t>
              </a:r>
            </a:p>
            <a:p>
              <a:pPr algn="l" eaLnBrk="0" hangingPunct="0">
                <a:buFontTx/>
                <a:buChar char="•"/>
                <a:tabLst>
                  <a:tab pos="114300" algn="l"/>
                </a:tabLst>
              </a:pPr>
              <a:r>
                <a:rPr lang="en-US" sz="1600" dirty="0">
                  <a:latin typeface="Calibri" pitchFamily="-109" charset="0"/>
                </a:rPr>
                <a:t>Establishing a Culture for Learning</a:t>
              </a:r>
            </a:p>
            <a:p>
              <a:pPr algn="l" eaLnBrk="0" hangingPunct="0">
                <a:buFontTx/>
                <a:buChar char="•"/>
                <a:tabLst>
                  <a:tab pos="114300" algn="l"/>
                </a:tabLst>
              </a:pPr>
              <a:r>
                <a:rPr lang="en-US" sz="1600" dirty="0">
                  <a:latin typeface="Calibri" pitchFamily="-109" charset="0"/>
                </a:rPr>
                <a:t>Managing Classroom Procedures</a:t>
              </a:r>
            </a:p>
            <a:p>
              <a:pPr algn="l" eaLnBrk="0" hangingPunct="0">
                <a:buFontTx/>
                <a:buChar char="•"/>
                <a:tabLst>
                  <a:tab pos="114300" algn="l"/>
                </a:tabLst>
              </a:pPr>
              <a:r>
                <a:rPr lang="en-US" sz="1600" dirty="0">
                  <a:latin typeface="Calibri" pitchFamily="-109" charset="0"/>
                </a:rPr>
                <a:t>Managing Student Behavior</a:t>
              </a:r>
            </a:p>
            <a:p>
              <a:pPr algn="l" eaLnBrk="0" hangingPunct="0">
                <a:buFontTx/>
                <a:buChar char="•"/>
                <a:tabLst>
                  <a:tab pos="114300" algn="l"/>
                </a:tabLst>
              </a:pPr>
              <a:r>
                <a:rPr lang="en-US" sz="1600" dirty="0">
                  <a:latin typeface="Calibri" pitchFamily="-109" charset="0"/>
                </a:rPr>
                <a:t>Organizing Physical Space</a:t>
              </a:r>
            </a:p>
          </p:txBody>
        </p:sp>
      </p:grpSp>
      <p:sp>
        <p:nvSpPr>
          <p:cNvPr id="30725" name="Line 10"/>
          <p:cNvSpPr>
            <a:spLocks noChangeShapeType="1"/>
          </p:cNvSpPr>
          <p:nvPr/>
        </p:nvSpPr>
        <p:spPr bwMode="auto">
          <a:xfrm>
            <a:off x="6140450" y="1143000"/>
            <a:ext cx="0" cy="4572000"/>
          </a:xfrm>
          <a:prstGeom prst="line">
            <a:avLst/>
          </a:prstGeom>
          <a:noFill/>
          <a:ln w="38100">
            <a:solidFill>
              <a:srgbClr val="002060"/>
            </a:solidFill>
            <a:round/>
            <a:headEnd/>
            <a:tailEnd/>
          </a:ln>
        </p:spPr>
        <p:txBody>
          <a:bodyPr/>
          <a:lstStyle/>
          <a:p>
            <a:endParaRPr lang="en-US"/>
          </a:p>
        </p:txBody>
      </p:sp>
      <p:sp>
        <p:nvSpPr>
          <p:cNvPr id="30726" name="Rectangle 11"/>
          <p:cNvSpPr>
            <a:spLocks noChangeArrowheads="1"/>
          </p:cNvSpPr>
          <p:nvPr/>
        </p:nvSpPr>
        <p:spPr bwMode="auto">
          <a:xfrm>
            <a:off x="9987172" y="7923214"/>
            <a:ext cx="184731" cy="369332"/>
          </a:xfrm>
          <a:prstGeom prst="rect">
            <a:avLst/>
          </a:prstGeom>
          <a:noFill/>
          <a:ln w="9525">
            <a:noFill/>
            <a:miter lim="800000"/>
            <a:headEnd/>
            <a:tailEnd/>
          </a:ln>
        </p:spPr>
        <p:txBody>
          <a:bodyPr wrap="none">
            <a:spAutoFit/>
          </a:bodyPr>
          <a:lstStyle/>
          <a:p>
            <a:endParaRPr lang="en-US">
              <a:latin typeface="Calibri" pitchFamily="-109"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5422" y="2235933"/>
            <a:ext cx="533005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01CF334-2D5C-4859-84A6-CA7E6E43FAEB}" type="slidenum">
              <a:rPr lang="en-US" smtClean="0"/>
              <a:t>24</a:t>
            </a:fld>
            <a:endParaRPr lang="en-US"/>
          </a:p>
        </p:txBody>
      </p:sp>
    </p:spTree>
    <p:extLst>
      <p:ext uri="{BB962C8B-B14F-4D97-AF65-F5344CB8AC3E}">
        <p14:creationId xmlns:p14="http://schemas.microsoft.com/office/powerpoint/2010/main" val="27514908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761" y="579438"/>
            <a:ext cx="9997440" cy="1143000"/>
          </a:xfrm>
        </p:spPr>
        <p:txBody>
          <a:bodyPr>
            <a:noAutofit/>
          </a:bodyPr>
          <a:lstStyle/>
          <a:p>
            <a:r>
              <a:rPr lang="en-US" sz="4000" b="1" dirty="0">
                <a:solidFill>
                  <a:schemeClr val="accent2"/>
                </a:solidFill>
              </a:rPr>
              <a:t>In your journal, reflect on this activity…</a:t>
            </a:r>
            <a:br>
              <a:rPr lang="en-US" sz="4000" b="1" dirty="0">
                <a:solidFill>
                  <a:schemeClr val="accent2"/>
                </a:solidFill>
              </a:rPr>
            </a:br>
            <a:endParaRPr lang="en-US" sz="4000" b="1" dirty="0">
              <a:solidFill>
                <a:schemeClr val="accent2"/>
              </a:solidFill>
            </a:endParaRPr>
          </a:p>
        </p:txBody>
      </p:sp>
      <p:sp>
        <p:nvSpPr>
          <p:cNvPr id="3" name="Content Placeholder 2"/>
          <p:cNvSpPr>
            <a:spLocks noGrp="1"/>
          </p:cNvSpPr>
          <p:nvPr>
            <p:ph idx="1"/>
          </p:nvPr>
        </p:nvSpPr>
        <p:spPr>
          <a:xfrm>
            <a:off x="1016786" y="1847850"/>
            <a:ext cx="10553700" cy="5010150"/>
          </a:xfrm>
        </p:spPr>
        <p:txBody>
          <a:bodyPr>
            <a:normAutofit/>
          </a:bodyPr>
          <a:lstStyle/>
          <a:p>
            <a:pPr>
              <a:buNone/>
            </a:pPr>
            <a:r>
              <a:rPr lang="en-US" b="1" dirty="0" smtClean="0">
                <a:solidFill>
                  <a:schemeClr val="accent2"/>
                </a:solidFill>
              </a:rPr>
              <a:t>Some questions to consider:</a:t>
            </a:r>
          </a:p>
          <a:p>
            <a:r>
              <a:rPr lang="en-US" b="1" dirty="0" smtClean="0">
                <a:solidFill>
                  <a:schemeClr val="accent2"/>
                </a:solidFill>
              </a:rPr>
              <a:t>What did you learn about the </a:t>
            </a:r>
            <a:r>
              <a:rPr lang="en-US" b="1" dirty="0" err="1" smtClean="0">
                <a:solidFill>
                  <a:schemeClr val="accent2"/>
                </a:solidFill>
              </a:rPr>
              <a:t>KyFfT</a:t>
            </a:r>
            <a:r>
              <a:rPr lang="en-US" b="1" dirty="0" smtClean="0">
                <a:solidFill>
                  <a:schemeClr val="accent2"/>
                </a:solidFill>
              </a:rPr>
              <a:t>?</a:t>
            </a:r>
          </a:p>
          <a:p>
            <a:r>
              <a:rPr lang="en-US" b="1" dirty="0" smtClean="0">
                <a:solidFill>
                  <a:schemeClr val="accent2"/>
                </a:solidFill>
              </a:rPr>
              <a:t>What are your thoughts about your own instructional practices as they align to the </a:t>
            </a:r>
            <a:r>
              <a:rPr lang="en-US" b="1" dirty="0" err="1" smtClean="0">
                <a:solidFill>
                  <a:schemeClr val="accent2"/>
                </a:solidFill>
              </a:rPr>
              <a:t>KyFfT</a:t>
            </a:r>
            <a:r>
              <a:rPr lang="en-US" b="1" dirty="0" smtClean="0">
                <a:solidFill>
                  <a:schemeClr val="accent2"/>
                </a:solidFill>
              </a:rPr>
              <a:t>?</a:t>
            </a:r>
          </a:p>
          <a:p>
            <a:r>
              <a:rPr lang="en-US" b="1" dirty="0" smtClean="0">
                <a:solidFill>
                  <a:schemeClr val="accent2"/>
                </a:solidFill>
              </a:rPr>
              <a:t>How will your instruction align to the </a:t>
            </a:r>
            <a:r>
              <a:rPr lang="en-US" b="1" dirty="0" err="1" smtClean="0">
                <a:solidFill>
                  <a:schemeClr val="accent2"/>
                </a:solidFill>
              </a:rPr>
              <a:t>KyFfT</a:t>
            </a:r>
            <a:r>
              <a:rPr lang="en-US" b="1" dirty="0" smtClean="0">
                <a:solidFill>
                  <a:schemeClr val="accent2"/>
                </a:solidFill>
              </a:rPr>
              <a:t>?</a:t>
            </a:r>
          </a:p>
          <a:p>
            <a:r>
              <a:rPr lang="en-US" b="1" dirty="0" smtClean="0">
                <a:solidFill>
                  <a:schemeClr val="accent2"/>
                </a:solidFill>
              </a:rPr>
              <a:t>What evidence will you have/need to support alignment to </a:t>
            </a:r>
            <a:r>
              <a:rPr lang="en-US" b="1" dirty="0" err="1" smtClean="0">
                <a:solidFill>
                  <a:schemeClr val="accent2"/>
                </a:solidFill>
              </a:rPr>
              <a:t>KyFfT</a:t>
            </a:r>
            <a:r>
              <a:rPr lang="en-US" b="1" dirty="0" smtClean="0">
                <a:solidFill>
                  <a:schemeClr val="accent2"/>
                </a:solidFill>
              </a:rPr>
              <a:t>?</a:t>
            </a:r>
            <a:endParaRPr lang="en-US" b="1" dirty="0">
              <a:solidFill>
                <a:schemeClr val="accent2"/>
              </a:solidFill>
            </a:endParaRPr>
          </a:p>
        </p:txBody>
      </p:sp>
      <p:pic>
        <p:nvPicPr>
          <p:cNvPr id="4" name="Picture 2" descr="https://encrypted-tbn3.gstatic.com/images?q=tbn:ANd9GcT6ZCZGDb92IQtFkIvKeGSouBmlf99dvEdwxpY5iZt6nfQFEJU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43247">
            <a:off x="9584335" y="1415655"/>
            <a:ext cx="1736375" cy="1937187"/>
          </a:xfrm>
          <a:prstGeom prst="rect">
            <a:avLst/>
          </a:prstGeom>
          <a:noFill/>
          <a:ln w="9525">
            <a:solidFill>
              <a:srgbClr val="FF3E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26028">
            <a:off x="10005560" y="1758009"/>
            <a:ext cx="1189368" cy="86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401CF334-2D5C-4859-84A6-CA7E6E43FAEB}" type="slidenum">
              <a:rPr lang="en-US" smtClean="0"/>
              <a:t>25</a:t>
            </a:fld>
            <a:endParaRPr lang="en-US"/>
          </a:p>
        </p:txBody>
      </p:sp>
    </p:spTree>
    <p:extLst>
      <p:ext uri="{BB962C8B-B14F-4D97-AF65-F5344CB8AC3E}">
        <p14:creationId xmlns:p14="http://schemas.microsoft.com/office/powerpoint/2010/main" val="304175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0400" y="533401"/>
            <a:ext cx="9313333" cy="4525963"/>
          </a:xfrm>
        </p:spPr>
        <p:txBody>
          <a:bodyPr/>
          <a:lstStyle/>
          <a:p>
            <a:endParaRPr lang="en-US" dirty="0"/>
          </a:p>
          <a:p>
            <a:endParaRPr lang="en-US" dirty="0"/>
          </a:p>
        </p:txBody>
      </p:sp>
      <p:sp>
        <p:nvSpPr>
          <p:cNvPr id="6" name="TextBox 5"/>
          <p:cNvSpPr txBox="1"/>
          <p:nvPr/>
        </p:nvSpPr>
        <p:spPr>
          <a:xfrm>
            <a:off x="3838139" y="4826851"/>
            <a:ext cx="5607625" cy="830997"/>
          </a:xfrm>
          <a:prstGeom prst="rect">
            <a:avLst/>
          </a:prstGeom>
          <a:noFill/>
        </p:spPr>
        <p:txBody>
          <a:bodyPr wrap="none" rtlCol="0">
            <a:spAutoFit/>
          </a:bodyPr>
          <a:lstStyle/>
          <a:p>
            <a:r>
              <a:rPr lang="en-US" sz="4800" b="1" dirty="0" smtClean="0">
                <a:solidFill>
                  <a:schemeClr val="accent2">
                    <a:lumMod val="75000"/>
                  </a:schemeClr>
                </a:solidFill>
                <a:effectLst>
                  <a:outerShdw blurRad="38100" dist="38100" dir="2700000" algn="tl">
                    <a:srgbClr val="000000">
                      <a:alpha val="43137"/>
                    </a:srgbClr>
                  </a:outerShdw>
                </a:effectLst>
                <a:latin typeface="+mj-lt"/>
              </a:rPr>
              <a:t>10:40 – 10:50 </a:t>
            </a:r>
            <a:r>
              <a:rPr lang="en-US" sz="4800" b="1" dirty="0">
                <a:solidFill>
                  <a:schemeClr val="accent2">
                    <a:lumMod val="75000"/>
                  </a:schemeClr>
                </a:solidFill>
                <a:effectLst>
                  <a:outerShdw blurRad="38100" dist="38100" dir="2700000" algn="tl">
                    <a:srgbClr val="000000">
                      <a:alpha val="43137"/>
                    </a:srgbClr>
                  </a:outerShdw>
                </a:effectLst>
                <a:latin typeface="+mj-lt"/>
              </a:rPr>
              <a:t>a</a:t>
            </a:r>
            <a:r>
              <a:rPr lang="en-US" sz="4800" b="1" dirty="0" smtClean="0">
                <a:solidFill>
                  <a:schemeClr val="accent2">
                    <a:lumMod val="75000"/>
                  </a:schemeClr>
                </a:solidFill>
                <a:effectLst>
                  <a:outerShdw blurRad="38100" dist="38100" dir="2700000" algn="tl">
                    <a:srgbClr val="000000">
                      <a:alpha val="43137"/>
                    </a:srgbClr>
                  </a:outerShdw>
                </a:effectLst>
                <a:latin typeface="+mj-lt"/>
              </a:rPr>
              <a:t>.m. </a:t>
            </a:r>
            <a:endParaRPr lang="en-US" sz="4800" b="1" dirty="0">
              <a:solidFill>
                <a:schemeClr val="accent2">
                  <a:lumMod val="75000"/>
                </a:schemeClr>
              </a:solidFill>
              <a:effectLst>
                <a:outerShdw blurRad="38100" dist="38100" dir="2700000" algn="tl">
                  <a:srgbClr val="000000">
                    <a:alpha val="43137"/>
                  </a:srgbClr>
                </a:outerShdw>
              </a:effectLst>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812" y="681037"/>
            <a:ext cx="6178077" cy="410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01CF334-2D5C-4859-84A6-CA7E6E43FAEB}" type="slidenum">
              <a:rPr lang="en-US" smtClean="0"/>
              <a:t>26</a:t>
            </a:fld>
            <a:endParaRPr lang="en-US"/>
          </a:p>
        </p:txBody>
      </p:sp>
    </p:spTree>
    <p:extLst>
      <p:ext uri="{BB962C8B-B14F-4D97-AF65-F5344CB8AC3E}">
        <p14:creationId xmlns:p14="http://schemas.microsoft.com/office/powerpoint/2010/main" val="391589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accent2"/>
                </a:solidFill>
              </a:rPr>
              <a:t>Building Capacity Around the 4 Pillars</a:t>
            </a:r>
            <a:endParaRPr lang="en-US" b="1" dirty="0">
              <a:solidFill>
                <a:schemeClr val="accent2"/>
              </a:solidFill>
            </a:endParaRPr>
          </a:p>
        </p:txBody>
      </p:sp>
      <p:pic>
        <p:nvPicPr>
          <p:cNvPr id="2051" name="Picture 2" descr="https://encrypted-tbn0.gstatic.com/images?q=tbn:ANd9GcSxWTzf03zzuxkWf7_lm3iYsqxwj_HIIrDQB8niI-NtJPvYZeYJ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1" y="1844675"/>
            <a:ext cx="84201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401CF334-2D5C-4859-84A6-CA7E6E43FAEB}" type="slidenum">
              <a:rPr lang="en-US" smtClean="0"/>
              <a:t>27</a:t>
            </a:fld>
            <a:endParaRPr lang="en-US"/>
          </a:p>
        </p:txBody>
      </p:sp>
    </p:spTree>
    <p:extLst>
      <p:ext uri="{BB962C8B-B14F-4D97-AF65-F5344CB8AC3E}">
        <p14:creationId xmlns:p14="http://schemas.microsoft.com/office/powerpoint/2010/main" val="386377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6000" y="457200"/>
            <a:ext cx="11379200" cy="758952"/>
          </a:xfrm>
          <a:ln>
            <a:miter lim="800000"/>
            <a:headEnd/>
            <a:tailEnd/>
          </a:ln>
          <a:extLst/>
        </p:spPr>
        <p:txBody>
          <a:bodyPr rtlCol="0">
            <a:noAutofit/>
          </a:bodyPr>
          <a:lstStyle/>
          <a:p>
            <a:pPr eaLnBrk="1" fontAlgn="auto" hangingPunct="1">
              <a:spcAft>
                <a:spcPts val="0"/>
              </a:spcAft>
              <a:defRPr/>
            </a:pPr>
            <a:r>
              <a:rPr lang="en-US" sz="4000"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rPr>
              <a:t>Four </a:t>
            </a:r>
            <a:r>
              <a:rPr sz="4000"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rPr>
              <a:t>Pillars of Network Meetings</a:t>
            </a:r>
            <a:endParaRPr sz="4000"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endParaRPr>
          </a:p>
        </p:txBody>
      </p:sp>
      <p:sp>
        <p:nvSpPr>
          <p:cNvPr id="3075" name="Content Placeholder 1"/>
          <p:cNvSpPr>
            <a:spLocks noGrp="1"/>
          </p:cNvSpPr>
          <p:nvPr>
            <p:ph idx="1"/>
          </p:nvPr>
        </p:nvSpPr>
        <p:spPr>
          <a:xfrm>
            <a:off x="1162050" y="1447800"/>
            <a:ext cx="9652000" cy="3352800"/>
          </a:xfrm>
        </p:spPr>
        <p:txBody>
          <a:bodyPr/>
          <a:lstStyle/>
          <a:p>
            <a:pPr eaLnBrk="1" hangingPunct="1">
              <a:buFont typeface="Wingdings" pitchFamily="2" charset="2"/>
              <a:buChar char="v"/>
            </a:pPr>
            <a:r>
              <a:rPr lang="en-US" altLang="en-US" b="1" dirty="0" smtClean="0">
                <a:solidFill>
                  <a:schemeClr val="accent2"/>
                </a:solidFill>
              </a:rPr>
              <a:t>Kentucky’s Core Academic Standards</a:t>
            </a:r>
          </a:p>
          <a:p>
            <a:pPr eaLnBrk="1" hangingPunct="1">
              <a:buFont typeface="Wingdings" pitchFamily="2" charset="2"/>
              <a:buChar char="v"/>
            </a:pPr>
            <a:r>
              <a:rPr lang="en-US" altLang="en-US" b="1" dirty="0" smtClean="0">
                <a:solidFill>
                  <a:schemeClr val="accent2"/>
                </a:solidFill>
              </a:rPr>
              <a:t>Characteristics of Highly Effective Teaching and Learning/KY Framework for Teaching</a:t>
            </a:r>
          </a:p>
          <a:p>
            <a:pPr eaLnBrk="1" hangingPunct="1">
              <a:buFont typeface="Wingdings" pitchFamily="2" charset="2"/>
              <a:buChar char="v"/>
            </a:pPr>
            <a:r>
              <a:rPr lang="en-US" altLang="en-US" b="1" dirty="0" smtClean="0">
                <a:solidFill>
                  <a:schemeClr val="accent2"/>
                </a:solidFill>
              </a:rPr>
              <a:t>Assessment Literacy</a:t>
            </a:r>
          </a:p>
          <a:p>
            <a:pPr eaLnBrk="1" hangingPunct="1">
              <a:buFont typeface="Wingdings" pitchFamily="2" charset="2"/>
              <a:buChar char="v"/>
            </a:pPr>
            <a:r>
              <a:rPr lang="en-US" altLang="en-US" b="1" dirty="0" smtClean="0">
                <a:solidFill>
                  <a:schemeClr val="accent2"/>
                </a:solidFill>
              </a:rPr>
              <a:t>Leadership</a:t>
            </a:r>
          </a:p>
        </p:txBody>
      </p:sp>
      <p:pic>
        <p:nvPicPr>
          <p:cNvPr id="3076" name="Picture 3" descr="C:\Users\Abbie\AppData\Local\Microsoft\Windows\Temporary Internet Files\Content.IE5\L4VARP5W\MP90030925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4900" y="3886199"/>
            <a:ext cx="2777068" cy="220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UnbridledLearning_300x12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4717129"/>
            <a:ext cx="2565400" cy="144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01CF334-2D5C-4859-84A6-CA7E6E43FAEB}" type="slidenum">
              <a:rPr lang="en-US" smtClean="0"/>
              <a:t>28</a:t>
            </a:fld>
            <a:endParaRPr lang="en-US"/>
          </a:p>
        </p:txBody>
      </p:sp>
    </p:spTree>
    <p:extLst>
      <p:ext uri="{BB962C8B-B14F-4D97-AF65-F5344CB8AC3E}">
        <p14:creationId xmlns:p14="http://schemas.microsoft.com/office/powerpoint/2010/main" val="332100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pPr eaLnBrk="1" hangingPunct="1"/>
            <a:r>
              <a:rPr lang="en-US" altLang="en-US" dirty="0" smtClean="0">
                <a:solidFill>
                  <a:schemeClr val="accent2"/>
                </a:solidFill>
              </a:rPr>
              <a:t>What is </a:t>
            </a:r>
            <a:r>
              <a:rPr lang="en-US" altLang="en-US" b="1" dirty="0" smtClean="0">
                <a:solidFill>
                  <a:schemeClr val="accent2"/>
                </a:solidFill>
              </a:rPr>
              <a:t>“Assessment Literacy”</a:t>
            </a:r>
            <a:r>
              <a:rPr lang="en-US" altLang="en-US" dirty="0" smtClean="0">
                <a:solidFill>
                  <a:schemeClr val="accent2"/>
                </a:solidFill>
              </a:rPr>
              <a:t>?</a:t>
            </a:r>
          </a:p>
        </p:txBody>
      </p:sp>
      <p:sp>
        <p:nvSpPr>
          <p:cNvPr id="4099" name="Content Placeholder 5"/>
          <p:cNvSpPr>
            <a:spLocks noGrp="1"/>
          </p:cNvSpPr>
          <p:nvPr>
            <p:ph sz="half" idx="1"/>
          </p:nvPr>
        </p:nvSpPr>
        <p:spPr>
          <a:xfrm>
            <a:off x="1392768" y="1428750"/>
            <a:ext cx="6174680" cy="4876800"/>
          </a:xfrm>
        </p:spPr>
        <p:txBody>
          <a:bodyPr/>
          <a:lstStyle/>
          <a:p>
            <a:pPr eaLnBrk="1" hangingPunct="1"/>
            <a:endParaRPr lang="en-US" altLang="en-US" dirty="0" smtClean="0"/>
          </a:p>
          <a:p>
            <a:pPr marL="82296" indent="0" eaLnBrk="1" hangingPunct="1">
              <a:buNone/>
            </a:pPr>
            <a:r>
              <a:rPr lang="en-US" altLang="en-US" sz="4000" dirty="0" smtClean="0">
                <a:solidFill>
                  <a:schemeClr val="accent2"/>
                </a:solidFill>
              </a:rPr>
              <a:t>When thinking about a person being assessment literate, what might he/she </a:t>
            </a:r>
            <a:r>
              <a:rPr lang="en-US" altLang="en-US" sz="4000" b="1" dirty="0" smtClean="0">
                <a:solidFill>
                  <a:schemeClr val="accent2"/>
                </a:solidFill>
              </a:rPr>
              <a:t>believe</a:t>
            </a:r>
            <a:r>
              <a:rPr lang="en-US" altLang="en-US" sz="4000" dirty="0" smtClean="0">
                <a:solidFill>
                  <a:schemeClr val="accent2"/>
                </a:solidFill>
              </a:rPr>
              <a:t>, </a:t>
            </a:r>
            <a:r>
              <a:rPr lang="en-US" altLang="en-US" sz="4000" b="1" dirty="0" smtClean="0">
                <a:solidFill>
                  <a:schemeClr val="accent2"/>
                </a:solidFill>
              </a:rPr>
              <a:t>know</a:t>
            </a:r>
            <a:r>
              <a:rPr lang="en-US" altLang="en-US" sz="4000" dirty="0" smtClean="0">
                <a:solidFill>
                  <a:schemeClr val="accent2"/>
                </a:solidFill>
              </a:rPr>
              <a:t>, and </a:t>
            </a:r>
            <a:r>
              <a:rPr lang="en-US" altLang="en-US" sz="4000" b="1" dirty="0" smtClean="0">
                <a:solidFill>
                  <a:schemeClr val="accent2"/>
                </a:solidFill>
              </a:rPr>
              <a:t>be able to do</a:t>
            </a:r>
            <a:r>
              <a:rPr lang="en-US" altLang="en-US" sz="4000" dirty="0" smtClean="0">
                <a:solidFill>
                  <a:schemeClr val="accent2"/>
                </a:solidFill>
              </a:rPr>
              <a:t>?</a:t>
            </a:r>
          </a:p>
          <a:p>
            <a:pPr eaLnBrk="1" hangingPunct="1"/>
            <a:endParaRPr lang="en-US" alt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429" y="2300451"/>
            <a:ext cx="3406109" cy="2287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01CF334-2D5C-4859-84A6-CA7E6E43FAEB}" type="slidenum">
              <a:rPr lang="en-US" smtClean="0"/>
              <a:t>29</a:t>
            </a:fld>
            <a:endParaRPr lang="en-US"/>
          </a:p>
        </p:txBody>
      </p:sp>
    </p:spTree>
    <p:extLst>
      <p:ext uri="{BB962C8B-B14F-4D97-AF65-F5344CB8AC3E}">
        <p14:creationId xmlns:p14="http://schemas.microsoft.com/office/powerpoint/2010/main" val="253471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0883" y="274638"/>
            <a:ext cx="10760701" cy="1143000"/>
          </a:xfrm>
        </p:spPr>
        <p:txBody>
          <a:bodyPr/>
          <a:lstStyle/>
          <a:p>
            <a:r>
              <a:rPr lang="en-US" sz="4400" b="1" dirty="0" smtClean="0">
                <a:solidFill>
                  <a:schemeClr val="accent2">
                    <a:lumMod val="75000"/>
                  </a:schemeClr>
                </a:solidFill>
              </a:rPr>
              <a:t>Facilitators </a:t>
            </a:r>
            <a:r>
              <a:rPr lang="en-US" sz="4400" b="1" dirty="0">
                <a:solidFill>
                  <a:schemeClr val="accent2">
                    <a:lumMod val="75000"/>
                  </a:schemeClr>
                </a:solidFill>
              </a:rPr>
              <a:t>for Today</a:t>
            </a:r>
            <a:endParaRPr lang="en-US" b="1" dirty="0">
              <a:solidFill>
                <a:schemeClr val="accent2">
                  <a:lumMod val="75000"/>
                </a:schemeClr>
              </a:solidFill>
            </a:endParaRPr>
          </a:p>
        </p:txBody>
      </p:sp>
      <p:sp>
        <p:nvSpPr>
          <p:cNvPr id="4" name="Content Placeholder 3"/>
          <p:cNvSpPr txBox="1">
            <a:spLocks noGrp="1"/>
          </p:cNvSpPr>
          <p:nvPr>
            <p:ph idx="1"/>
          </p:nvPr>
        </p:nvSpPr>
        <p:spPr>
          <a:xfrm>
            <a:off x="1914144" y="1447800"/>
            <a:ext cx="9997440" cy="5524589"/>
          </a:xfrm>
          <a:prstGeom prst="rect">
            <a:avLst/>
          </a:prstGeom>
          <a:noFill/>
        </p:spPr>
        <p:txBody>
          <a:bodyPr wrap="square">
            <a:spAutoFit/>
          </a:bodyPr>
          <a:lstStyle/>
          <a:p>
            <a:pPr marL="0" indent="0" fontAlgn="auto">
              <a:lnSpc>
                <a:spcPct val="80000"/>
              </a:lnSpc>
              <a:spcAft>
                <a:spcPts val="0"/>
              </a:spcAft>
              <a:buFontTx/>
              <a:buNone/>
              <a:defRPr/>
            </a:pPr>
            <a:r>
              <a:rPr lang="en-US" sz="2000" b="1" dirty="0" smtClean="0"/>
              <a:t>  </a:t>
            </a:r>
            <a:r>
              <a:rPr lang="en-US" sz="2800" b="1" dirty="0">
                <a:solidFill>
                  <a:schemeClr val="accent2">
                    <a:lumMod val="75000"/>
                  </a:schemeClr>
                </a:solidFill>
              </a:rPr>
              <a:t>Carole Mullins</a:t>
            </a:r>
          </a:p>
          <a:p>
            <a:pPr marL="0" indent="0" fontAlgn="auto">
              <a:lnSpc>
                <a:spcPct val="80000"/>
              </a:lnSpc>
              <a:spcAft>
                <a:spcPts val="0"/>
              </a:spcAft>
              <a:buFontTx/>
              <a:buNone/>
              <a:defRPr/>
            </a:pPr>
            <a:r>
              <a:rPr lang="en-US" sz="2400" b="1" dirty="0">
                <a:solidFill>
                  <a:schemeClr val="accent2">
                    <a:lumMod val="75000"/>
                  </a:schemeClr>
                </a:solidFill>
              </a:rPr>
              <a:t>      </a:t>
            </a:r>
            <a:r>
              <a:rPr lang="en-US" sz="2400" dirty="0" smtClean="0">
                <a:solidFill>
                  <a:schemeClr val="accent2">
                    <a:lumMod val="75000"/>
                  </a:schemeClr>
                </a:solidFill>
              </a:rPr>
              <a:t>KDE/KVEC Instructional Specialist</a:t>
            </a:r>
            <a:endParaRPr lang="en-US" sz="2400" dirty="0">
              <a:solidFill>
                <a:schemeClr val="accent2">
                  <a:lumMod val="75000"/>
                </a:schemeClr>
              </a:solidFill>
            </a:endParaRPr>
          </a:p>
          <a:p>
            <a:pPr marL="0" indent="0" fontAlgn="auto">
              <a:lnSpc>
                <a:spcPct val="80000"/>
              </a:lnSpc>
              <a:spcAft>
                <a:spcPts val="0"/>
              </a:spcAft>
              <a:buFontTx/>
              <a:buNone/>
              <a:defRPr/>
            </a:pPr>
            <a:r>
              <a:rPr lang="en-US" sz="2400" dirty="0">
                <a:solidFill>
                  <a:schemeClr val="accent2">
                    <a:lumMod val="75000"/>
                  </a:schemeClr>
                </a:solidFill>
              </a:rPr>
              <a:t>       </a:t>
            </a:r>
            <a:endParaRPr lang="en-US" sz="2400" b="1" dirty="0">
              <a:solidFill>
                <a:schemeClr val="accent2">
                  <a:lumMod val="75000"/>
                </a:schemeClr>
              </a:solidFill>
            </a:endParaRPr>
          </a:p>
          <a:p>
            <a:pPr marL="0" indent="0" fontAlgn="auto">
              <a:lnSpc>
                <a:spcPct val="80000"/>
              </a:lnSpc>
              <a:spcAft>
                <a:spcPts val="0"/>
              </a:spcAft>
              <a:buFontTx/>
              <a:buNone/>
              <a:defRPr/>
            </a:pPr>
            <a:r>
              <a:rPr lang="en-US" sz="2400" b="1" dirty="0">
                <a:solidFill>
                  <a:schemeClr val="accent2">
                    <a:lumMod val="75000"/>
                  </a:schemeClr>
                </a:solidFill>
              </a:rPr>
              <a:t>  </a:t>
            </a:r>
            <a:r>
              <a:rPr lang="en-US" sz="2800" b="1" dirty="0">
                <a:solidFill>
                  <a:schemeClr val="accent2">
                    <a:lumMod val="75000"/>
                  </a:schemeClr>
                </a:solidFill>
              </a:rPr>
              <a:t>Mary McCloud</a:t>
            </a:r>
          </a:p>
          <a:p>
            <a:pPr marL="0" indent="0" fontAlgn="auto">
              <a:lnSpc>
                <a:spcPct val="80000"/>
              </a:lnSpc>
              <a:spcAft>
                <a:spcPts val="0"/>
              </a:spcAft>
              <a:buFontTx/>
              <a:buNone/>
              <a:defRPr/>
            </a:pPr>
            <a:r>
              <a:rPr lang="en-US" sz="2400" b="1" dirty="0">
                <a:solidFill>
                  <a:schemeClr val="accent2">
                    <a:lumMod val="75000"/>
                  </a:schemeClr>
                </a:solidFill>
              </a:rPr>
              <a:t>     </a:t>
            </a:r>
            <a:r>
              <a:rPr lang="en-US" sz="2400" dirty="0">
                <a:solidFill>
                  <a:schemeClr val="accent2">
                    <a:lumMod val="75000"/>
                  </a:schemeClr>
                </a:solidFill>
              </a:rPr>
              <a:t>KVEC Literacy Consultant</a:t>
            </a:r>
          </a:p>
          <a:p>
            <a:pPr marL="0" indent="0" fontAlgn="auto">
              <a:lnSpc>
                <a:spcPct val="80000"/>
              </a:lnSpc>
              <a:spcAft>
                <a:spcPts val="0"/>
              </a:spcAft>
              <a:buFontTx/>
              <a:buNone/>
              <a:defRPr/>
            </a:pPr>
            <a:endParaRPr lang="en-US" sz="2400" b="1" dirty="0">
              <a:solidFill>
                <a:schemeClr val="accent2">
                  <a:lumMod val="75000"/>
                </a:schemeClr>
              </a:solidFill>
            </a:endParaRPr>
          </a:p>
          <a:p>
            <a:pPr marL="0" indent="0" fontAlgn="auto">
              <a:lnSpc>
                <a:spcPct val="80000"/>
              </a:lnSpc>
              <a:spcAft>
                <a:spcPts val="0"/>
              </a:spcAft>
              <a:buFontTx/>
              <a:buNone/>
              <a:defRPr/>
            </a:pPr>
            <a:r>
              <a:rPr lang="en-US" sz="2400" b="1" dirty="0">
                <a:solidFill>
                  <a:schemeClr val="accent2">
                    <a:lumMod val="75000"/>
                  </a:schemeClr>
                </a:solidFill>
              </a:rPr>
              <a:t>  </a:t>
            </a:r>
            <a:r>
              <a:rPr lang="en-US" sz="2800" b="1" dirty="0">
                <a:solidFill>
                  <a:schemeClr val="accent2">
                    <a:lumMod val="75000"/>
                  </a:schemeClr>
                </a:solidFill>
              </a:rPr>
              <a:t>Linda Holbrook</a:t>
            </a:r>
          </a:p>
          <a:p>
            <a:pPr marL="0" indent="0" fontAlgn="auto">
              <a:lnSpc>
                <a:spcPct val="80000"/>
              </a:lnSpc>
              <a:spcAft>
                <a:spcPts val="0"/>
              </a:spcAft>
              <a:buFontTx/>
              <a:buNone/>
              <a:defRPr/>
            </a:pPr>
            <a:r>
              <a:rPr lang="en-US" sz="2400" b="1" dirty="0">
                <a:solidFill>
                  <a:schemeClr val="accent2">
                    <a:lumMod val="75000"/>
                  </a:schemeClr>
                </a:solidFill>
              </a:rPr>
              <a:t>     </a:t>
            </a:r>
            <a:r>
              <a:rPr lang="en-US" sz="2400" dirty="0">
                <a:solidFill>
                  <a:schemeClr val="accent2">
                    <a:lumMod val="75000"/>
                  </a:schemeClr>
                </a:solidFill>
              </a:rPr>
              <a:t>KDE </a:t>
            </a:r>
            <a:r>
              <a:rPr lang="en-US" sz="2400" dirty="0" smtClean="0">
                <a:solidFill>
                  <a:schemeClr val="accent2">
                    <a:lumMod val="75000"/>
                  </a:schemeClr>
                </a:solidFill>
              </a:rPr>
              <a:t>Literacy </a:t>
            </a:r>
            <a:r>
              <a:rPr lang="en-US" sz="2400" dirty="0">
                <a:solidFill>
                  <a:schemeClr val="accent2">
                    <a:lumMod val="75000"/>
                  </a:schemeClr>
                </a:solidFill>
              </a:rPr>
              <a:t>Consultant</a:t>
            </a:r>
          </a:p>
          <a:p>
            <a:pPr marL="0" indent="0" fontAlgn="auto">
              <a:lnSpc>
                <a:spcPct val="80000"/>
              </a:lnSpc>
              <a:spcAft>
                <a:spcPts val="0"/>
              </a:spcAft>
              <a:buFontTx/>
              <a:buNone/>
              <a:defRPr/>
            </a:pPr>
            <a:endParaRPr lang="en-US" sz="2400" dirty="0">
              <a:solidFill>
                <a:schemeClr val="accent2">
                  <a:lumMod val="75000"/>
                </a:schemeClr>
              </a:solidFill>
            </a:endParaRPr>
          </a:p>
          <a:p>
            <a:pPr marL="0" indent="0" fontAlgn="auto">
              <a:lnSpc>
                <a:spcPct val="80000"/>
              </a:lnSpc>
              <a:spcAft>
                <a:spcPts val="0"/>
              </a:spcAft>
              <a:buFontTx/>
              <a:buNone/>
              <a:defRPr/>
            </a:pPr>
            <a:r>
              <a:rPr lang="en-US" sz="2400" b="1" dirty="0">
                <a:solidFill>
                  <a:schemeClr val="accent2">
                    <a:lumMod val="75000"/>
                  </a:schemeClr>
                </a:solidFill>
              </a:rPr>
              <a:t>  </a:t>
            </a:r>
            <a:r>
              <a:rPr lang="en-US" sz="2800" b="1" dirty="0">
                <a:solidFill>
                  <a:schemeClr val="accent2">
                    <a:lumMod val="75000"/>
                  </a:schemeClr>
                </a:solidFill>
              </a:rPr>
              <a:t>Jennifer Carroll</a:t>
            </a:r>
          </a:p>
          <a:p>
            <a:pPr marL="0" indent="0" fontAlgn="auto">
              <a:lnSpc>
                <a:spcPct val="80000"/>
              </a:lnSpc>
              <a:spcAft>
                <a:spcPts val="0"/>
              </a:spcAft>
              <a:buFontTx/>
              <a:buNone/>
              <a:defRPr/>
            </a:pPr>
            <a:r>
              <a:rPr lang="en-US" sz="2400" b="1" dirty="0">
                <a:solidFill>
                  <a:schemeClr val="accent2">
                    <a:lumMod val="75000"/>
                  </a:schemeClr>
                </a:solidFill>
              </a:rPr>
              <a:t>     </a:t>
            </a:r>
            <a:r>
              <a:rPr lang="en-US" sz="2400" dirty="0" smtClean="0">
                <a:solidFill>
                  <a:schemeClr val="accent2">
                    <a:lumMod val="75000"/>
                  </a:schemeClr>
                </a:solidFill>
              </a:rPr>
              <a:t>KDE/KVEC Professional Growth and Effectiveness</a:t>
            </a:r>
          </a:p>
          <a:p>
            <a:pPr marL="0" indent="0" fontAlgn="auto">
              <a:lnSpc>
                <a:spcPct val="80000"/>
              </a:lnSpc>
              <a:spcAft>
                <a:spcPts val="0"/>
              </a:spcAft>
              <a:buFontTx/>
              <a:buNone/>
              <a:defRPr/>
            </a:pPr>
            <a:r>
              <a:rPr lang="en-US" sz="2400" dirty="0">
                <a:solidFill>
                  <a:schemeClr val="accent2">
                    <a:lumMod val="75000"/>
                  </a:schemeClr>
                </a:solidFill>
              </a:rPr>
              <a:t> </a:t>
            </a:r>
            <a:r>
              <a:rPr lang="en-US" sz="2400" dirty="0" smtClean="0">
                <a:solidFill>
                  <a:schemeClr val="accent2">
                    <a:lumMod val="75000"/>
                  </a:schemeClr>
                </a:solidFill>
              </a:rPr>
              <a:t>    System Consultant</a:t>
            </a:r>
          </a:p>
          <a:p>
            <a:pPr marL="0" indent="0" fontAlgn="auto">
              <a:lnSpc>
                <a:spcPct val="80000"/>
              </a:lnSpc>
              <a:spcAft>
                <a:spcPts val="0"/>
              </a:spcAft>
              <a:buFontTx/>
              <a:buNone/>
              <a:defRPr/>
            </a:pPr>
            <a:endParaRPr lang="en-US" sz="2400" dirty="0">
              <a:cs typeface="Arial" charset="0"/>
            </a:endParaRPr>
          </a:p>
          <a:p>
            <a:pPr marL="0" indent="0" fontAlgn="auto">
              <a:lnSpc>
                <a:spcPct val="80000"/>
              </a:lnSpc>
              <a:spcAft>
                <a:spcPts val="0"/>
              </a:spcAft>
              <a:buFontTx/>
              <a:buNone/>
              <a:defRPr/>
            </a:pPr>
            <a:r>
              <a:rPr lang="en-US" sz="3200" b="1" dirty="0" smtClean="0"/>
              <a:t> </a:t>
            </a:r>
            <a:endParaRPr lang="en-US" sz="2400" dirty="0">
              <a:cs typeface="Arial" charset="0"/>
            </a:endParaRP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45769" y="2238711"/>
            <a:ext cx="192006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401CF334-2D5C-4859-84A6-CA7E6E43FAEB}" type="slidenum">
              <a:rPr lang="en-US" smtClean="0"/>
              <a:t>3</a:t>
            </a:fld>
            <a:endParaRPr lang="en-US"/>
          </a:p>
        </p:txBody>
      </p:sp>
    </p:spTree>
    <p:extLst>
      <p:ext uri="{BB962C8B-B14F-4D97-AF65-F5344CB8AC3E}">
        <p14:creationId xmlns:p14="http://schemas.microsoft.com/office/powerpoint/2010/main" val="306014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5"/>
          <p:cNvSpPr>
            <a:spLocks noGrp="1"/>
          </p:cNvSpPr>
          <p:nvPr>
            <p:ph sz="half" idx="1"/>
          </p:nvPr>
        </p:nvSpPr>
        <p:spPr>
          <a:xfrm>
            <a:off x="1342644" y="1028700"/>
            <a:ext cx="5439156" cy="4663440"/>
          </a:xfrm>
        </p:spPr>
        <p:txBody>
          <a:bodyPr>
            <a:normAutofit/>
          </a:bodyPr>
          <a:lstStyle/>
          <a:p>
            <a:pPr algn="ctr" eaLnBrk="1" hangingPunct="1">
              <a:buFont typeface="Arial" charset="0"/>
              <a:buNone/>
            </a:pPr>
            <a:r>
              <a:rPr lang="en-US" altLang="en-US" sz="3200" dirty="0" smtClean="0">
                <a:solidFill>
                  <a:schemeClr val="accent2"/>
                </a:solidFill>
              </a:rPr>
              <a:t>Assessment literacy is the set of beliefs, knowledge and practices about assessment that lead a teacher </a:t>
            </a:r>
            <a:r>
              <a:rPr lang="en-US" altLang="en-US" sz="3200" b="1" u="sng" dirty="0" smtClean="0">
                <a:solidFill>
                  <a:schemeClr val="accent2"/>
                </a:solidFill>
              </a:rPr>
              <a:t>to use assessment to improve student learning and achievement</a:t>
            </a:r>
            <a:endParaRPr lang="en-US" altLang="en-US" sz="3200" dirty="0" smtClean="0">
              <a:solidFill>
                <a:schemeClr val="accent2"/>
              </a:solidFill>
            </a:endParaRPr>
          </a:p>
          <a:p>
            <a:pPr eaLnBrk="1" hangingPunct="1"/>
            <a:endParaRPr lang="en-US" altLang="en-US" dirty="0" smtClean="0">
              <a:solidFill>
                <a:schemeClr val="accent2"/>
              </a:solidFill>
            </a:endParaRPr>
          </a:p>
        </p:txBody>
      </p:sp>
      <p:sp>
        <p:nvSpPr>
          <p:cNvPr id="2" name="AutoShape 6" descr="data:image/jpeg;base64,/9j/4AAQSkZJRgABAQAAAQABAAD/2wCEAAkGBxQQEhUUERQVFRUXFRkXGRgXFhcXGBYaHRQYFxQaGxgdHCggGhwlHBgXITIhJSkrLi4wGh8zOTMsNygtLisBCgoKDg0OGxAQGywmICQsLCwsLCwsLCwsLCwsLCwsLCwsLCwsLCwsLCwsLCwsLCwsLCwsLCwsLCwsLCwsLCwsLP/AABEIAOIA3wMBEQACEQEDEQH/xAAcAAACAgMBAQAAAAAAAAAAAAAABgUHAwQIAQL/xABWEAACAQMABQUHDwgHBwQDAAABAgMABBEFBhIhMQcTQVFhIlRxcoGTsxQWFzI0NVJzdJGSobLR0iMzQlNigqKxFSRVtMHD0yVkdYOjwuNDhMTwRGOU/8QAGgEBAAMBAQEAAAAAAAAAAAAAAAIDBAEFBv/EADYRAAIBAgEJBgYBBQEBAAAAAAABAgMRMQQFEhMhMkFRcTNSgZGhsRQVYcHR4SIjNGLw8UNC/9oADAMBAAIRAxEAPwC8aAKAKAKAKAKAKAKAKA8oAoBa1t14tNGA88+1LjIhTBkPUSOCDtbHlqyFKU8ALejbG+03iW/2rSxO9bWMlXnHRzr7m2D1bs9Q4mbcKeyO18zo1ayaCaWxa0s+bhBCqBgqqoGBYAKDxAx5TWaonJF2TVI06inJYGXVDRctpaJBOyOybQBXJBUsSo3gcAceSkE0rMZTUjUqOcViLmmtV7mydrnQzhc91JZtvgl6zGuQI37ARndvHA6IzjLZPzKDPqlyk2163MzA2tyDsmKXcC3SFYgb8/okBuyk6LjtW1AdqpB7QBQBQBQBQBQBQBQBQBQBQBQBQBQBQBQBQBQBQEfprTMFlGZbmVY062O9j1KvFj2AE1KMXJ2QKg1m5VLm8cW+jI3jDnZDbO1PIf2V4RjHTvON+VxWmFBR2yOjHqDyYLbsLm/xNcE7QUnbWNuO0xP5yTP6R3DozxqFStfZHAFl1nOChr1qdJpJoiJ1jWNW7koWyzEZOdodAA+eq5wcjbkmVxoJ3je/1PrUXVF9GmXamEqybO4IV2Su1v8AbHiD9QpCDjxGV5VGvaytb6jbVhiE3X3k+g0opcYiuAMCQDc/Usg/SHbxHg3G2nVcOgK40XrppHQcvqa+RpY14K5JbZ4bUM36S9hz1dzWh04VFeJ0t3VjW210iubeQFgMtG3cyJ4V6u0ZHbWWcJRxOE7UAFAFAFAFAFAFAFAFAFAFAFAFAFAFAFAfEsqopZiFUDJJIAA6SSeAoCrtcOV+KLMejwJn4c62eaXxRuMn1DtNaIZO3tkLFaWFjfacuvbNNJ+lI5xHEp68DCDqVRv6uNaG404nS99SdSLfRadwOcmYd3Mw7o9ij9BOweUmsdSo5s4M9Vg8JxxoCg9J663ck0jx3Mixs7FFVsALtHYA8mKyOcr4n0dPI6UYpSir8eps6ta5XS3cHPXEjxmRVdWOQQx2cnwZz5K7GburshXySk6ctGKvYvStR8+FARWsmrsGkIjFcptDirDc6H4SN0H6jwIIqUJuLugUBrdqddaGlEisxjDfkriPKlT0Bsb0bo6j0dIG2FSM1b0O3GzU7lhdMR6RXbXgJ0Xuh46D23hXf2HjVc8n4xFi39GaRiuYxLBIskbcGQgjtHYR1HeKytNOzOG1XAFAFAFAFAFAFAFAFAFAFAFAFAJmuPKPa6P2kB5+cf8ApIR3J/8A2PwTwbz2VbCjKXQFI6165XWkm/LviPORCmRGOrI4ue1s9mK1wpxhgdJLULk9m0mRI+Ybbpkx3UnWIwePjHcO3hUalVQ2cQX/AKE0PDZRLDboERegcSelmPFmPWaxSk5O7OG/XAFARWtSzNaTrbKXlZCigFVPddyTliAMAk8eioyvbYXZPoKrFzey5THsf6R71Pnbf/UrNq5cj3fjcn7/AKP8AeT/AEl3q3nrf/Vpq5cjvxuT9/0f4Lz0YzmGMzLsyFF21yDhtkbQyCQd+eFalhtPnpqKk9HC+w2a6QCgMd1bpKjJIqujDDKwBVgeIIPGidsAUhyg8lj221PYBpIeLRb2ki6yvS6dnth29GynXT2SO3EPQGn7ixfnLWVoyeIG9H7GQ7m/mOgirpRUtjOlz6n8rVvc7Md4BbSndtZ/IufGP5vwNu7TWSdBratpyxZCnO8bxVBw9oAoAoAoAoAoAoAoAoCG1k1nttHpt3MgXPtUHdO/ioN58PAdJFSjCUnsBSmuHKnc3uY7fNtCd3cn8q4/ace1HYvzmtcKMY7XtZ2wggdAG8ngN5JJ6ukk1cdLb5PuSgvsz6SUgcUtzxPUZeofsfS6VrNUr22R8zhcsaBQAoAAGAAMAAcAB0Cspw9oAoAoDSvdMW8DbM08UbEZ2XkVTjJAOCeGQfmrjkliWRpTmrxi34Gv65bPvq389H99c048yXw9XuvyYeuWz76t/PR/fTSjzHw9XuvyZt2OkoZ88zLHJs4zsOrYznGcHdwPzV1NPAhOnOG8muptV0gFAe0AUBW3KDyXpebU9mFiuN5ZOEcx7fgP+1wPT1i+nWcdksDtyjLy0eF2jmRkdThlYYIP/wB6eBrYmntR0Y9UNfbvRpCo3Ow9MMhJUeI3GPybuw1XOlGeJwvDVDXy00kAsbc3NjfDJgP2lehx2jygVknSlA4NNVgKAKAKAKAKA1769jgRpJnWNFGSzkKB5TXUm9iBUmuHLFnaj0auOjn5F+uOM/zf6NaYZPxkdsVNeXckztJM7SO3FnJZj5T0dnAVpSS2I6ZdFaNlupVht0aSRuCr1dJJ4Ko6Sd1cbSV2C+uT/k3i0eFmn2ZrrjtcUi7Iwen9s7+rHCsdSs5bFgRH2qQFAeUAUAUBz9r9pH1TfzsDlVbml8Cdyf4to+Wsk3eR9JkdPQoxXj5/oX6gaQoB65H7/m7x4jwmiI/eQ7S/wmSraT/kefnKGlSUuT9/9Rc9aTwgoD2gCgCgFnXTUq30omJBsSqO4mUd0vYfhL+yfJg76shUcMAc960as3GjZebuFxn2jrvSQdanr61O8fMa2wmpK6OkQpIIIJBByCDgg9BB6DUjpZGp/K3PbYjvQbiLhtjHPKO0ndIPDg9pqidBPbHYcsXPoLTtvfR85bSrIvTjcynqZTvU9hFZZRcXZnCSqICgCgK91x5VbazzHbYuZhu7k/kkP7Tj2x/ZXPaRV8KDltew7YpXWLWO50hJt3UpfHtUG6NPFTgPDvJ6Sa1RiorYCJqR0YNT9T7jSkmzCNmNT3crA7Cdn7TY/RHlIG+oTqKC2nDoXVPVS30ZFsQL3RxtyNgySEfCPVvOFG4ZrFObm9pwnagAoAoDygCgI/WDSPqW2mm/VxswHW2O5HlbA8tck7K5ZRp6yooc2c3ZJ4nJ6Sek9JrEfUhQBQG/oDSHqa5hm4CORSfFziT+EtUouzuV1oaynKPNf8Okq2HywUB7QBQBQBQGjpnREN5E0NxGJI26D0HoIPFWHQRvrsZOLugUFr9ydzaNJljzLa/Dx3UXZIB0ftjd146dtOqp7OJ0SKtOm1ozSUtrIJbeRopB+kpxu6iODDsIIrjSaszhcGp/LCj4j0iojbgJkB5s+OvFPCMjxazTyfjEWLUt51kUOjBlYZDKQQR1gjcRWY4Ruseg4r2MxzvIsWO6VJDGGH7ZGCR2E4qUZOLugKFvyX6IkOIyzEdC3LHHkDVbr6h25sexDo34Evnn++ufETFw9iHRvwJfPSffT4iYuOmj7GO3jWKFFjjUYVVGAP8A719NVNtu7OGzXAFAFAFAeUAUBo6a0THeRGGbaKMQSFYqTg5G8doFcaTVmWUqsqctKOIt+xlYfAk86/31DVRNXzGvzXkj32MrD4EnnX++mqiPmNfmvJB7GVh8CTzr/fTVRHzGvzXkjw8mOj/gSedf76aqI+Y1+a8kN8EQRVUZwoAGTk7hgZPSasMTd3c+6HD2gCgCgCgCgPl1BBBAIIwQd4I6RQCTc8k+jXdm5p12jnZSV1UeKoOAOwVcq80duYvYh0b8CXzz/fT4iYuHsQ6N+BL55/vp8RMXJzVrU+DR2fUrTKp4o0rOhPXstkA9owahOo5YnCNs9HppO6u2uxzsVtP6nigbfECsUcjyMnB2JkwCwOAN1Sb0UrcQS17qbYyrhrWFSPatHGsboegq6AMpHWDUVUkuIMeqEk6ie3uS8jW8uwkzjBmiZFkjYnGGYBihI6V66Ttsa4gYagCButS7CV2kks4Hd2LMzRqSxJyST0kmpqpJcQLWhNTrB76/RrSApGbfYUxrhdqHLYHRk76nKpLRW0WG7RGrlraMWtreKFmGCUQKSM5wcdtVuTeLBK1ECvocf7Vv/iLP/wCRVj3F1f2OjPVZwWtPj/aOjfDc/wB3qcd1gZagBZ5ShnRl0D+r/wC9aspb6B9LqHo3HuG280tc1k+YMF5qubVTLostFIgzzG2zW8wG8oYySEJ4B0wQesbq7p33gTug9Jpd28U8edmRAwB4rnip7Qcg9oqElZ2BvVwCLbavWt5pPSJubeKYqbYKXQNjNvvxnwCrXJqKs+YJj1haN7xtvNL91R1k+YJXROh4LRSltEkKltoqihQTgDOB04A+aott4g3q4CuLmOSHSV/eQBmaH1OJYhk89AYAZAq9MiYDr14K/pVcrOKiwWDZ3STRrJEwdHUMrDeGUjII8lUtWAvafH+0tG/+69AKnHdfgBnqAIzS+r1reFTcwRTFQQpdQ2yDxxmpKTWDAm6xanWCXmjkS0gVZJ5VcCNcOBaysAesBgD5KthUloy2/wC3AxesLRveNt5pfuqvWT5g+tI6vSCd7myn5iWQDnVdOchm2RhSyZUhwN20rDcBnNFJWtIGNtJaRh/O2cU6ji1tPhz14ilVR17ts0tF4MEpoPTcV4heIt3LFHR1KSRuOKuh3qa5KLi9oJGogKAWNX/fHSXjW393qct1AZ6gAoBX0P763/xFn/8AIqx9mur+x3gM9VnBa0/74aN8Nz6Cpx3WBlqAFrlJ97Lr4v8A71qylvoDInAeCqwe0Ascnm62kA9qt5dhfFF3Lj/Gp1MfBAZ6gBGtHuhpLSPqVIGGbba513TH9X3Y2UbPTVr0dFX+oJnndJ/qrHz03+lUf4fUEvo1pjGPVAjWTJyI2ZkxndgsoPDsqLtwBtVwCxq/746S8Nt6Cpy3UDHY/wCzbrmDutbly0B6IZzlpIexX3unbtr8EV1/yV+K9gZNP++Wjf8A3XoBXI7r8AM9QAUAr60e7tF/KJv7nNVkN2XT7oDRVYFfVfSRjlns7lzz6zSSR84TmWCSQvGyE+2Chtgge12Rw3VZJbFJAZycVWBU1XlWe/vriHfAwghDj2sssYk51lPBgodE2utSOirJbIpMDZVYCgFjV/3x0l41t/d6nLdQGeoAKAUL24FlpUSynZhvIEhDncqzxO5RGPAbaSNjPErjpqxLShZcAN1VgUxOLzSsZiO1HZRSh3G9efm2FEYPAsqKxOOG2M8astow28QNlVgWuUn3suvi/wDvWrKW+gMaHcPBVYILWPWRbcc1Dia7cYigQgsSeDPj2kY4lmwMDr3VOML7XgDb1Y0T6jtYoC20yL3bfDkYlpW8rlj5a5KWk7glKiBY1f8AfLSfhtf7vVkt1eIGfNVg9oAoBY1f98dJeG29BU5bq8QTOmtFpdwvDLnZYbiDhkYHKOp6GVgGB6wKjFtO6AlWulHk0hYQXOBdW5uUkxuEimAc1Mo+C4Gexgy9FWuNotrBgsOqQFAK+tHu7Rfyib+5zVZDdl0+6A0VWCP0tou3u1C3EccoByNoAlT1qeKntGK6pNYAivWVY8GWR1+BJdXMkfljeUqR2EVLWSFhgt40RQkYVVUYCqAAB0AAcBULgy0AUBrRWkcbvIqqrybO23S2yNlc+AbqXBn5wdY+egsHODrHz0FjBeW0U6NHKqSIwwVYBlPhBonbAWIQaj2fDYl2fgeqrnm/BzfO7OOzGKnrJAm7GyjgQRwokca8FRQqjyCott4gzbY6x89cFjDf2kc8bRzKrxuMMrcGHHBrqdtqBC+svR/e0P1/fUtZLmdJTRehre1BW2hihB482irnw4G/y1FybxZw3q4DwsBxIoCGvtV7K4kaWWCN5GxtMeJwMLnf0DdUlOSVkwa/rL0f3tF9f313WS5nST0Vou3tAVt0SMMckL0nGM8eqouTeIsb22OsfPXDljXhtokd5FCh5NnbYcW2RsrnwDdXbnbGyDXDhpy2EDzJOyIZkUqsm7aVT7YA9W8/PXdJ2sLG4DXAe0BrXNpG7xu6qWjJZCeKkqVYj90keWlwZwwPSKA5q0yv9Yn+Pl9K1Yniz6qk/wCEei9jSJA6q4WbT1JBnuTv7DvoGnxJ/QeuN3aMNiZnQcY5CXQjq371/dIqanJGarklKotq281sLp1T1kj0hDzkfcsNzoTko3+IPQenwgitMJaSPByjJ5UZaL8GKvLWP6tb/H/5T1XWwRtzXvy6fdFRxxFiAqkk8ABknwAVnsey5WxM/wDRsv6mXzb/AHV2zI62PeXmY5IWjI2lZD0ZBU+TNLWOqSlg7jVqjr3PZuqzO8tudzKxLMg+EhO/d8HgfDU41HHEx5RkUKqvFWl7l1XjhoXKnIMbEEcCCpINaXgeDFWkjmSNRgeAViPrG9pc1xov1VoCJAMstrHInXtIobA8IBXy1ptemeGqmry1v/JrzKdikKFXTcykMp6iDlT84FZj23t2M6V0RfC4gimXhJGr+DIBx5OFbU7q58rUg4TcXwZt10gUByg6S9U38zDeqHml8Cbj/Ftny1kqO8j6TI6eroxXPb5/ocuRbReEnuSPbMIl8CgM5HYSVH7pqyiuJhzpUu4w8SutYh/W7n5RL6Vqqliz06L/AKcei9iOJA44qJbtPNpesfVQ7ZhtL1j6qCzL45Nz/sqHHwZfSyVqp7h87l39xLw9kUNCO5XwD+VZT6KT2stTki1lxmylPW0JPzvH/Nh+91Cr6UuB4+ccn/8AWPj+S0qvPIKr5bxvs/BP/kVRW4HsZqwn4fcieRwf19vk7+kiqNHeLs5dj4r2Yp6Z90T/AB8vpWqt4s2U9yPRexcfJOgOjo8gfnJfStWmlunh5wf9d9F7DVd6PimUrLFG6noZFYfMRU2kzJGcou8W0U7ylaoLYsssGRDIxXZJJ5t8EgAn9EgEjPDB7Kz1IaO1Ht5DlTqpxlivVEfyc6WNtfRb8JKRE46DtHuD4Q+PnPXXKbtIsy2lrKL+m38+g7ctfua3+P8A8p6srYGDNe/Lp90IOoPvja/GH0b1VDeR6OV9hPp90dB1rPmyO1h0bHc28kcqgqUPH9EgbmHUQd+a5JJoto1JU5qUTm1DkDwViPqHiX/qwSdFQ7XH1KPm5vd9WK1x3T5vKLfEStz+5z/HwHgrIfSvE6H1IH+z7T5PH9gVshuo+Zyvt59WUbrLo31Ldzw8Akh2fFPdR/wstZZKzsfQUKmspxnzX/S0+R/SfOWjQk74ZCB4j5df4tseSr6T2WPIzlT0aulz+w1ax6S9S2s03SkZI7W4IPKxAqcnZXMdGnrKijzZzfnryT85P3msZ9QdFapaL9SWkMOMMqAt47d0/wDETWyCsrHzGUVNZVlL/bcChdYvddz8ol9K1ZZYs+jo9nHovYtvkjQGw3gfnpP8K0Ut08XOL/reCHTmx1D5qsMN2HNjqHzUF2eTDCNj4J/lXAsTl6D2q+AfyrEfXSxZsxSPDIrKSkiFWU8CDuZT/I9oNdwK2lJWe1M6D1S06t/bJMMBvayL8Bx7YeDpHYRWuEtJXPm8ooujUcfLoIvLfxs/BP8A5NVVuB6OasJ+H3Inkd93t8nf0kVRo7xbnLsfFezFLTPuif4+X0rVW8Wbae5HovYuXkm97Y/jJfStWmlunh5x7d+HsONWGEUeVWENo2Y9KtEw88gP1E1XV3Tbm92rrx9mUjZPsyRsOIdCPCGBFZke9NXi19GWvy1+5rf4/wDynq+tgePmvfl0+6Ky0BpL1JcxT7O3zbbWznZz3JHHBxx6qpi7O561anrIOHMsD2Xv90/6/wD46t130PN+V/5+n7IvWDlOmuYmiiiWEOCrNtl2wdxC9yAMjp31GVVtWLaOboQkpSd7fQg9UtU5tIOAoKwg4eToA6QvW2OHQOmowg5GjKMqhRW3Hgi9biFY7dkQYVYiqjqATAHzVq4Hzybc7vmc0R8B4KxH1bxOiNSPe+0+Tx/YFbIbqPmcr7efVlf8s2jNmaG4A3Opjbxl7pPKQW+jVNZbbno5sqXi4ctpF8lGkuZvghPczIU/eHdofqYfvVyk7SLs4U9Kjflt/P2Grlm0nsQRW4O+R9tvFTgPKzKf3anWeyxjzZTvNz5ff9CDqLov1VfQIRlVbnH8VO6+Ytsr+9VUFeR6WV1NXRk/DzOg61nzRzdrD7ruflEvpWrHLFn1NHs49F7GbRust1bJzcE7RpknZAQjJ4nepNFJrAjPJ6U3eUbs2vXvpDvqT6Mf4a7rJcyHwdDur1/J4dd9Id9SfRj/AA01kuZ1ZHQ7i9fyX9L7Q+Kf5VqPm1icvQ+1Hij+VYj66W8yydeNW9qxtbyIb1t4VmA6V5tQr/u8D2EfBq6cf4pnlZJlFqsqT5u3ngQfJ5rJ6huQHOIZcLJ1Kc9w/kzg9hPUKjTlosvyzJ9dT2YrD8DLy3cbPwT/AORU63AzZqwn4fciuR33e3yd/SRVGjvFucux8V7MUtM+6J/j5fSNVbxZtp7kei9i5eSb3tj+Ml9K1aaW6eHnHt34ew41YYRF5X9ILHZCLPdTSKAOnZRhIx8GVUfvCqqr2WPQzbBurpcl77CqNXbQzXVvGP0pkz4AwL/wgmqIq7R7FaWjTlJ8mWZy1+5rf4//ACnq6tgeVmvfl0+6K11Y0ct1dwwyFgsjEErgEdyx3ZBHR1VTFXdj1a9R06cprgWj7FFp+tuPpR/6dX6lHkfM6vJev5ILW7k0W2gee2kd+bG0ySbJOyPbFWUDgN+CN9QlSsro0ZPnBzmoTS28UJGgtMyWUyzRE5BG0ud0i/pKevI+Y4NVxk4u56FWlGrHQl/w6GupQ8DMu8NESPAUyK1vA+ZirSs+ZzPHwHgrEfVvE6I1H977T5PH9gVshuo+Zyvt59WanKPoz1TYSgDLRgSr4U3tjtKbQ8tcqK8SeRVNCsr8dnmUVZ3TQyJKntkdXXwqQw/lWVO20+glFSTi+JPcoGmhe3jOhzGqIieDG038TMPJUqkrsz5HRdKkk8eI38i+jMLPckcSIk8A7qQ+AkqP3TVlFcTFnOptjBdSzqvPJObtYfddz8ol9K1Y5Ys+po9nHovYsvkx0BbXFltzQRSPzrjadFY4GMDJFXU4prajysur1IVbRk0rLiNnrRse9LfzS/dVmhHkYviq3ffmHrRse9LfzS/dTQjyO/FV++/Ml5/aN4p/lUihYnLsPtR4o/lWE+tlvM6R0BEHsrdWAKtbRgg8CDEAQa2R3T5es2qsmub9yjdcdX2sLlouMZ7qJutCdwPavtT4M9NZpx0XY9/Jq6rU1Ljx6nzpjTrXVvaxSZL2/OptfCRua5vJ6xskeQHprjldI7SoqnOTWEree24wcjvu9vk7+kiqdHeM2cux8V7MUtM+6J/j5fStVbxZtp7kei9ht1S5QvUFssHqfnNlmO1zuznaYtw2D19dWRqaKtYxZRkOuqaelbw/ZKT8rzY7i0UHraYkDyCMZ+cVLXfQqWa1xn6fsQtOaZmvZTLO202MADcqjoCjoFVSk27s9GlShSjoxLA5I9WWB9WyjA2SsII459tJ4Mbh15J6qtpR/wDo83OOULso+P4/Ju8tfua3+P8A8p67WwRXmvfl0+6EHUH3xtfjD6N6qhvI9HK+wn0+6Og61nzZhvItuN1PBlZfnBFGdi7NM5iUbt9YT6x4nQmgpNrRkJ/3RPQgVrjunzVZWryX+T9znqPgPBWQ+meJ0RqR732nyeP7ArZDdR8zlfbz6smmUEEHeDuNSM5zdp7RxtbmaE/+nIVHi8UPlUqfLWOSs7H1NKprKanzX/fUj2ON9RLDorVHRfqSzhhIwwQFvHbun/iJrZBWVj5nKamsquX+24ExUig5u1h913PyiX0rVjliz6mj2cei9hm1Q1//AKPt+Z9T853bNtc7s8cbsbB/nU41NFWMmU5Drp6elbw/ZN+y9/un/X/8dS130KPlf+fp+w9l7/dP+v8A+Omu+g+V/wCfp+x01a076vtDPzfN5Lrs7W17UkZzgfyqyMtJXMFejqamhe+BzvD7UeKP5VkPp5bzOk9Wvcdt8RF6Na2xwR8rX7WXV+5F6/at+r7YhR+Wjy8Z6zjuk8DDd4cHoqNSOki3I8o1NS7weJQhGOIIPSDuI6wR0Gsh9GPHI77vb5O/pIqto7x5+cux8V7Ml77kpkklkcXKDbkd8c0xxtMWxnb7ak6LviUwznGMUtHBc/0YPYil76TzTfjpqfqS+aR7j8/0eryRSdN2mOyE/jpqfqc+aR7nr+hg0HyZWtuweUtcMOAcARg9ewOPgYkVKNJLEz1c41Jq0dnv5/gdwMcKtPPFrXrVhtJRRxrII9iTbyVLZ7hlxgEddQnDSRryTKVQk21e6sLurvJpJa3MU5uEcRttbIjIJ7kjjtHHGoRpWd7mmvnCNSm4KOP1/RZFXHlhQFV3XJK7O5W5RVLMVBiJIBYkDO3vwKodH6nsRznFJJx9f0PWr+h3trNbZ5FcqrIHClRg52d2TwBxx6KtjG0bHnVqqnVc0rFfryQyAe6k80346p1L5npPOse56/osrQOjzbW0MJbaMcaptAYzsjGcdFXxVlY8qtU1lRz5u5v10rEXXPk/N/cc/HMsWUCsChbJGcNkMOjA8gqqdPSdz0Mly5UYaDV/EitGclLRzRvJcI6I6syiMjaCnOM7R44qKo7cS6pnNSi0o7Wuf6LPq88kKArDSXJXJNNLILlAJJHfHNE42nLYzt7+NUOjd4nrwzlGMVHRwSWP6Nb2Ipe+k80346an6kvmke4/P9B7EUvfSeab8dNT9R80j3H5/oPYil76TzTfjpqfqPmke4/P9D3qloBrG09Ts4c5c7QUqO6OeGTVkI6KsedlNdVammlYQl5IJQAPVSbhj80346q1L5npPOsW76D8/wBFo6LteZhiiJyY40TPDOyoXOPJV6VkeRUlpScubNqukCvNaeTT1VcNNDMsQfeylC3d/pMMMMZ3HHXk9NUypXd0enk+cNXBRkr2+vA2dSdQ30fcGZp1kBjZNkIV4spzksfg/XXYU9F3IZVlqrQ0VG22+JLf0/d/2Xcefs/9etOhHvL1/B5xq6P1vnuFZotG3DBZHjY89aDDoxRxvmHBgRnhXXTSxkvX8HSf0ReyzKTNbvbkHAV3icsMcQY3YAdG81XJJYO4N+uAV01qmkeVYLCeZYpXhLrLbKCy42sB5VbpHRVmguL9wZP6fu/7LuPP2f8Ar00I95ev4OE1oy5eWMNLC0DEnMbsjMN+AcozLv47jUGknsOm1XAfLsACScADJPUOmgIbVbWSPSEbPGrpssBsuACVZFkicfssjAjy9VSnBxYJqogKA0NNaYis4+cnbAJCqACzyMfaoiDezHqFdjFydkCKXTN84DR6PCqeia5SOTHiIjgHsLCpaMeLBs6I1jWaUwTRSW1wFLCOTZO2o4tG6krIBuzg5HSBXHGyugTdRBiu5+bR3IyFUtgdOAT/AIUQMOh78XMEU6gqJY0kAOMgMoYA43Z312Ss7A3K4CO0NpZbnntlSvNTyQHON5QgEjHQc11qwJGuAgdL6wvDcLbw2stxIYjN3DwoFUPsbzI69JHDrqcYXV27Aw/0/d/2Xcefs/8AXruhHvL1/BwkdD6RmmLCa0ktwAMF5IX2uOQObkbGO3HGoySWDudJOoggNL6xPDcLbQ2stxIYjN3DwoAofYOTI69JHDrqcYpq7dgYv6fu/wCy7nz9n/r13Qj3l6/gG1oTWSO5keEpJDOgDNDMuy4UnAZcEq653bSkioyg0r8ATVRAr8n35m4+X3n96erKmK6L2A0VWAoBZ1H/APzv+IXH/ZU58OgGaoAKAKAW9eZmaFLWM4ku5BACOKxkFrlvJEr7+srU4LbfkDFeRizv7eRAFiuI/UjgcA6BpLQ/NzyfvLXU9KLXLb+QNFVgKAU9GReq9JXE771sytvCDwWRo1kuJPGIdEz1KeurHsilzA2VWCJ1h0P6qWIowjlhmSWN8bWzhvyi4yNzoWQ7/wBLsqUZWBLVEGnpn3PN8U/2DXViDQ1H97rP5LD6JalU331OsnKgcFjUXhe/8RuftLU58OgGeoAWW9+V/wCHt/eVqf8A8eIGaoAKAKAV29+l/wCHN/ekqz/z8QNFVgVtKgSaVsxHveKGd5SP0Y3VUjVvGcZA/YarFuMDTVYFfk+/M3Hy+8/vT1ZUxXRewGiqwFAImrOrttcvevPCjt6vnGTnOBs4HHtq2UmrW5AnPWXY97R/X99Q05cwTNpbJEixxqFRRhQOAHQKi9oM1AIcmkppdJSzQ2klzHbJ6mRkkhQCVtmS5P5R1ycc0mR8Fqu0VoWbtcH1rTcXl3bPEujZ0fuXjfn7Q7EqMHibdNncyjyZpBRi76S9fwBp1e0qt5bQzqMCRAxHwW4Op7Q2R5KqktF2BIVwCtqkebu9JQn23qpbgdqS28YBHZtRuPJVk9sYsDTVYI3WPSws7d5tnbIKqqA7Jd3cIig4OCWYVKMbuwJKog09M+55vin+wa6sQK2qGqVlJY2jvbxlmtomJOckmNSTxqypOWk9vE6yX9Zdj3tH9f31DTlzOGlyeQLGl2iAKq39wqgcAAVwKlUd7dANlVgTdLaKhutLos8ayKLBmAboPqhRn5iasTahs5gk/WXY97R/X99R05cwSOi9EQ2oKwRrGGOSFzvOMZrjbeIN6uAStMaNFxpdFaSaPFgxzDK8TH+sqMFlIJG/hVqdoeIJJtUEI91X/wD/AGTfiqOm+S8gaWr9udH3hsyRJHPE08crKomLRsiSrK6gc6dl4yHI2sAg53GuyelHSA4VWCA1NsJIIpllXZLXlzIBkHKPO7odxPFSDjjU5tN7OSBP1ABQCVome6s3ul9QTyrJdyyq6SWwUq2Nnc8oI4dVWtRlbbw+oJH1xXX9l3XnbT/XrmhHvL1/AJnRd08sYaSF4GyRsOUZh1HKMy7/AA1BqzB9aRldIpGiTnJAjFEBA22wdlckgDJxvJosQaGqWiTaWkUTnMmC8rfCldi8xz47HyYrs5aTuCXqIF/VrR0lrNdx7P8AV2l5+FsjAMuTPHjORiQFhux+U7KnJppPiBgqAIDWDQsjypdWjKl1GpTu883PETkxSY3gZ3qwzsnO45NTjLZZ4AxLrPKoxLo+8Vx0RiKVCf2ZBIBjxtmmguDQMdvo+4vZ457xBDDC23DbbQd2kxhZZmXKgqCdlFJwTknIGO3UVZeYGiqwa2k4i8MqqMs0bgDrJUgV1Yg09VLV4bK1ikGy6W8SMuQcMsYDDI3HeOiuzd5NoMlqiCB1SsJIBdc6uzzl7PKu8HKMRstuO7OOB31OTTt0BPVACnpkXEOkFuIrWS4j9SGE828KlWMwffzjruwOirI2cbN22g2PXFdf2XdedtP9emhHvL1/AN/Q+k5ZiwltJrcAZBkeFg3YObkY/Pioyilg7glaiCAawk/pQT7P5IWTRbWR7czq4XGc+1BOcYqd1oW+oJ+oAX9LWEjaQspkXajjjuUkII7nnFiKHBOSCYyN2eIqaa0WugF695VIYpJIzbykxyOhIKYJVipI39lZ3VXI9KObZyipaS2q/HiYfZch72m+kn31zXLkS+Vz7y9Q9lyHvab6SffTXLkPlc+8vUzWXKpDLJHGLeUF3VASUwCzBQTv7a6qqIyzbOMXLSWxX48Dd1k5Q4rG4aB4ZHKhTtKVwdpQ3Sc9NdlUUXYroZDKrDTTRJan61ppJZCkbx82VB2ipzkE7seCuwnpFWU5M6DSbvcYqmZiJ1n04thbtO6s4VlGyuAe6YKOPhqMpaKuXUKLrT0ExVseVOGWWOMW8oMjqgJZMAswUE7+2oKqm8DZPNs4xctJbFfiTOt+uSaNaNXieTnAxGyVGNkqDnPjVKc9EoybJJV02nawv+y3D3tN9JPvqGuXI0/K595eoey3D3vN9JPvprlyHyufeXqeey3D3tN9JPvprlyHyufeXqMWp+uCaSMoSN4+bCE7RU52trGMH9k1OE9Iy5TkkqCTbTuQd3yqQxyOht5SUdkJDJglWKk8eyousuRojm2cop6S29Rt1a00t9brOisgYsNlsEjZcqeG7oqcZaSuY69F0puDZKVIpCgFfW7XWPRzojxPJtqWBUqMYON+TUJzUTXk2SSrptNKxA+y5D3tN9JPvqGuXI0/K595eoey5D3tN9JPvprlyHyufeXqHsuQ97TfST76a5ch8rn3l6jJqframkhKUjePm9nO0VOdraxjHi1OE9IyZTkroWu73F6blYhVmX1PL3LFfbJ0HHX2VDXLkalmybV9Jep8ey5D3tN9JPvprlyO/K595ep6vK5B028+Owxk/WwprlyOfK595ev4GbQGuVpenZikxJ+rcbD+QHc37pNTjNMy1skq0tsls5oYKmZjmvT3uq5+UzemesbxZ9VS7OPReyGDVvUGa+gWeOSJVYsMNtZ7lip4DHRUo03JXMtfLYUZ6DTJP2Jrn9dB/H+GpallXzOn3WbGjuS24imikM0JCSo5A28kK4Ygdzx3UVJ3ITzlTlFqz2poguVL3yl8WP0a1GrvGjIOwXiNXIn+bufHj+y1WUeJkzpvR8SzKuPKE7lZ97ZPjIvSrVdXdN2bu3Xj7FPave67b5RD6VazxxR7dbs5dH7D1y2fnbXxJftR1bW4Hn5r3Z+H3EvVnQL383MxsqtsF8tnGAVBG4ce6FVRjpOxur1lRhpNfQa/Ymuf10H8f4as1LMfzOn3WHsTXP66D+P8NNSx8zp91jbye6oS6NaYyvG/OCMDY2t2yXznIHwhVlODiYssyqNdRUVhf7FO6Z90z/Hy+laszxZ7dLs49F7F0clfvbD40vpnrTS3Tw84f3D8PZDbVhiCgKj5avdFv8U32xWetij2c17kuqFLVfV99ITGGNlRhGZMvnGAyrjcOPdCq4x0nY25RXVGOk1xsNPsTXP66D+P8NWalmT5nT7rD2Jrn9dB/H+GmpY+Z0+6xx5PtVJdGibnXR+cKY2Nrds7ec5A+EKspwcTDlmUxr20VhcpS/8Azsnxj/bNZnie9DdXRDVoDk8nvIEnjliVX2sBtvI2XKnOBjitTjTbVzHWy6FKbg09hmvuS69jUlDDLj9FWIY+DaUD6666UiMM5UW7O6EyaJo3KsGR0beDlWVh9YIqs3ppq62pl08mWtTXsTRTHM0WMt0yIdysf2gdx8h6a0053VmeFl2TKlLSjg/RlQae91XPymb0z1neLPbpdnHovZFq8mWmreGwRJZ4Y2DyEq8iKwzIxG4nPCr6cko7WePl9KpKs3GLa2cPoNXrls++7fz0f4qnpx5mP4er3X5M2bHSsE5IhmikIGSEdXIHQTg7q6mngQnTnDeTXUpXlS98pfFj9GtZqu8e7kHYLxGrkT/N3Pjx/ZarKPEyZ03o+JZlXHlCdys+9snxkXpVqurum7N3brx9intXvddt8oh9KtZ44o9ut2cuj9h65bfztr4kv2o6trcDzs17s/D7i/ya6UitbwyTuETmXXJBO8shA3A9RqFNpPaacupyqUtGKu7r7lp+vzR/fK/Rf8NX6yPM8j4Kv3Q9fmj++V+i/wCGmsjzHwVfuk1ovSUVzGJYHDoSQGGRkg4PEdYqSae1FFSnKnLRkrM500z7pn+Pl9K1Y3iz6al2cei9i6OSv3th8aX0z1ppbp4ecP7h+HshtqwxBQFR8tXui3+Kb7YrPWxR7Oa9yXVERyY6WhtLt5LhxGhgZQSCe6MkRA3A9Cn5qjTaT2l+X05VKSUVd3+zLQ9fmj++V+i/4av1keZ5PwVfuh6/NH98r9F/w01keY+Cr90m9HX8dxGssLB0bOGGRnBIPHfxBqSae1GecJQloyW05tv/AM7J8Y/2zWN4n1MN1dEXnyZe9lv/AMz08laae6j5/Lv7iXh7IaKsMhVfLRopVMNyowWJif8Aa7ktGfIFcfN1VRWXE9fNlRvSpvr+RV5PNI+p7+Jv0WV0bwc2WH8SrVdN2kbMthp0WunuROnvdVz8pm9M9ceLL6XZx6L2RmsNXbq4QSQwSSISQGUDBIOD09dFFvAhPKKUHoylZmx6zr7vWX5h99d0JciPxdDvIeuSfQdxbTTmeF4w0agFgN5DHPTVlKLTdzz84VqdSMVB32sVeVL3yl8WP0a1CrvGvIOwXiNXIn+bufHj+y1WUeJkzpvR8SzKuPKE7lZ97ZPjIvSrVdXdN2bu3Xj7FPave67b5RD6VazxxR7dbs5dH7D1y2fnbXxJftR1bW4HnZr3Z+H3ETQuh5byTmoFDPslsFgu4EA7zu6RVSi3sR6NWrGlHSlgTvsc6Q/Ur52P8VS1cjP8fQ5+gexzpD9SvnY/xU1Uh8fQ5+haXJ/oqW0skhnUK4aQkAhtzSMw3jdwIq+mmo2Z5GWVY1KrlHDZ7FG6Z90z/Hy+lasrxZ79Ls49F7F0clfvbD40vpnrTS3Tw84f3D8PZDbVhiCgKj5avdFv8U32xWetij2c17kuqErQmhZr2Qx26hnCFyCwXuQVUnJPWwquMW8DfVqwpR0p4E57HOkP1K+dj++paqRR8fQ5+jD2OdIfqV87H99NVIfH0Ofoy2NRtHSWtlFDMNl128jIOMyMw3jdwIq+CajZnjZVUjUquUcNnsUFf/nZPjH+2ayvE+jhuroi8+TL3st/+Z6eStNPdR8/l39xLw9kNFWGQQ+WRgLJAeJuFx9CQn6s1VWwPRzYnrX0/BVWr8Re4jVeJ2sebY/4VRHE9eu7U23/ALtPjT3uq5+UzemejxZKl2cei9kXHyTe9sfxkvpWrRS3Tw849u/D2HGrDCFAUhytW5TSBYjc8SMD4Mofs/XWaqv5Hv5ulejbk2SnIvpFUlnhYgGRUZO0rtBx4cMp8hrtF7bFOc6bcYzXC9y260HjCDyxaQVLRYcjblkUgdOyndFvBnZHlqqq9lj0c2wbq6fBL3Kz1PtjLfWyj9cjeRDtn6lNUQV5I9XKZaNGT+nvsHLls/O2viS/ajq2twMOa92fh9yL5IPfA/J5Ptx1GlvF2cuw8V9y660nghQBQHNWmvdM/wAfL6VqxPFn1NLs49F7F0clfvbD40vpnrTS3Tw84f3D8PZDbVhiCgKj5avdFv8AFN9sVnrYo9nNe5LqjV5Gvd0nyZ/Sw1yjvFmc+xXVezLnrSeEFAFAcyX/AOdk+Mf7ZrE8T6uG6uiLz5Mvey3/AOZ6eStNPdR8/l39xLw9kM7sACScAcSeAqwyFK8qGs6XkqRQMGiiydoe1dzgEg9IAGAenaPZWapO7sj3sgyd0ouUsX7BySaKM15zpHcQoTn9pwUUfRLnyUpK7GcaujS0ef22/gVtPe6rn5TN6Z6rlizZS7OPReyLj5Jve2P4yX0rVppbp4ece3fRew41YYQoBR5RdVTfwq0WOfiyUzuDg+2TPRnAIPWO01XUhpLYbciynUytLB/7cpGWN4X2WDxyIeByjqRw7Qe2s2B7yakrramTKa7X6jAupMdoQn6RXP11LTlzKPg6HdXqQ91dSTvtSO8kjYGWJZj1AfcKje5fGMYK0VZFrcl+p725N1cqVkZdmNDxRT7ZmHQx4Y4gZ68C+lC21nj5flSn/ThhxZF8tv5218SX7UdcrcC7Ne7Pw+5XVvcvGdqN3RsYyjMhx0jKkHFUnpuKlsav1Nn+mbnvm48/L+Kl3zI6qn3V5L8B/TNz3zcefl/FS75jVU+6vJfgf+R6/lluJxJLLIBEpAeR3AO30bROKuot3Z5ucoRjCNklt4JIr/TR/rM/x8vpWql4s9Kl2cei9j4g0lNGNmOeZFHBUlkVR0ncGApdnXTg3dxT8EZP6Zue+bjz8v4qXfM5qqfdXkvwbmhtMXBuIAbicgzxAgzSEEGRQQQW3iupu62ldWlT1cv4rB8FyGzlq90W/wAU32xVlbFGPNe5Lqiv7e6eM5jd4zjGUdkOOOMqQcbhu7Kquek4qWxq/VXNj+mbnvm48/L+Kl3zI6qn3V5L8B/TNz3zcefl/FS75jVU+6vJfgsPkbvpZZbkSyySAJGRtyO+Ms+cbROOAq6i3dnmZzhGMY2SWOCS5FbX5/KyfGP9s1S8T1Ibq6I+4dJzooVJ5kUcFWWRVG/JwA2Bv30uzjpwbu4ryR83GkJZBiSaVx1PI7j5mJpdnVCKd0kuiRvaA1cuL5gIIyV6ZDujXtLdPgGTXYxcsCutXp0l/N+HEvTVbV+PR8Aij3nO07kYLseJPVwAA6ABWqMVFWPnsoryrT0n4fQyPoG1YktbQEkkkmKMkknJJON5Jo4rkcVaolvPzZu2dqkS7MSKignuUUKBnedw3V1KxCUnJ3k7meukQoDw0BC616OilhYyxRuV4F0ViPASN1Rkk0X0Kk4y/i2ihLxAJiAABnhjdWV4n0UW9C5dGoGjYVhEixRh/hhFDcPhYzWimkeFldSblZt2G6rDGad9o2GYgzRRyEZxtor4zxxkbuArjSZOFScd1tGr63rTvW38zH+Go6K5E9fV7z82HretO9bfzMf4aaK5HdfV7z82HretO9bfzMf4a7orkNfV7z82bNjoyGEkwwxRkjBKIqkjqJArqSRXOpOW82zA+gbViSbaAkkkkxRkkk5JJxxrmiuRNVqiW8/Nnz63rTvW38zH+GmiuQ19XvPzZ763rTvW38zH+GuaK5HdfV7z82epoG1Ugi2gBBBBEUYII3gg43Gu6K5HHWqNbz82Z77RkMxBmhjkIGAXRWIHZkbq60mQhUnHdbRr+t6071t/Mx/hqOiuRZr6vefmw9b1p3rb+Zj/AA00VyGvq95+bPPW9ad62/mY/wANNFcjmvq95+bNmx0bDCSYYo4yQM7CKmccM4G+pJJEJ1Jy3m2a50Bak5NtbknefyMe/wDhqOiuRNV6nefmzz1vWnetv5mP8NNFchr6vefmz7i0FaqcrbQA9YiQf4V1RXI461R4yfmyRVQNw3CpFR9UB//Z">
            <a:hlinkClick r:id="rId3"/>
          </p:cNvPr>
          <p:cNvSpPr>
            <a:spLocks noChangeAspect="1" noChangeArrowheads="1"/>
          </p:cNvSpPr>
          <p:nvPr/>
        </p:nvSpPr>
        <p:spPr bwMode="auto">
          <a:xfrm>
            <a:off x="131763" y="-2308225"/>
            <a:ext cx="4762500" cy="4810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24" y="1381124"/>
            <a:ext cx="3762376" cy="3762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401CF334-2D5C-4859-84A6-CA7E6E43FAEB}" type="slidenum">
              <a:rPr lang="en-US" smtClean="0"/>
              <a:t>30</a:t>
            </a:fld>
            <a:endParaRPr lang="en-US"/>
          </a:p>
        </p:txBody>
      </p:sp>
    </p:spTree>
    <p:extLst>
      <p:ext uri="{BB962C8B-B14F-4D97-AF65-F5344CB8AC3E}">
        <p14:creationId xmlns:p14="http://schemas.microsoft.com/office/powerpoint/2010/main" val="246876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168029" y="560388"/>
            <a:ext cx="9997440" cy="1143000"/>
          </a:xfrm>
        </p:spPr>
        <p:txBody>
          <a:bodyPr/>
          <a:lstStyle/>
          <a:p>
            <a:pPr eaLnBrk="1" hangingPunct="1"/>
            <a:r>
              <a:rPr lang="en-US" altLang="en-US" b="1" dirty="0" smtClean="0">
                <a:solidFill>
                  <a:schemeClr val="accent2"/>
                </a:solidFill>
              </a:rPr>
              <a:t>In the words of </a:t>
            </a:r>
            <a:r>
              <a:rPr lang="en-US" altLang="en-US" b="1" dirty="0" err="1" smtClean="0">
                <a:solidFill>
                  <a:schemeClr val="accent2"/>
                </a:solidFill>
              </a:rPr>
              <a:t>Popham</a:t>
            </a:r>
            <a:r>
              <a:rPr lang="en-US" altLang="en-US" b="1" dirty="0" smtClean="0">
                <a:solidFill>
                  <a:schemeClr val="accent2"/>
                </a:solidFill>
              </a:rPr>
              <a:t>…</a:t>
            </a:r>
          </a:p>
        </p:txBody>
      </p:sp>
      <p:sp>
        <p:nvSpPr>
          <p:cNvPr id="6147" name="Content Placeholder 2"/>
          <p:cNvSpPr>
            <a:spLocks noGrp="1"/>
          </p:cNvSpPr>
          <p:nvPr>
            <p:ph sz="quarter" idx="1"/>
          </p:nvPr>
        </p:nvSpPr>
        <p:spPr>
          <a:xfrm>
            <a:off x="546100" y="2076451"/>
            <a:ext cx="10972800" cy="4525963"/>
          </a:xfrm>
        </p:spPr>
        <p:txBody>
          <a:bodyPr>
            <a:normAutofit lnSpcReduction="10000"/>
          </a:bodyPr>
          <a:lstStyle/>
          <a:p>
            <a:pPr marL="0" indent="0" algn="ctr" eaLnBrk="1" hangingPunct="1">
              <a:buFont typeface="Arial" charset="0"/>
              <a:buNone/>
            </a:pPr>
            <a:r>
              <a:rPr lang="en-US" altLang="en-US" sz="4800" b="1" dirty="0" smtClean="0">
                <a:solidFill>
                  <a:schemeClr val="accent2"/>
                </a:solidFill>
              </a:rPr>
              <a:t>“…assessment illiteracy is professional suicide…”</a:t>
            </a:r>
          </a:p>
          <a:p>
            <a:pPr marL="0" indent="0" eaLnBrk="1" hangingPunct="1">
              <a:buFont typeface="Arial" charset="0"/>
              <a:buNone/>
            </a:pPr>
            <a:endParaRPr lang="en-US" altLang="en-US" dirty="0" smtClean="0"/>
          </a:p>
          <a:p>
            <a:pPr marL="658368" lvl="2" indent="0" algn="r" eaLnBrk="1" hangingPunct="1">
              <a:buNone/>
            </a:pPr>
            <a:endParaRPr lang="en-US" altLang="en-US" dirty="0" smtClean="0"/>
          </a:p>
          <a:p>
            <a:pPr marL="658368" lvl="2" indent="0" algn="r" eaLnBrk="1" hangingPunct="1">
              <a:buNone/>
            </a:pPr>
            <a:endParaRPr lang="en-US" altLang="en-US" dirty="0"/>
          </a:p>
          <a:p>
            <a:pPr marL="658368" lvl="2" indent="0" algn="r" eaLnBrk="1" hangingPunct="1">
              <a:buNone/>
            </a:pPr>
            <a:endParaRPr lang="en-US" altLang="en-US" dirty="0" smtClean="0"/>
          </a:p>
          <a:p>
            <a:pPr marL="658368" lvl="2" indent="0" algn="r" eaLnBrk="1" hangingPunct="1">
              <a:buNone/>
            </a:pPr>
            <a:endParaRPr lang="en-US" altLang="en-US" dirty="0"/>
          </a:p>
          <a:p>
            <a:pPr marL="658368" lvl="2" indent="0" eaLnBrk="1" hangingPunct="1">
              <a:buNone/>
            </a:pPr>
            <a:r>
              <a:rPr lang="en-US" altLang="en-US" dirty="0" smtClean="0"/>
              <a:t>                                                                                            </a:t>
            </a:r>
          </a:p>
          <a:p>
            <a:pPr marL="658368" lvl="2" indent="0" eaLnBrk="1" hangingPunct="1">
              <a:buNone/>
            </a:pPr>
            <a:r>
              <a:rPr lang="en-US" altLang="en-US" b="1" dirty="0" smtClean="0"/>
              <a:t>                                                                                    </a:t>
            </a:r>
            <a:r>
              <a:rPr lang="en-US" altLang="en-US" b="1" i="1" dirty="0" smtClean="0">
                <a:solidFill>
                  <a:schemeClr val="accent2"/>
                </a:solidFill>
                <a:effectLst>
                  <a:outerShdw blurRad="38100" dist="38100" dir="2700000" algn="tl">
                    <a:srgbClr val="000000">
                      <a:alpha val="43137"/>
                    </a:srgbClr>
                  </a:outerShdw>
                </a:effectLst>
              </a:rPr>
              <a:t>James </a:t>
            </a:r>
            <a:r>
              <a:rPr lang="en-US" altLang="en-US" b="1" i="1" dirty="0" err="1" smtClean="0">
                <a:solidFill>
                  <a:schemeClr val="accent2"/>
                </a:solidFill>
                <a:effectLst>
                  <a:outerShdw blurRad="38100" dist="38100" dir="2700000" algn="tl">
                    <a:srgbClr val="000000">
                      <a:alpha val="43137"/>
                    </a:srgbClr>
                  </a:outerShdw>
                </a:effectLst>
              </a:rPr>
              <a:t>Popham</a:t>
            </a:r>
            <a:endParaRPr lang="en-US" altLang="en-US" b="1" i="1" dirty="0" smtClean="0">
              <a:solidFill>
                <a:schemeClr val="accent2"/>
              </a:solidFill>
              <a:effectLst>
                <a:outerShdw blurRad="38100" dist="38100" dir="2700000" algn="tl">
                  <a:srgbClr val="000000">
                    <a:alpha val="43137"/>
                  </a:srgbClr>
                </a:outerShdw>
              </a:effectLst>
            </a:endParaRPr>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1" y="3943350"/>
            <a:ext cx="1842532" cy="19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01CF334-2D5C-4859-84A6-CA7E6E43FAEB}" type="slidenum">
              <a:rPr lang="en-US" smtClean="0"/>
              <a:t>31</a:t>
            </a:fld>
            <a:endParaRPr lang="en-US"/>
          </a:p>
        </p:txBody>
      </p:sp>
    </p:spTree>
    <p:extLst>
      <p:ext uri="{BB962C8B-B14F-4D97-AF65-F5344CB8AC3E}">
        <p14:creationId xmlns:p14="http://schemas.microsoft.com/office/powerpoint/2010/main" val="122527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52500" y="228600"/>
            <a:ext cx="11645900" cy="1143000"/>
          </a:xfrm>
        </p:spPr>
        <p:txBody>
          <a:bodyPr>
            <a:normAutofit/>
          </a:bodyPr>
          <a:lstStyle/>
          <a:p>
            <a:pPr eaLnBrk="1" hangingPunct="1"/>
            <a:r>
              <a:rPr lang="en-US" altLang="en-US" sz="5400" b="1" dirty="0" smtClean="0">
                <a:solidFill>
                  <a:schemeClr val="accent2"/>
                </a:solidFill>
              </a:rPr>
              <a:t>Self Assessment</a:t>
            </a:r>
            <a:r>
              <a:rPr lang="en-US" altLang="en-US" sz="5400" dirty="0" smtClean="0">
                <a:solidFill>
                  <a:schemeClr val="accent2"/>
                </a:solidFill>
              </a:rPr>
              <a:t>	</a:t>
            </a:r>
          </a:p>
        </p:txBody>
      </p:sp>
      <p:sp>
        <p:nvSpPr>
          <p:cNvPr id="7171" name="Content Placeholder 2"/>
          <p:cNvSpPr>
            <a:spLocks noGrp="1"/>
          </p:cNvSpPr>
          <p:nvPr>
            <p:ph idx="1"/>
          </p:nvPr>
        </p:nvSpPr>
        <p:spPr>
          <a:xfrm>
            <a:off x="895350" y="1652588"/>
            <a:ext cx="10901934" cy="4800600"/>
          </a:xfrm>
        </p:spPr>
        <p:txBody>
          <a:bodyPr/>
          <a:lstStyle/>
          <a:p>
            <a:pPr marL="0" indent="0" algn="ctr" eaLnBrk="1" hangingPunct="1">
              <a:buFont typeface="Arial" charset="0"/>
              <a:buNone/>
            </a:pPr>
            <a:r>
              <a:rPr lang="en-US" altLang="en-US" sz="4400" b="1" dirty="0" smtClean="0">
                <a:solidFill>
                  <a:schemeClr val="accent2"/>
                </a:solidFill>
              </a:rPr>
              <a:t>Please respond to the statements about </a:t>
            </a:r>
          </a:p>
          <a:p>
            <a:pPr marL="0" indent="0" algn="ctr" eaLnBrk="1" hangingPunct="1">
              <a:buFont typeface="Arial" charset="0"/>
              <a:buNone/>
            </a:pPr>
            <a:r>
              <a:rPr lang="en-US" altLang="en-US" sz="4400" b="1" dirty="0" smtClean="0">
                <a:solidFill>
                  <a:schemeClr val="accent2"/>
                </a:solidFill>
              </a:rPr>
              <a:t>“Assessment Literacy” </a:t>
            </a:r>
          </a:p>
          <a:p>
            <a:pPr marL="0" indent="0" algn="ctr" eaLnBrk="1" hangingPunct="1">
              <a:buFont typeface="Arial" charset="0"/>
              <a:buNone/>
            </a:pPr>
            <a:r>
              <a:rPr lang="en-US" altLang="en-US" sz="4400" b="1" dirty="0" smtClean="0">
                <a:solidFill>
                  <a:schemeClr val="accent2"/>
                </a:solidFill>
              </a:rPr>
              <a:t>using your current confidence level.</a:t>
            </a:r>
          </a:p>
          <a:p>
            <a:pPr marL="0" indent="0" eaLnBrk="1" hangingPunct="1">
              <a:buFont typeface="Arial" charset="0"/>
              <a:buNone/>
            </a:pPr>
            <a:endParaRPr lang="en-US" altLang="en-US" dirty="0" smtClean="0"/>
          </a:p>
          <a:p>
            <a:pPr marL="0" indent="0" eaLnBrk="1" hangingPunct="1">
              <a:buFont typeface="Arial" charset="0"/>
              <a:buNone/>
            </a:pPr>
            <a:endParaRPr lang="en-US" altLang="en-US"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848" y="4710113"/>
            <a:ext cx="5904339" cy="155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01CF334-2D5C-4859-84A6-CA7E6E43FAEB}" type="slidenum">
              <a:rPr lang="en-US" smtClean="0"/>
              <a:t>32</a:t>
            </a:fld>
            <a:endParaRPr lang="en-US"/>
          </a:p>
        </p:txBody>
      </p:sp>
    </p:spTree>
    <p:extLst>
      <p:ext uri="{BB962C8B-B14F-4D97-AF65-F5344CB8AC3E}">
        <p14:creationId xmlns:p14="http://schemas.microsoft.com/office/powerpoint/2010/main" val="42984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99744" y="274638"/>
            <a:ext cx="9997440" cy="1143000"/>
          </a:xfrm>
        </p:spPr>
        <p:txBody>
          <a:bodyPr/>
          <a:lstStyle/>
          <a:p>
            <a:pPr eaLnBrk="1" hangingPunct="1"/>
            <a:r>
              <a:rPr lang="en-US" altLang="en-US" b="1" dirty="0" smtClean="0">
                <a:solidFill>
                  <a:schemeClr val="accent2"/>
                </a:solidFill>
              </a:rPr>
              <a:t>	</a:t>
            </a:r>
          </a:p>
        </p:txBody>
      </p:sp>
      <p:sp>
        <p:nvSpPr>
          <p:cNvPr id="3" name="Content Placeholder 2"/>
          <p:cNvSpPr>
            <a:spLocks noGrp="1"/>
          </p:cNvSpPr>
          <p:nvPr>
            <p:ph idx="1"/>
          </p:nvPr>
        </p:nvSpPr>
        <p:spPr>
          <a:xfrm>
            <a:off x="1157048" y="2800350"/>
            <a:ext cx="10863502" cy="4800600"/>
          </a:xfrm>
        </p:spPr>
        <p:txBody>
          <a:bodyPr rtlCol="0">
            <a:normAutofit/>
          </a:bodyPr>
          <a:lstStyle/>
          <a:p>
            <a:pPr marL="0" indent="0" eaLnBrk="1" fontAlgn="auto" hangingPunct="1">
              <a:spcAft>
                <a:spcPts val="0"/>
              </a:spcAft>
              <a:buFont typeface="Wingdings" pitchFamily="2" charset="2"/>
              <a:buNone/>
              <a:defRPr/>
            </a:pPr>
            <a:r>
              <a:rPr lang="en-US" sz="4000" b="1" dirty="0" smtClean="0">
                <a:solidFill>
                  <a:schemeClr val="accent2"/>
                </a:solidFill>
              </a:rPr>
              <a:t>With your table group, share survey:</a:t>
            </a:r>
            <a:endParaRPr lang="en-US" sz="4000" b="1" dirty="0">
              <a:solidFill>
                <a:schemeClr val="accent2"/>
              </a:solidFill>
            </a:endParaRPr>
          </a:p>
          <a:p>
            <a:pPr eaLnBrk="1" fontAlgn="auto" hangingPunct="1">
              <a:spcAft>
                <a:spcPts val="0"/>
              </a:spcAft>
              <a:buFont typeface="Arial" pitchFamily="34" charset="0"/>
              <a:buChar char="•"/>
              <a:defRPr/>
            </a:pPr>
            <a:r>
              <a:rPr lang="en-US" sz="4000" b="1" dirty="0" smtClean="0">
                <a:solidFill>
                  <a:schemeClr val="accent2"/>
                </a:solidFill>
              </a:rPr>
              <a:t>What surprised you?</a:t>
            </a:r>
          </a:p>
          <a:p>
            <a:pPr eaLnBrk="1" fontAlgn="auto" hangingPunct="1">
              <a:spcAft>
                <a:spcPts val="0"/>
              </a:spcAft>
              <a:buFont typeface="Arial" pitchFamily="34" charset="0"/>
              <a:buChar char="•"/>
              <a:defRPr/>
            </a:pPr>
            <a:r>
              <a:rPr lang="en-US" sz="4000" b="1" dirty="0" smtClean="0">
                <a:solidFill>
                  <a:schemeClr val="accent2"/>
                </a:solidFill>
              </a:rPr>
              <a:t>What do you feel good about?</a:t>
            </a:r>
          </a:p>
          <a:p>
            <a:pPr eaLnBrk="1" fontAlgn="auto" hangingPunct="1">
              <a:spcAft>
                <a:spcPts val="0"/>
              </a:spcAft>
              <a:buFont typeface="Arial" pitchFamily="34" charset="0"/>
              <a:buChar char="•"/>
              <a:defRPr/>
            </a:pPr>
            <a:r>
              <a:rPr lang="en-US" sz="4000" b="1" dirty="0" smtClean="0">
                <a:solidFill>
                  <a:schemeClr val="accent2"/>
                </a:solidFill>
              </a:rPr>
              <a:t>Where do you see areas for growth?</a:t>
            </a:r>
            <a:endParaRPr lang="en-US" sz="4000" b="1" dirty="0">
              <a:solidFill>
                <a:schemeClr val="accent2"/>
              </a:solidFill>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15310"/>
            <a:ext cx="2876550" cy="2396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01CF334-2D5C-4859-84A6-CA7E6E43FAEB}" type="slidenum">
              <a:rPr lang="en-US" smtClean="0"/>
              <a:t>33</a:t>
            </a:fld>
            <a:endParaRPr lang="en-US"/>
          </a:p>
        </p:txBody>
      </p:sp>
    </p:spTree>
    <p:extLst>
      <p:ext uri="{BB962C8B-B14F-4D97-AF65-F5344CB8AC3E}">
        <p14:creationId xmlns:p14="http://schemas.microsoft.com/office/powerpoint/2010/main" val="133582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title" idx="4294967295"/>
          </p:nvPr>
        </p:nvSpPr>
        <p:spPr>
          <a:xfrm>
            <a:off x="979659" y="304800"/>
            <a:ext cx="11212341" cy="1143000"/>
          </a:xfrm>
        </p:spPr>
        <p:txBody>
          <a:bodyPr/>
          <a:lstStyle/>
          <a:p>
            <a:pPr eaLnBrk="1" hangingPunct="1"/>
            <a:r>
              <a:rPr lang="en-US" altLang="en-US" b="1" dirty="0" smtClean="0">
                <a:solidFill>
                  <a:schemeClr val="accent2"/>
                </a:solidFill>
                <a:ea typeface="Calibri" pitchFamily="34" charset="0"/>
                <a:cs typeface="Calibri" pitchFamily="34" charset="0"/>
              </a:rPr>
              <a:t>TPGES= Multiple Sources of Data</a:t>
            </a:r>
          </a:p>
        </p:txBody>
      </p:sp>
      <p:grpSp>
        <p:nvGrpSpPr>
          <p:cNvPr id="9221" name="Group 1"/>
          <p:cNvGrpSpPr>
            <a:grpSpLocks/>
          </p:cNvGrpSpPr>
          <p:nvPr/>
        </p:nvGrpSpPr>
        <p:grpSpPr bwMode="auto">
          <a:xfrm>
            <a:off x="1015999" y="1447800"/>
            <a:ext cx="10902951" cy="4724400"/>
            <a:chOff x="494413" y="1460500"/>
            <a:chExt cx="8164088" cy="4330700"/>
          </a:xfrm>
        </p:grpSpPr>
        <p:grpSp>
          <p:nvGrpSpPr>
            <p:cNvPr id="4" name="Group 36"/>
            <p:cNvGrpSpPr>
              <a:grpSpLocks/>
            </p:cNvGrpSpPr>
            <p:nvPr/>
          </p:nvGrpSpPr>
          <p:grpSpPr bwMode="auto">
            <a:xfrm>
              <a:off x="494413" y="2219326"/>
              <a:ext cx="4323182" cy="1417638"/>
              <a:chOff x="1771" y="1110"/>
              <a:chExt cx="2213" cy="893"/>
            </a:xfrm>
            <a:solidFill>
              <a:srgbClr val="C00000"/>
            </a:solidFill>
          </p:grpSpPr>
          <p:sp>
            <p:nvSpPr>
              <p:cNvPr id="24" name="AutoShape 3"/>
              <p:cNvSpPr>
                <a:spLocks noChangeArrowheads="1"/>
              </p:cNvSpPr>
              <p:nvPr/>
            </p:nvSpPr>
            <p:spPr bwMode="auto">
              <a:xfrm>
                <a:off x="1771" y="1110"/>
                <a:ext cx="2213" cy="893"/>
              </a:xfrm>
              <a:prstGeom prst="roundRect">
                <a:avLst>
                  <a:gd name="adj" fmla="val 16667"/>
                </a:avLst>
              </a:prstGeom>
              <a:solidFill>
                <a:srgbClr val="0070C0"/>
              </a:solidFill>
              <a:ln w="9525">
                <a:solidFill>
                  <a:schemeClr val="tx1"/>
                </a:solidFill>
                <a:round/>
                <a:headEnd/>
                <a:tailEnd/>
              </a:ln>
              <a:effectLst/>
              <a:extLst/>
            </p:spPr>
            <p:txBody>
              <a:bodyPr wrap="none" anchor="ctr"/>
              <a:lstStyle/>
              <a:p>
                <a:pPr fontAlgn="auto">
                  <a:spcBef>
                    <a:spcPts val="0"/>
                  </a:spcBef>
                  <a:spcAft>
                    <a:spcPts val="0"/>
                  </a:spcAft>
                  <a:defRPr/>
                </a:pPr>
                <a:endParaRPr lang="en-US" dirty="0">
                  <a:latin typeface="Calibri"/>
                </a:endParaRPr>
              </a:p>
            </p:txBody>
          </p:sp>
          <p:sp>
            <p:nvSpPr>
              <p:cNvPr id="25" name="Text Box 11"/>
              <p:cNvSpPr txBox="1">
                <a:spLocks noChangeArrowheads="1"/>
              </p:cNvSpPr>
              <p:nvPr/>
            </p:nvSpPr>
            <p:spPr bwMode="auto">
              <a:xfrm>
                <a:off x="2050" y="1110"/>
                <a:ext cx="1655" cy="622"/>
              </a:xfrm>
              <a:prstGeom prst="rect">
                <a:avLst/>
              </a:prstGeom>
              <a:solidFill>
                <a:srgbClr val="0070C0"/>
              </a:solidFill>
              <a:ln>
                <a:noFill/>
              </a:ln>
              <a:effectLst/>
              <a:extLst/>
            </p:spPr>
            <p:txBody>
              <a:bodyPr>
                <a:spAutoFit/>
              </a:bodyPr>
              <a:lstStyle/>
              <a:p>
                <a:pPr fontAlgn="auto">
                  <a:spcBef>
                    <a:spcPct val="50000"/>
                  </a:spcBef>
                  <a:spcAft>
                    <a:spcPts val="0"/>
                  </a:spcAft>
                  <a:defRPr/>
                </a:pPr>
                <a:r>
                  <a:rPr lang="en-US" sz="3200" b="1" dirty="0">
                    <a:solidFill>
                      <a:srgbClr val="FFFF00"/>
                    </a:solidFill>
                    <a:latin typeface="Calibri"/>
                  </a:rPr>
                  <a:t>T</a:t>
                </a:r>
                <a:r>
                  <a:rPr lang="en-US" sz="2400" b="1" dirty="0">
                    <a:solidFill>
                      <a:schemeClr val="bg1"/>
                    </a:solidFill>
                    <a:latin typeface="Calibri"/>
                  </a:rPr>
                  <a:t>eacher </a:t>
                </a:r>
                <a:r>
                  <a:rPr lang="en-US" sz="3200" b="1" dirty="0">
                    <a:solidFill>
                      <a:srgbClr val="FFFF00"/>
                    </a:solidFill>
                    <a:latin typeface="Calibri"/>
                  </a:rPr>
                  <a:t>P</a:t>
                </a:r>
                <a:r>
                  <a:rPr lang="en-US" sz="2400" b="1" dirty="0">
                    <a:solidFill>
                      <a:schemeClr val="bg1"/>
                    </a:solidFill>
                    <a:latin typeface="Calibri"/>
                  </a:rPr>
                  <a:t>rofessional </a:t>
                </a:r>
                <a:r>
                  <a:rPr lang="en-US" sz="3200" b="1" dirty="0">
                    <a:solidFill>
                      <a:srgbClr val="FFFF00"/>
                    </a:solidFill>
                    <a:latin typeface="Calibri"/>
                  </a:rPr>
                  <a:t>G</a:t>
                </a:r>
                <a:r>
                  <a:rPr lang="en-US" sz="2400" b="1" dirty="0">
                    <a:solidFill>
                      <a:schemeClr val="bg1"/>
                    </a:solidFill>
                    <a:latin typeface="Calibri"/>
                  </a:rPr>
                  <a:t>rowth and </a:t>
                </a:r>
                <a:r>
                  <a:rPr lang="en-US" sz="3200" b="1" dirty="0">
                    <a:solidFill>
                      <a:srgbClr val="FFFF00"/>
                    </a:solidFill>
                    <a:latin typeface="Calibri"/>
                  </a:rPr>
                  <a:t>E</a:t>
                </a:r>
                <a:r>
                  <a:rPr lang="en-US" sz="2400" b="1" dirty="0">
                    <a:solidFill>
                      <a:schemeClr val="bg1"/>
                    </a:solidFill>
                    <a:latin typeface="Calibri"/>
                  </a:rPr>
                  <a:t>ffectiveness </a:t>
                </a:r>
                <a:r>
                  <a:rPr lang="en-US" sz="3200" b="1" dirty="0">
                    <a:solidFill>
                      <a:srgbClr val="FFFF00"/>
                    </a:solidFill>
                    <a:latin typeface="Calibri"/>
                  </a:rPr>
                  <a:t>S</a:t>
                </a:r>
                <a:r>
                  <a:rPr lang="en-US" sz="2400" b="1" dirty="0">
                    <a:solidFill>
                      <a:schemeClr val="bg1"/>
                    </a:solidFill>
                    <a:latin typeface="Calibri"/>
                  </a:rPr>
                  <a:t>ystem</a:t>
                </a:r>
              </a:p>
            </p:txBody>
          </p:sp>
        </p:grpSp>
        <p:grpSp>
          <p:nvGrpSpPr>
            <p:cNvPr id="5" name="Group 38"/>
            <p:cNvGrpSpPr>
              <a:grpSpLocks/>
            </p:cNvGrpSpPr>
            <p:nvPr/>
          </p:nvGrpSpPr>
          <p:grpSpPr bwMode="auto">
            <a:xfrm>
              <a:off x="5567754" y="1460500"/>
              <a:ext cx="3090704" cy="749300"/>
              <a:chOff x="816" y="1832"/>
              <a:chExt cx="1503" cy="472"/>
            </a:xfrm>
            <a:solidFill>
              <a:schemeClr val="bg1">
                <a:lumMod val="85000"/>
              </a:schemeClr>
            </a:solidFill>
          </p:grpSpPr>
          <p:sp>
            <p:nvSpPr>
              <p:cNvPr id="22" name="AutoShape 4"/>
              <p:cNvSpPr>
                <a:spLocks noChangeArrowheads="1"/>
              </p:cNvSpPr>
              <p:nvPr/>
            </p:nvSpPr>
            <p:spPr bwMode="auto">
              <a:xfrm>
                <a:off x="816" y="1832"/>
                <a:ext cx="1503" cy="472"/>
              </a:xfrm>
              <a:prstGeom prst="roundRect">
                <a:avLst>
                  <a:gd name="adj" fmla="val 16667"/>
                </a:avLst>
              </a:prstGeom>
              <a:solidFill>
                <a:srgbClr val="0070C0"/>
              </a:solidFill>
              <a:ln w="9525">
                <a:solidFill>
                  <a:schemeClr val="tx1"/>
                </a:solidFill>
                <a:round/>
                <a:headEnd/>
                <a:tailEnd/>
              </a:ln>
              <a:effectLst/>
              <a:extLst/>
            </p:spPr>
            <p:txBody>
              <a:bodyPr wrap="none" anchor="ctr"/>
              <a:lstStyle/>
              <a:p>
                <a:pPr fontAlgn="auto">
                  <a:spcBef>
                    <a:spcPts val="0"/>
                  </a:spcBef>
                  <a:spcAft>
                    <a:spcPts val="0"/>
                  </a:spcAft>
                  <a:defRPr/>
                </a:pPr>
                <a:endParaRPr lang="en-US" dirty="0">
                  <a:latin typeface="Calibri"/>
                </a:endParaRPr>
              </a:p>
            </p:txBody>
          </p:sp>
          <p:sp>
            <p:nvSpPr>
              <p:cNvPr id="23" name="Text Box 14"/>
              <p:cNvSpPr txBox="1">
                <a:spLocks noChangeArrowheads="1"/>
              </p:cNvSpPr>
              <p:nvPr/>
            </p:nvSpPr>
            <p:spPr bwMode="auto">
              <a:xfrm>
                <a:off x="864" y="1995"/>
                <a:ext cx="1004" cy="302"/>
              </a:xfrm>
              <a:prstGeom prst="rect">
                <a:avLst/>
              </a:prstGeom>
              <a:solidFill>
                <a:srgbClr val="0070C0"/>
              </a:solidFill>
              <a:ln>
                <a:noFill/>
              </a:ln>
              <a:effectLst/>
              <a:extLst/>
            </p:spPr>
            <p:txBody>
              <a:bodyPr>
                <a:spAutoFit/>
              </a:bodyPr>
              <a:lstStyle/>
              <a:p>
                <a:pPr fontAlgn="auto">
                  <a:spcBef>
                    <a:spcPct val="50000"/>
                  </a:spcBef>
                  <a:spcAft>
                    <a:spcPts val="0"/>
                  </a:spcAft>
                  <a:defRPr/>
                </a:pPr>
                <a:r>
                  <a:rPr lang="en-US" sz="2800" b="1" dirty="0">
                    <a:solidFill>
                      <a:schemeClr val="bg1"/>
                    </a:solidFill>
                    <a:latin typeface="Calibri"/>
                  </a:rPr>
                  <a:t>Observation</a:t>
                </a:r>
              </a:p>
            </p:txBody>
          </p:sp>
        </p:grpSp>
        <p:grpSp>
          <p:nvGrpSpPr>
            <p:cNvPr id="6" name="Group 32"/>
            <p:cNvGrpSpPr>
              <a:grpSpLocks/>
            </p:cNvGrpSpPr>
            <p:nvPr/>
          </p:nvGrpSpPr>
          <p:grpSpPr bwMode="auto">
            <a:xfrm>
              <a:off x="5567754" y="2286012"/>
              <a:ext cx="3090704" cy="631827"/>
              <a:chOff x="1248" y="2400"/>
              <a:chExt cx="1503" cy="398"/>
            </a:xfrm>
            <a:solidFill>
              <a:schemeClr val="bg1">
                <a:lumMod val="85000"/>
              </a:schemeClr>
            </a:solidFill>
          </p:grpSpPr>
          <p:sp>
            <p:nvSpPr>
              <p:cNvPr id="20" name="AutoShape 5"/>
              <p:cNvSpPr>
                <a:spLocks noChangeArrowheads="1"/>
              </p:cNvSpPr>
              <p:nvPr/>
            </p:nvSpPr>
            <p:spPr bwMode="auto">
              <a:xfrm>
                <a:off x="1248" y="2400"/>
                <a:ext cx="1503" cy="384"/>
              </a:xfrm>
              <a:prstGeom prst="roundRect">
                <a:avLst>
                  <a:gd name="adj" fmla="val 16667"/>
                </a:avLst>
              </a:prstGeom>
              <a:solidFill>
                <a:srgbClr val="0070C0"/>
              </a:solidFill>
              <a:ln w="9525">
                <a:solidFill>
                  <a:schemeClr val="tx1"/>
                </a:solidFill>
                <a:round/>
                <a:headEnd/>
                <a:tailEnd/>
              </a:ln>
              <a:effectLst/>
              <a:extLst/>
            </p:spPr>
            <p:txBody>
              <a:bodyPr wrap="none" anchor="ctr"/>
              <a:lstStyle/>
              <a:p>
                <a:pPr fontAlgn="auto">
                  <a:spcBef>
                    <a:spcPts val="0"/>
                  </a:spcBef>
                  <a:spcAft>
                    <a:spcPts val="0"/>
                  </a:spcAft>
                  <a:defRPr/>
                </a:pPr>
                <a:endParaRPr lang="en-US" dirty="0">
                  <a:latin typeface="Calibri"/>
                </a:endParaRPr>
              </a:p>
            </p:txBody>
          </p:sp>
          <p:sp>
            <p:nvSpPr>
              <p:cNvPr id="21" name="Text Box 15"/>
              <p:cNvSpPr txBox="1">
                <a:spLocks noChangeArrowheads="1"/>
              </p:cNvSpPr>
              <p:nvPr/>
            </p:nvSpPr>
            <p:spPr bwMode="auto">
              <a:xfrm>
                <a:off x="1296" y="2496"/>
                <a:ext cx="1307" cy="302"/>
              </a:xfrm>
              <a:prstGeom prst="rect">
                <a:avLst/>
              </a:prstGeom>
              <a:solidFill>
                <a:srgbClr val="0070C0"/>
              </a:solidFill>
              <a:ln>
                <a:noFill/>
              </a:ln>
              <a:effectLst/>
              <a:extLst/>
            </p:spPr>
            <p:txBody>
              <a:bodyPr>
                <a:spAutoFit/>
              </a:bodyPr>
              <a:lstStyle/>
              <a:p>
                <a:pPr fontAlgn="auto">
                  <a:spcBef>
                    <a:spcPct val="50000"/>
                  </a:spcBef>
                  <a:spcAft>
                    <a:spcPts val="0"/>
                  </a:spcAft>
                  <a:defRPr/>
                </a:pPr>
                <a:r>
                  <a:rPr lang="en-US" sz="2800" b="1" dirty="0">
                    <a:solidFill>
                      <a:schemeClr val="bg1"/>
                    </a:solidFill>
                    <a:latin typeface="Calibri"/>
                  </a:rPr>
                  <a:t>Peer</a:t>
                </a:r>
                <a:r>
                  <a:rPr lang="en-US" sz="2400" b="1" dirty="0">
                    <a:solidFill>
                      <a:schemeClr val="bg1"/>
                    </a:solidFill>
                    <a:latin typeface="Calibri"/>
                  </a:rPr>
                  <a:t> </a:t>
                </a:r>
                <a:r>
                  <a:rPr lang="en-US" sz="2800" b="1" dirty="0">
                    <a:solidFill>
                      <a:schemeClr val="bg1"/>
                    </a:solidFill>
                    <a:latin typeface="Calibri"/>
                  </a:rPr>
                  <a:t>Observation</a:t>
                </a:r>
              </a:p>
            </p:txBody>
          </p:sp>
        </p:grpSp>
        <p:sp>
          <p:nvSpPr>
            <p:cNvPr id="9226" name="AutoShape 6"/>
            <p:cNvSpPr>
              <a:spLocks noChangeArrowheads="1"/>
            </p:cNvSpPr>
            <p:nvPr/>
          </p:nvSpPr>
          <p:spPr bwMode="auto">
            <a:xfrm>
              <a:off x="5567754" y="3048000"/>
              <a:ext cx="3090747" cy="609600"/>
            </a:xfrm>
            <a:prstGeom prst="roundRect">
              <a:avLst>
                <a:gd name="adj" fmla="val 16667"/>
              </a:avLst>
            </a:prstGeom>
            <a:solidFill>
              <a:srgbClr val="0070C0"/>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800" b="1">
                  <a:solidFill>
                    <a:schemeClr val="bg1"/>
                  </a:solidFill>
                </a:rPr>
                <a:t>Professional</a:t>
              </a:r>
              <a:r>
                <a:rPr lang="en-US" altLang="en-US" sz="2800">
                  <a:solidFill>
                    <a:schemeClr val="bg1"/>
                  </a:solidFill>
                </a:rPr>
                <a:t> </a:t>
              </a:r>
              <a:r>
                <a:rPr lang="en-US" altLang="en-US" sz="2800" b="1">
                  <a:solidFill>
                    <a:schemeClr val="bg1"/>
                  </a:solidFill>
                </a:rPr>
                <a:t>Growth</a:t>
              </a:r>
            </a:p>
          </p:txBody>
        </p:sp>
        <p:grpSp>
          <p:nvGrpSpPr>
            <p:cNvPr id="7" name="Group 42"/>
            <p:cNvGrpSpPr>
              <a:grpSpLocks/>
            </p:cNvGrpSpPr>
            <p:nvPr/>
          </p:nvGrpSpPr>
          <p:grpSpPr bwMode="auto">
            <a:xfrm>
              <a:off x="5567754" y="3733806"/>
              <a:ext cx="3090704" cy="631826"/>
              <a:chOff x="2640" y="2448"/>
              <a:chExt cx="1503" cy="398"/>
            </a:xfrm>
            <a:solidFill>
              <a:schemeClr val="bg1">
                <a:lumMod val="85000"/>
              </a:schemeClr>
            </a:solidFill>
          </p:grpSpPr>
          <p:sp>
            <p:nvSpPr>
              <p:cNvPr id="16" name="AutoShape 8"/>
              <p:cNvSpPr>
                <a:spLocks noChangeArrowheads="1"/>
              </p:cNvSpPr>
              <p:nvPr/>
            </p:nvSpPr>
            <p:spPr bwMode="auto">
              <a:xfrm>
                <a:off x="2640" y="2448"/>
                <a:ext cx="1503" cy="384"/>
              </a:xfrm>
              <a:prstGeom prst="roundRect">
                <a:avLst>
                  <a:gd name="adj" fmla="val 16667"/>
                </a:avLst>
              </a:prstGeom>
              <a:solidFill>
                <a:srgbClr val="0070C0"/>
              </a:solidFill>
              <a:ln w="9525">
                <a:solidFill>
                  <a:schemeClr val="tx1"/>
                </a:solidFill>
                <a:round/>
                <a:headEnd/>
                <a:tailEnd/>
              </a:ln>
              <a:effectLst/>
              <a:extLst/>
            </p:spPr>
            <p:txBody>
              <a:bodyPr wrap="none" anchor="ctr"/>
              <a:lstStyle/>
              <a:p>
                <a:pPr fontAlgn="auto">
                  <a:spcBef>
                    <a:spcPts val="0"/>
                  </a:spcBef>
                  <a:spcAft>
                    <a:spcPts val="0"/>
                  </a:spcAft>
                  <a:defRPr/>
                </a:pPr>
                <a:endParaRPr lang="en-US" dirty="0">
                  <a:latin typeface="Calibri"/>
                </a:endParaRPr>
              </a:p>
            </p:txBody>
          </p:sp>
          <p:sp>
            <p:nvSpPr>
              <p:cNvPr id="17" name="Text Box 17"/>
              <p:cNvSpPr txBox="1">
                <a:spLocks noChangeArrowheads="1"/>
              </p:cNvSpPr>
              <p:nvPr/>
            </p:nvSpPr>
            <p:spPr bwMode="auto">
              <a:xfrm>
                <a:off x="2688" y="2544"/>
                <a:ext cx="1455" cy="302"/>
              </a:xfrm>
              <a:prstGeom prst="rect">
                <a:avLst/>
              </a:prstGeom>
              <a:solidFill>
                <a:srgbClr val="0070C0"/>
              </a:solidFill>
              <a:ln>
                <a:noFill/>
              </a:ln>
              <a:effectLst/>
              <a:extLst/>
            </p:spPr>
            <p:txBody>
              <a:bodyPr>
                <a:spAutoFit/>
              </a:bodyPr>
              <a:lstStyle/>
              <a:p>
                <a:pPr fontAlgn="auto">
                  <a:spcBef>
                    <a:spcPct val="50000"/>
                  </a:spcBef>
                  <a:spcAft>
                    <a:spcPts val="0"/>
                  </a:spcAft>
                  <a:defRPr/>
                </a:pPr>
                <a:r>
                  <a:rPr lang="en-US" sz="2800" b="1" dirty="0">
                    <a:solidFill>
                      <a:schemeClr val="bg1"/>
                    </a:solidFill>
                    <a:latin typeface="Calibri"/>
                  </a:rPr>
                  <a:t>Self - Reflection</a:t>
                </a:r>
              </a:p>
            </p:txBody>
          </p:sp>
        </p:grpSp>
        <p:grpSp>
          <p:nvGrpSpPr>
            <p:cNvPr id="8" name="Group 40"/>
            <p:cNvGrpSpPr>
              <a:grpSpLocks/>
            </p:cNvGrpSpPr>
            <p:nvPr/>
          </p:nvGrpSpPr>
          <p:grpSpPr bwMode="auto">
            <a:xfrm>
              <a:off x="5567755" y="4495800"/>
              <a:ext cx="3090704" cy="609600"/>
              <a:chOff x="3264" y="2016"/>
              <a:chExt cx="1503" cy="384"/>
            </a:xfrm>
            <a:solidFill>
              <a:schemeClr val="bg1">
                <a:lumMod val="85000"/>
              </a:schemeClr>
            </a:solidFill>
          </p:grpSpPr>
          <p:sp>
            <p:nvSpPr>
              <p:cNvPr id="14" name="AutoShape 9"/>
              <p:cNvSpPr>
                <a:spLocks noChangeArrowheads="1"/>
              </p:cNvSpPr>
              <p:nvPr/>
            </p:nvSpPr>
            <p:spPr bwMode="auto">
              <a:xfrm>
                <a:off x="3264" y="2016"/>
                <a:ext cx="1503" cy="384"/>
              </a:xfrm>
              <a:prstGeom prst="roundRect">
                <a:avLst>
                  <a:gd name="adj" fmla="val 16667"/>
                </a:avLst>
              </a:prstGeom>
              <a:solidFill>
                <a:srgbClr val="0070C0"/>
              </a:solidFill>
              <a:ln w="9525">
                <a:solidFill>
                  <a:schemeClr val="tx1"/>
                </a:solidFill>
                <a:round/>
                <a:headEnd/>
                <a:tailEnd/>
              </a:ln>
              <a:effectLst/>
              <a:extLst/>
            </p:spPr>
            <p:txBody>
              <a:bodyPr wrap="none" anchor="ctr"/>
              <a:lstStyle/>
              <a:p>
                <a:pPr fontAlgn="auto">
                  <a:spcBef>
                    <a:spcPts val="0"/>
                  </a:spcBef>
                  <a:spcAft>
                    <a:spcPts val="0"/>
                  </a:spcAft>
                  <a:defRPr/>
                </a:pPr>
                <a:endParaRPr lang="en-US" dirty="0">
                  <a:latin typeface="Calibri"/>
                </a:endParaRPr>
              </a:p>
            </p:txBody>
          </p:sp>
          <p:sp>
            <p:nvSpPr>
              <p:cNvPr id="15" name="Text Box 18"/>
              <p:cNvSpPr txBox="1">
                <a:spLocks noChangeArrowheads="1"/>
              </p:cNvSpPr>
              <p:nvPr/>
            </p:nvSpPr>
            <p:spPr bwMode="auto">
              <a:xfrm>
                <a:off x="3329" y="2091"/>
                <a:ext cx="1371" cy="302"/>
              </a:xfrm>
              <a:prstGeom prst="rect">
                <a:avLst/>
              </a:prstGeom>
              <a:solidFill>
                <a:srgbClr val="0070C0"/>
              </a:solidFill>
              <a:ln>
                <a:noFill/>
              </a:ln>
              <a:effectLst/>
              <a:extLst/>
            </p:spPr>
            <p:txBody>
              <a:bodyPr>
                <a:spAutoFit/>
              </a:bodyPr>
              <a:lstStyle/>
              <a:p>
                <a:pPr fontAlgn="auto">
                  <a:spcBef>
                    <a:spcPct val="50000"/>
                  </a:spcBef>
                  <a:spcAft>
                    <a:spcPts val="0"/>
                  </a:spcAft>
                  <a:defRPr/>
                </a:pPr>
                <a:r>
                  <a:rPr lang="en-US" sz="2800" b="1" dirty="0">
                    <a:solidFill>
                      <a:schemeClr val="bg1"/>
                    </a:solidFill>
                    <a:latin typeface="Calibri"/>
                  </a:rPr>
                  <a:t>Student Voice</a:t>
                </a:r>
              </a:p>
            </p:txBody>
          </p:sp>
        </p:grpSp>
        <p:sp>
          <p:nvSpPr>
            <p:cNvPr id="9229" name="AutoShape 7"/>
            <p:cNvSpPr>
              <a:spLocks noChangeArrowheads="1"/>
            </p:cNvSpPr>
            <p:nvPr/>
          </p:nvSpPr>
          <p:spPr bwMode="auto">
            <a:xfrm>
              <a:off x="5584549" y="5181600"/>
              <a:ext cx="3073910" cy="609600"/>
            </a:xfrm>
            <a:prstGeom prst="roundRect">
              <a:avLst>
                <a:gd name="adj" fmla="val 16667"/>
              </a:avLst>
            </a:prstGeom>
            <a:solidFill>
              <a:srgbClr val="0070C0"/>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800" b="1">
                  <a:solidFill>
                    <a:schemeClr val="bg1"/>
                  </a:solidFill>
                </a:rPr>
                <a:t>Student Growth</a:t>
              </a:r>
            </a:p>
          </p:txBody>
        </p:sp>
        <p:cxnSp>
          <p:nvCxnSpPr>
            <p:cNvPr id="3" name="Straight Connector 2"/>
            <p:cNvCxnSpPr>
              <a:stCxn id="24" idx="3"/>
              <a:endCxn id="22" idx="1"/>
            </p:cNvCxnSpPr>
            <p:nvPr/>
          </p:nvCxnSpPr>
          <p:spPr>
            <a:xfrm flipV="1">
              <a:off x="4817568" y="1834489"/>
              <a:ext cx="750122" cy="1094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4" idx="3"/>
              <a:endCxn id="20" idx="1"/>
            </p:cNvCxnSpPr>
            <p:nvPr/>
          </p:nvCxnSpPr>
          <p:spPr>
            <a:xfrm flipV="1">
              <a:off x="4817568" y="2591197"/>
              <a:ext cx="750122" cy="337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4" idx="3"/>
              <a:endCxn id="9226" idx="1"/>
            </p:cNvCxnSpPr>
            <p:nvPr/>
          </p:nvCxnSpPr>
          <p:spPr>
            <a:xfrm>
              <a:off x="4817568" y="2928806"/>
              <a:ext cx="750122" cy="4234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4" idx="3"/>
              <a:endCxn id="16" idx="1"/>
            </p:cNvCxnSpPr>
            <p:nvPr/>
          </p:nvCxnSpPr>
          <p:spPr>
            <a:xfrm>
              <a:off x="4817568" y="2928806"/>
              <a:ext cx="750122" cy="11103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4" idx="3"/>
              <a:endCxn id="14" idx="1"/>
            </p:cNvCxnSpPr>
            <p:nvPr/>
          </p:nvCxnSpPr>
          <p:spPr>
            <a:xfrm>
              <a:off x="4817568" y="2928806"/>
              <a:ext cx="750122" cy="1871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3" name="Straight Connector 3072"/>
            <p:cNvCxnSpPr>
              <a:stCxn id="24" idx="3"/>
              <a:endCxn id="9229" idx="1"/>
            </p:cNvCxnSpPr>
            <p:nvPr/>
          </p:nvCxnSpPr>
          <p:spPr>
            <a:xfrm>
              <a:off x="4817568" y="2928806"/>
              <a:ext cx="766962" cy="2558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22" name="TextBox 1"/>
          <p:cNvSpPr txBox="1">
            <a:spLocks noChangeArrowheads="1"/>
          </p:cNvSpPr>
          <p:nvPr/>
        </p:nvSpPr>
        <p:spPr bwMode="auto">
          <a:xfrm>
            <a:off x="1220952" y="4220454"/>
            <a:ext cx="3634828" cy="1570037"/>
          </a:xfrm>
          <a:prstGeom prst="rect">
            <a:avLst/>
          </a:prstGeom>
          <a:solidFill>
            <a:schemeClr val="bg1"/>
          </a:solidFill>
          <a:ln>
            <a:solidFill>
              <a:schemeClr val="accent2"/>
            </a:solidFill>
          </a:ln>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3200" b="1" dirty="0">
                <a:solidFill>
                  <a:schemeClr val="accent2"/>
                </a:solidFill>
              </a:rPr>
              <a:t>All measures are </a:t>
            </a:r>
            <a:endParaRPr lang="en-US" altLang="en-US" sz="3200" b="1" dirty="0" smtClean="0">
              <a:solidFill>
                <a:schemeClr val="accent2"/>
              </a:solidFill>
            </a:endParaRPr>
          </a:p>
          <a:p>
            <a:pPr eaLnBrk="1" hangingPunct="1"/>
            <a:r>
              <a:rPr lang="en-US" altLang="en-US" sz="3200" b="1" dirty="0" smtClean="0">
                <a:solidFill>
                  <a:schemeClr val="accent2"/>
                </a:solidFill>
              </a:rPr>
              <a:t>supported through </a:t>
            </a:r>
          </a:p>
          <a:p>
            <a:pPr eaLnBrk="1" hangingPunct="1"/>
            <a:r>
              <a:rPr lang="en-US" altLang="en-US" sz="3200" b="1" dirty="0" smtClean="0">
                <a:solidFill>
                  <a:schemeClr val="accent2"/>
                </a:solidFill>
              </a:rPr>
              <a:t>evidence</a:t>
            </a:r>
            <a:r>
              <a:rPr lang="en-US" altLang="en-US" sz="3200" b="1" dirty="0">
                <a:solidFill>
                  <a:schemeClr val="accent2"/>
                </a:solidFill>
              </a:rPr>
              <a:t>.</a:t>
            </a:r>
          </a:p>
        </p:txBody>
      </p:sp>
      <p:sp>
        <p:nvSpPr>
          <p:cNvPr id="2" name="Slide Number Placeholder 1"/>
          <p:cNvSpPr>
            <a:spLocks noGrp="1"/>
          </p:cNvSpPr>
          <p:nvPr>
            <p:ph type="sldNum" sz="quarter" idx="12"/>
          </p:nvPr>
        </p:nvSpPr>
        <p:spPr/>
        <p:txBody>
          <a:bodyPr/>
          <a:lstStyle/>
          <a:p>
            <a:fld id="{401CF334-2D5C-4859-84A6-CA7E6E43FAEB}" type="slidenum">
              <a:rPr lang="en-US" smtClean="0"/>
              <a:t>34</a:t>
            </a:fld>
            <a:endParaRPr lang="en-US"/>
          </a:p>
        </p:txBody>
      </p:sp>
    </p:spTree>
    <p:extLst>
      <p:ext uri="{BB962C8B-B14F-4D97-AF65-F5344CB8AC3E}">
        <p14:creationId xmlns:p14="http://schemas.microsoft.com/office/powerpoint/2010/main" val="80582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01CF334-2D5C-4859-84A6-CA7E6E43FAEB}" type="slidenum">
              <a:rPr lang="en-US" smtClean="0"/>
              <a:t>35</a:t>
            </a:fld>
            <a:endParaRPr lang="en-US"/>
          </a:p>
        </p:txBody>
      </p:sp>
    </p:spTree>
    <p:extLst>
      <p:ext uri="{BB962C8B-B14F-4D97-AF65-F5344CB8AC3E}">
        <p14:creationId xmlns:p14="http://schemas.microsoft.com/office/powerpoint/2010/main" val="204861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33094" y="293688"/>
            <a:ext cx="9997440" cy="1143000"/>
          </a:xfrm>
        </p:spPr>
        <p:txBody>
          <a:bodyPr/>
          <a:lstStyle/>
          <a:p>
            <a:pPr eaLnBrk="1" hangingPunct="1"/>
            <a:r>
              <a:rPr lang="en-US" altLang="en-US" b="1" dirty="0" smtClean="0">
                <a:solidFill>
                  <a:schemeClr val="accent2"/>
                </a:solidFill>
              </a:rPr>
              <a:t>Share and Discuss</a:t>
            </a:r>
          </a:p>
        </p:txBody>
      </p:sp>
      <p:sp>
        <p:nvSpPr>
          <p:cNvPr id="16387" name="Content Placeholder 2"/>
          <p:cNvSpPr>
            <a:spLocks noGrp="1"/>
          </p:cNvSpPr>
          <p:nvPr>
            <p:ph idx="1"/>
          </p:nvPr>
        </p:nvSpPr>
        <p:spPr>
          <a:xfrm>
            <a:off x="1333500" y="1466850"/>
            <a:ext cx="10452100" cy="4725988"/>
          </a:xfrm>
        </p:spPr>
        <p:txBody>
          <a:bodyPr rtlCol="0">
            <a:normAutofit/>
          </a:bodyPr>
          <a:lstStyle/>
          <a:p>
            <a:pPr marL="457200" indent="-457200">
              <a:defRPr/>
            </a:pPr>
            <a:r>
              <a:rPr lang="en-US" altLang="en-US" b="1" dirty="0" smtClean="0">
                <a:solidFill>
                  <a:schemeClr val="accent2"/>
                </a:solidFill>
              </a:rPr>
              <a:t>Count off at your tables 1 – 5.</a:t>
            </a:r>
          </a:p>
          <a:p>
            <a:pPr marL="457200" indent="-457200">
              <a:defRPr/>
            </a:pPr>
            <a:r>
              <a:rPr lang="en-US" altLang="en-US" b="1" dirty="0" smtClean="0">
                <a:solidFill>
                  <a:schemeClr val="accent2"/>
                </a:solidFill>
              </a:rPr>
              <a:t>Move to like number groups and discuss the survey and self assessment.  </a:t>
            </a:r>
          </a:p>
          <a:p>
            <a:pPr marL="0" indent="0">
              <a:buNone/>
              <a:defRPr/>
            </a:pPr>
            <a:r>
              <a:rPr lang="en-US" altLang="en-US" b="1" dirty="0" smtClean="0">
                <a:solidFill>
                  <a:schemeClr val="accent2"/>
                </a:solidFill>
              </a:rPr>
              <a:t>    1F = #1</a:t>
            </a:r>
          </a:p>
          <a:p>
            <a:pPr marL="0" indent="0" eaLnBrk="1" fontAlgn="auto" hangingPunct="1">
              <a:spcAft>
                <a:spcPts val="0"/>
              </a:spcAft>
              <a:buFont typeface="Arial" pitchFamily="34" charset="0"/>
              <a:buNone/>
              <a:defRPr/>
            </a:pPr>
            <a:r>
              <a:rPr lang="en-US" altLang="en-US" b="1" dirty="0" smtClean="0">
                <a:solidFill>
                  <a:schemeClr val="accent2"/>
                </a:solidFill>
              </a:rPr>
              <a:t>    2B=#2</a:t>
            </a:r>
          </a:p>
          <a:p>
            <a:pPr marL="0" indent="0" eaLnBrk="1" fontAlgn="auto" hangingPunct="1">
              <a:spcAft>
                <a:spcPts val="0"/>
              </a:spcAft>
              <a:buFont typeface="Arial" pitchFamily="34" charset="0"/>
              <a:buNone/>
              <a:defRPr/>
            </a:pPr>
            <a:r>
              <a:rPr lang="en-US" altLang="en-US" b="1" dirty="0" smtClean="0">
                <a:solidFill>
                  <a:schemeClr val="accent2"/>
                </a:solidFill>
              </a:rPr>
              <a:t>    3B=#3</a:t>
            </a:r>
          </a:p>
          <a:p>
            <a:pPr marL="0" indent="0" eaLnBrk="1" fontAlgn="auto" hangingPunct="1">
              <a:spcAft>
                <a:spcPts val="0"/>
              </a:spcAft>
              <a:buFont typeface="Arial" pitchFamily="34" charset="0"/>
              <a:buNone/>
              <a:defRPr/>
            </a:pPr>
            <a:r>
              <a:rPr lang="en-US" altLang="en-US" b="1" dirty="0" smtClean="0">
                <a:solidFill>
                  <a:schemeClr val="accent2"/>
                </a:solidFill>
              </a:rPr>
              <a:t>    3D=#4</a:t>
            </a:r>
          </a:p>
          <a:p>
            <a:pPr marL="0" indent="0" eaLnBrk="1" fontAlgn="auto" hangingPunct="1">
              <a:spcAft>
                <a:spcPts val="0"/>
              </a:spcAft>
              <a:buFont typeface="Arial" pitchFamily="34" charset="0"/>
              <a:buNone/>
              <a:defRPr/>
            </a:pPr>
            <a:r>
              <a:rPr lang="en-US" altLang="en-US" b="1" dirty="0" smtClean="0">
                <a:solidFill>
                  <a:schemeClr val="accent2"/>
                </a:solidFill>
              </a:rPr>
              <a:t>    4D=#5</a:t>
            </a:r>
          </a:p>
          <a:p>
            <a:pPr marL="0" indent="0" eaLnBrk="1" fontAlgn="auto" hangingPunct="1">
              <a:spcAft>
                <a:spcPts val="0"/>
              </a:spcAft>
              <a:buFont typeface="Arial" pitchFamily="34" charset="0"/>
              <a:buNone/>
              <a:defRPr/>
            </a:pPr>
            <a:endParaRPr lang="en-US" altLang="en-US" dirty="0" smtClean="0"/>
          </a:p>
          <a:p>
            <a:pPr marL="0" indent="0" eaLnBrk="1" fontAlgn="auto" hangingPunct="1">
              <a:spcAft>
                <a:spcPts val="0"/>
              </a:spcAft>
              <a:buFont typeface="Arial" pitchFamily="34" charset="0"/>
              <a:buNone/>
              <a:defRPr/>
            </a:pPr>
            <a:endParaRPr lang="en-US" altLang="en-US" dirty="0" smtClean="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913" y="3524162"/>
            <a:ext cx="4110037" cy="261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01CF334-2D5C-4859-84A6-CA7E6E43FAEB}" type="slidenum">
              <a:rPr lang="en-US" smtClean="0"/>
              <a:t>36</a:t>
            </a:fld>
            <a:endParaRPr lang="en-US"/>
          </a:p>
        </p:txBody>
      </p:sp>
    </p:spTree>
    <p:extLst>
      <p:ext uri="{BB962C8B-B14F-4D97-AF65-F5344CB8AC3E}">
        <p14:creationId xmlns:p14="http://schemas.microsoft.com/office/powerpoint/2010/main" val="248687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044" y="274638"/>
            <a:ext cx="9997440" cy="1143000"/>
          </a:xfrm>
        </p:spPr>
        <p:txBody>
          <a:bodyPr rtlCol="0">
            <a:normAutofit fontScale="90000"/>
          </a:bodyPr>
          <a:lstStyle/>
          <a:p>
            <a:pPr eaLnBrk="1" fontAlgn="auto" hangingPunct="1">
              <a:spcAft>
                <a:spcPts val="0"/>
              </a:spcAft>
              <a:defRPr/>
            </a:pPr>
            <a:r>
              <a:rPr lang="en-US" b="1" dirty="0" smtClean="0">
                <a:solidFill>
                  <a:schemeClr val="accent2"/>
                </a:solidFill>
              </a:rPr>
              <a:t>Assessment Literacy and </a:t>
            </a:r>
            <a:br>
              <a:rPr lang="en-US" b="1" dirty="0" smtClean="0">
                <a:solidFill>
                  <a:schemeClr val="accent2"/>
                </a:solidFill>
              </a:rPr>
            </a:br>
            <a:r>
              <a:rPr lang="en-US" b="1" dirty="0" smtClean="0">
                <a:solidFill>
                  <a:schemeClr val="accent2"/>
                </a:solidFill>
              </a:rPr>
              <a:t>Kentucky Framework for Teaching</a:t>
            </a:r>
            <a:endParaRPr lang="en-US" b="1" dirty="0">
              <a:solidFill>
                <a:schemeClr val="accent2"/>
              </a:solidFill>
            </a:endParaRPr>
          </a:p>
        </p:txBody>
      </p:sp>
      <p:sp>
        <p:nvSpPr>
          <p:cNvPr id="17411" name="Content Placeholder 2"/>
          <p:cNvSpPr>
            <a:spLocks noGrp="1"/>
          </p:cNvSpPr>
          <p:nvPr>
            <p:ph idx="1"/>
          </p:nvPr>
        </p:nvSpPr>
        <p:spPr>
          <a:xfrm>
            <a:off x="1047750" y="1600200"/>
            <a:ext cx="10806684" cy="4800600"/>
          </a:xfrm>
        </p:spPr>
        <p:txBody>
          <a:bodyPr rtlCol="0">
            <a:normAutofit/>
          </a:bodyPr>
          <a:lstStyle/>
          <a:p>
            <a:pPr marL="514350" indent="-514350" eaLnBrk="1" fontAlgn="auto" hangingPunct="1">
              <a:spcAft>
                <a:spcPts val="0"/>
              </a:spcAft>
              <a:buFont typeface="Tw Cen MT" pitchFamily="34" charset="0"/>
              <a:buAutoNum type="arabicPeriod"/>
              <a:defRPr/>
            </a:pPr>
            <a:r>
              <a:rPr lang="en-US" b="1" dirty="0" smtClean="0">
                <a:solidFill>
                  <a:schemeClr val="accent2"/>
                </a:solidFill>
              </a:rPr>
              <a:t>In your groups, read the component, elements, indicators, critical attributes, and possible examples for the Accomplished and Exemplary performance levels.</a:t>
            </a:r>
          </a:p>
          <a:p>
            <a:pPr marL="514350" indent="-514350" eaLnBrk="1" fontAlgn="auto" hangingPunct="1">
              <a:spcAft>
                <a:spcPts val="0"/>
              </a:spcAft>
              <a:buFont typeface="Tw Cen MT" pitchFamily="34" charset="0"/>
              <a:buAutoNum type="arabicPeriod"/>
              <a:defRPr/>
            </a:pPr>
            <a:r>
              <a:rPr lang="en-US" b="1" dirty="0" smtClean="0">
                <a:solidFill>
                  <a:schemeClr val="accent2"/>
                </a:solidFill>
              </a:rPr>
              <a:t>Identify the key words/phrases/ideas that connect with assessment literacy.</a:t>
            </a:r>
          </a:p>
          <a:p>
            <a:pPr marL="514350" indent="-514350" eaLnBrk="1" fontAlgn="auto" hangingPunct="1">
              <a:spcAft>
                <a:spcPts val="0"/>
              </a:spcAft>
              <a:buFont typeface="Tw Cen MT" pitchFamily="34" charset="0"/>
              <a:buAutoNum type="arabicPeriod"/>
              <a:defRPr/>
            </a:pPr>
            <a:r>
              <a:rPr lang="en-US" b="1" dirty="0" smtClean="0">
                <a:solidFill>
                  <a:schemeClr val="accent2"/>
                </a:solidFill>
              </a:rPr>
              <a:t>Choose someone from your group to briefly share the component and the connections to assessment literacy.</a:t>
            </a:r>
          </a:p>
        </p:txBody>
      </p:sp>
      <p:sp>
        <p:nvSpPr>
          <p:cNvPr id="3" name="Slide Number Placeholder 2"/>
          <p:cNvSpPr>
            <a:spLocks noGrp="1"/>
          </p:cNvSpPr>
          <p:nvPr>
            <p:ph type="sldNum" sz="quarter" idx="12"/>
          </p:nvPr>
        </p:nvSpPr>
        <p:spPr/>
        <p:txBody>
          <a:bodyPr/>
          <a:lstStyle/>
          <a:p>
            <a:fld id="{401CF334-2D5C-4859-84A6-CA7E6E43FAEB}" type="slidenum">
              <a:rPr lang="en-US" smtClean="0"/>
              <a:t>37</a:t>
            </a:fld>
            <a:endParaRPr lang="en-US"/>
          </a:p>
        </p:txBody>
      </p:sp>
    </p:spTree>
    <p:extLst>
      <p:ext uri="{BB962C8B-B14F-4D97-AF65-F5344CB8AC3E}">
        <p14:creationId xmlns:p14="http://schemas.microsoft.com/office/powerpoint/2010/main" val="289302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44" y="274638"/>
            <a:ext cx="9997440" cy="1143000"/>
          </a:xfrm>
        </p:spPr>
        <p:txBody>
          <a:bodyPr rtlCol="0">
            <a:normAutofit/>
          </a:bodyPr>
          <a:lstStyle/>
          <a:p>
            <a:pPr eaLnBrk="1" fontAlgn="auto" hangingPunct="1">
              <a:spcAft>
                <a:spcPts val="0"/>
              </a:spcAft>
              <a:defRPr/>
            </a:pPr>
            <a:r>
              <a:rPr lang="en-US" sz="4000" b="1" dirty="0" smtClean="0">
                <a:solidFill>
                  <a:schemeClr val="accent2"/>
                </a:solidFill>
              </a:rPr>
              <a:t>1F: Designing Student Assessments</a:t>
            </a:r>
            <a:endParaRPr lang="en-US" sz="4000" b="1" dirty="0">
              <a:solidFill>
                <a:schemeClr val="accent2"/>
              </a:solidFill>
            </a:endParaRPr>
          </a:p>
        </p:txBody>
      </p:sp>
      <p:sp>
        <p:nvSpPr>
          <p:cNvPr id="13315" name="Content Placeholder 2"/>
          <p:cNvSpPr>
            <a:spLocks noGrp="1"/>
          </p:cNvSpPr>
          <p:nvPr>
            <p:ph idx="1"/>
          </p:nvPr>
        </p:nvSpPr>
        <p:spPr>
          <a:xfrm>
            <a:off x="990600" y="1935164"/>
            <a:ext cx="10901934" cy="4800600"/>
          </a:xfrm>
        </p:spPr>
        <p:txBody>
          <a:bodyPr/>
          <a:lstStyle/>
          <a:p>
            <a:pPr eaLnBrk="1" hangingPunct="1"/>
            <a:r>
              <a:rPr lang="en-US" altLang="en-US" sz="3600" b="1" dirty="0" smtClean="0">
                <a:solidFill>
                  <a:schemeClr val="accent2"/>
                </a:solidFill>
              </a:rPr>
              <a:t>Congruence with Instructional Outcomes</a:t>
            </a:r>
          </a:p>
          <a:p>
            <a:pPr eaLnBrk="1" hangingPunct="1"/>
            <a:r>
              <a:rPr lang="en-US" altLang="en-US" sz="3600" b="1" dirty="0" smtClean="0">
                <a:solidFill>
                  <a:schemeClr val="accent2"/>
                </a:solidFill>
              </a:rPr>
              <a:t>Criteria and Standards</a:t>
            </a:r>
          </a:p>
          <a:p>
            <a:pPr eaLnBrk="1" hangingPunct="1"/>
            <a:r>
              <a:rPr lang="en-US" altLang="en-US" sz="3600" b="1" dirty="0" smtClean="0">
                <a:solidFill>
                  <a:schemeClr val="accent2"/>
                </a:solidFill>
              </a:rPr>
              <a:t>Design of Formative Assessments</a:t>
            </a:r>
          </a:p>
          <a:p>
            <a:pPr eaLnBrk="1" hangingPunct="1"/>
            <a:r>
              <a:rPr lang="en-US" altLang="en-US" sz="3600" b="1" dirty="0" smtClean="0">
                <a:solidFill>
                  <a:schemeClr val="accent2"/>
                </a:solidFill>
              </a:rPr>
              <a:t>Use for Planning</a:t>
            </a:r>
          </a:p>
        </p:txBody>
      </p:sp>
      <p:pic>
        <p:nvPicPr>
          <p:cNvPr id="13316" name="Picture 5" descr="C:\Users\reyates\AppData\Local\Microsoft\Windows\Temporary Internet Files\Content.IE5\VQOLSAVU\MC9003551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9200" y="4019550"/>
            <a:ext cx="2440517" cy="212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401CF334-2D5C-4859-84A6-CA7E6E43FAEB}" type="slidenum">
              <a:rPr lang="en-US" smtClean="0"/>
              <a:t>38</a:t>
            </a:fld>
            <a:endParaRPr lang="en-US"/>
          </a:p>
        </p:txBody>
      </p:sp>
    </p:spTree>
    <p:extLst>
      <p:ext uri="{BB962C8B-B14F-4D97-AF65-F5344CB8AC3E}">
        <p14:creationId xmlns:p14="http://schemas.microsoft.com/office/powerpoint/2010/main" val="120648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061" y="484188"/>
            <a:ext cx="9997440" cy="1143000"/>
          </a:xfrm>
        </p:spPr>
        <p:txBody>
          <a:bodyPr rtlCol="0">
            <a:normAutofit fontScale="90000"/>
          </a:bodyPr>
          <a:lstStyle/>
          <a:p>
            <a:pPr eaLnBrk="1" fontAlgn="auto" hangingPunct="1">
              <a:spcAft>
                <a:spcPts val="0"/>
              </a:spcAft>
              <a:defRPr/>
            </a:pPr>
            <a:r>
              <a:rPr lang="en-US" sz="4400" b="1" dirty="0" smtClean="0">
                <a:solidFill>
                  <a:schemeClr val="accent2"/>
                </a:solidFill>
              </a:rPr>
              <a:t>2B - Establishing a Culture for Learning</a:t>
            </a:r>
            <a:r>
              <a:rPr lang="en-US" sz="4000" b="1" dirty="0" smtClean="0">
                <a:solidFill>
                  <a:schemeClr val="accent2"/>
                </a:solidFill>
              </a:rPr>
              <a:t/>
            </a:r>
            <a:br>
              <a:rPr lang="en-US" sz="4000" b="1" dirty="0" smtClean="0">
                <a:solidFill>
                  <a:schemeClr val="accent2"/>
                </a:solidFill>
              </a:rPr>
            </a:br>
            <a:endParaRPr lang="en-US" b="1" dirty="0">
              <a:solidFill>
                <a:schemeClr val="accent2"/>
              </a:solidFill>
            </a:endParaRPr>
          </a:p>
        </p:txBody>
      </p:sp>
      <p:sp>
        <p:nvSpPr>
          <p:cNvPr id="14339" name="Content Placeholder 2"/>
          <p:cNvSpPr>
            <a:spLocks noGrp="1"/>
          </p:cNvSpPr>
          <p:nvPr>
            <p:ph idx="1"/>
          </p:nvPr>
        </p:nvSpPr>
        <p:spPr>
          <a:xfrm>
            <a:off x="1228344" y="1609726"/>
            <a:ext cx="9997440" cy="4800600"/>
          </a:xfrm>
        </p:spPr>
        <p:txBody>
          <a:bodyPr/>
          <a:lstStyle/>
          <a:p>
            <a:pPr eaLnBrk="1" hangingPunct="1"/>
            <a:r>
              <a:rPr lang="en-US" altLang="en-US" sz="3600" b="1" dirty="0" smtClean="0">
                <a:solidFill>
                  <a:schemeClr val="accent2"/>
                </a:solidFill>
              </a:rPr>
              <a:t>Importance of the Content</a:t>
            </a:r>
          </a:p>
          <a:p>
            <a:pPr eaLnBrk="1" hangingPunct="1"/>
            <a:r>
              <a:rPr lang="en-US" altLang="en-US" sz="3600" b="1" dirty="0" smtClean="0">
                <a:solidFill>
                  <a:schemeClr val="accent2"/>
                </a:solidFill>
              </a:rPr>
              <a:t>Expectations for Learning and Achievement</a:t>
            </a:r>
          </a:p>
          <a:p>
            <a:pPr eaLnBrk="1" hangingPunct="1"/>
            <a:r>
              <a:rPr lang="en-US" altLang="en-US" sz="3600" b="1" dirty="0" smtClean="0">
                <a:solidFill>
                  <a:schemeClr val="accent2"/>
                </a:solidFill>
              </a:rPr>
              <a:t>Student Pride in Work</a:t>
            </a:r>
          </a:p>
          <a:p>
            <a:pPr eaLnBrk="1" hangingPunct="1"/>
            <a:endParaRPr lang="en-US" altLang="en-US" sz="3600" dirty="0" smtClean="0"/>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1" y="3095624"/>
            <a:ext cx="3824288" cy="286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401CF334-2D5C-4859-84A6-CA7E6E43FAEB}" type="slidenum">
              <a:rPr lang="en-US" smtClean="0"/>
              <a:t>39</a:t>
            </a:fld>
            <a:endParaRPr lang="en-US"/>
          </a:p>
        </p:txBody>
      </p:sp>
    </p:spTree>
    <p:extLst>
      <p:ext uri="{BB962C8B-B14F-4D97-AF65-F5344CB8AC3E}">
        <p14:creationId xmlns:p14="http://schemas.microsoft.com/office/powerpoint/2010/main" val="268633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46586" y="2159876"/>
            <a:ext cx="10398724" cy="4167352"/>
          </a:xfrm>
        </p:spPr>
        <p:txBody>
          <a:bodyPr>
            <a:normAutofit/>
          </a:bodyPr>
          <a:lstStyle/>
          <a:p>
            <a:pPr lvl="1">
              <a:buSzPct val="90000"/>
              <a:buFont typeface="Arial" panose="020B0604020202020204" pitchFamily="34" charset="0"/>
              <a:buChar char="•"/>
            </a:pPr>
            <a:r>
              <a:rPr lang="en-US" sz="4400" b="1" dirty="0" smtClean="0">
                <a:solidFill>
                  <a:schemeClr val="accent2"/>
                </a:solidFill>
              </a:rPr>
              <a:t> Norms </a:t>
            </a:r>
          </a:p>
          <a:p>
            <a:pPr lvl="1">
              <a:buSzPct val="90000"/>
              <a:buFont typeface="Arial" panose="020B0604020202020204" pitchFamily="34" charset="0"/>
              <a:buChar char="•"/>
            </a:pPr>
            <a:r>
              <a:rPr lang="en-US" sz="4400" b="1" dirty="0" smtClean="0">
                <a:solidFill>
                  <a:schemeClr val="accent2"/>
                </a:solidFill>
              </a:rPr>
              <a:t> February Evaluation</a:t>
            </a:r>
          </a:p>
          <a:p>
            <a:pPr lvl="1">
              <a:buSzPct val="90000"/>
              <a:buFont typeface="Arial" panose="020B0604020202020204" pitchFamily="34" charset="0"/>
              <a:buChar char="•"/>
            </a:pPr>
            <a:r>
              <a:rPr lang="en-US" sz="4400" b="1" dirty="0" smtClean="0">
                <a:solidFill>
                  <a:schemeClr val="accent2"/>
                </a:solidFill>
              </a:rPr>
              <a:t> Silent Conversation Results</a:t>
            </a:r>
          </a:p>
          <a:p>
            <a:pPr lvl="1">
              <a:buSzPct val="90000"/>
              <a:buFont typeface="Arial" panose="020B0604020202020204" pitchFamily="34" charset="0"/>
              <a:buChar char="•"/>
            </a:pPr>
            <a:r>
              <a:rPr lang="en-US" sz="4400" b="1" dirty="0" smtClean="0">
                <a:solidFill>
                  <a:schemeClr val="accent2"/>
                </a:solidFill>
              </a:rPr>
              <a:t> Network Update</a:t>
            </a:r>
          </a:p>
          <a:p>
            <a:pPr lvl="1">
              <a:buSzPct val="90000"/>
              <a:buFont typeface="Arial" panose="020B0604020202020204" pitchFamily="34" charset="0"/>
              <a:buChar char="•"/>
            </a:pPr>
            <a:r>
              <a:rPr lang="en-US" sz="4400" b="1" dirty="0" smtClean="0">
                <a:solidFill>
                  <a:schemeClr val="accent2"/>
                </a:solidFill>
              </a:rPr>
              <a:t> C3 Instructional Shifts Update</a:t>
            </a:r>
          </a:p>
        </p:txBody>
      </p:sp>
      <p:sp>
        <p:nvSpPr>
          <p:cNvPr id="3" name="Title 2"/>
          <p:cNvSpPr>
            <a:spLocks noGrp="1"/>
          </p:cNvSpPr>
          <p:nvPr>
            <p:ph type="title"/>
          </p:nvPr>
        </p:nvSpPr>
        <p:spPr>
          <a:xfrm>
            <a:off x="999744" y="227341"/>
            <a:ext cx="9997440" cy="1143000"/>
          </a:xfrm>
        </p:spPr>
        <p:txBody>
          <a:bodyPr/>
          <a:lstStyle/>
          <a:p>
            <a:r>
              <a:rPr lang="en-US" dirty="0" smtClean="0"/>
              <a:t> </a:t>
            </a:r>
            <a:endParaRPr lang="en-US"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506" y="309863"/>
            <a:ext cx="4456113" cy="12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401CF334-2D5C-4859-84A6-CA7E6E43FAEB}" type="slidenum">
              <a:rPr lang="en-US" smtClean="0"/>
              <a:t>4</a:t>
            </a:fld>
            <a:endParaRPr lang="en-US"/>
          </a:p>
        </p:txBody>
      </p:sp>
    </p:spTree>
    <p:extLst>
      <p:ext uri="{BB962C8B-B14F-4D97-AF65-F5344CB8AC3E}">
        <p14:creationId xmlns:p14="http://schemas.microsoft.com/office/powerpoint/2010/main" val="120283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18794" y="740731"/>
            <a:ext cx="10906506" cy="1143000"/>
          </a:xfrm>
        </p:spPr>
        <p:txBody>
          <a:bodyPr>
            <a:noAutofit/>
          </a:bodyPr>
          <a:lstStyle/>
          <a:p>
            <a:pPr eaLnBrk="1" hangingPunct="1"/>
            <a:r>
              <a:rPr lang="en-US" altLang="en-US" sz="4000" b="1" dirty="0" smtClean="0">
                <a:solidFill>
                  <a:schemeClr val="accent2"/>
                </a:solidFill>
              </a:rPr>
              <a:t>3B - Questioning and Discussion</a:t>
            </a:r>
            <a:br>
              <a:rPr lang="en-US" altLang="en-US" sz="4000" b="1" dirty="0" smtClean="0">
                <a:solidFill>
                  <a:schemeClr val="accent2"/>
                </a:solidFill>
              </a:rPr>
            </a:br>
            <a:r>
              <a:rPr lang="en-US" altLang="en-US" sz="4000" b="1" dirty="0">
                <a:solidFill>
                  <a:schemeClr val="accent2"/>
                </a:solidFill>
              </a:rPr>
              <a:t> </a:t>
            </a:r>
            <a:r>
              <a:rPr lang="en-US" altLang="en-US" sz="4000" b="1" dirty="0" smtClean="0">
                <a:solidFill>
                  <a:schemeClr val="accent2"/>
                </a:solidFill>
              </a:rPr>
              <a:t>       Techniques</a:t>
            </a:r>
            <a:br>
              <a:rPr lang="en-US" altLang="en-US" sz="4000" b="1" dirty="0" smtClean="0">
                <a:solidFill>
                  <a:schemeClr val="accent2"/>
                </a:solidFill>
              </a:rPr>
            </a:br>
            <a:endParaRPr lang="en-US" altLang="en-US" sz="4000" b="1" dirty="0" smtClean="0">
              <a:solidFill>
                <a:schemeClr val="accent2"/>
              </a:solidFill>
            </a:endParaRPr>
          </a:p>
        </p:txBody>
      </p:sp>
      <p:sp>
        <p:nvSpPr>
          <p:cNvPr id="15363" name="Content Placeholder 2"/>
          <p:cNvSpPr>
            <a:spLocks noGrp="1"/>
          </p:cNvSpPr>
          <p:nvPr>
            <p:ph idx="1"/>
          </p:nvPr>
        </p:nvSpPr>
        <p:spPr>
          <a:xfrm>
            <a:off x="956311" y="2057400"/>
            <a:ext cx="9997440" cy="4800600"/>
          </a:xfrm>
        </p:spPr>
        <p:txBody>
          <a:bodyPr/>
          <a:lstStyle/>
          <a:p>
            <a:pPr eaLnBrk="1" hangingPunct="1"/>
            <a:r>
              <a:rPr lang="en-US" altLang="en-US" sz="3600" b="1" dirty="0" smtClean="0">
                <a:solidFill>
                  <a:schemeClr val="accent2"/>
                </a:solidFill>
              </a:rPr>
              <a:t>Quality of Questions</a:t>
            </a:r>
          </a:p>
          <a:p>
            <a:pPr eaLnBrk="1" hangingPunct="1"/>
            <a:r>
              <a:rPr lang="en-US" altLang="en-US" sz="3600" b="1" dirty="0" smtClean="0">
                <a:solidFill>
                  <a:schemeClr val="accent2"/>
                </a:solidFill>
              </a:rPr>
              <a:t>Discussion Techniques</a:t>
            </a:r>
          </a:p>
          <a:p>
            <a:pPr eaLnBrk="1" hangingPunct="1"/>
            <a:r>
              <a:rPr lang="en-US" altLang="en-US" sz="3600" b="1" dirty="0" smtClean="0">
                <a:solidFill>
                  <a:schemeClr val="accent2"/>
                </a:solidFill>
              </a:rPr>
              <a:t>Student Participation</a:t>
            </a:r>
          </a:p>
          <a:p>
            <a:pPr eaLnBrk="1" hangingPunct="1"/>
            <a:endParaRPr lang="en-US" altLang="en-US" sz="3600" b="1" dirty="0" smtClean="0"/>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1" y="1883731"/>
            <a:ext cx="386715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01CF334-2D5C-4859-84A6-CA7E6E43FAEB}" type="slidenum">
              <a:rPr lang="en-US" smtClean="0"/>
              <a:t>40</a:t>
            </a:fld>
            <a:endParaRPr lang="en-US"/>
          </a:p>
        </p:txBody>
      </p:sp>
    </p:spTree>
    <p:extLst>
      <p:ext uri="{BB962C8B-B14F-4D97-AF65-F5344CB8AC3E}">
        <p14:creationId xmlns:p14="http://schemas.microsoft.com/office/powerpoint/2010/main" val="202359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80694" y="427038"/>
            <a:ext cx="9997440" cy="1143000"/>
          </a:xfrm>
        </p:spPr>
        <p:txBody>
          <a:bodyPr>
            <a:normAutofit fontScale="90000"/>
          </a:bodyPr>
          <a:lstStyle/>
          <a:p>
            <a:pPr eaLnBrk="1" hangingPunct="1"/>
            <a:r>
              <a:rPr lang="en-US" altLang="en-US" sz="4000" b="1" dirty="0" smtClean="0">
                <a:solidFill>
                  <a:schemeClr val="accent2"/>
                </a:solidFill>
              </a:rPr>
              <a:t>3D- Using Assessment in Instruction</a:t>
            </a:r>
            <a:r>
              <a:rPr lang="en-US" altLang="en-US" sz="3200" b="1" i="1" dirty="0" smtClean="0">
                <a:solidFill>
                  <a:schemeClr val="accent2"/>
                </a:solidFill>
              </a:rPr>
              <a:t/>
            </a:r>
            <a:br>
              <a:rPr lang="en-US" altLang="en-US" sz="3200" b="1" i="1" dirty="0" smtClean="0">
                <a:solidFill>
                  <a:schemeClr val="accent2"/>
                </a:solidFill>
              </a:rPr>
            </a:br>
            <a:endParaRPr lang="en-US" altLang="en-US" sz="3200" b="1" i="1" dirty="0" smtClean="0">
              <a:solidFill>
                <a:schemeClr val="accent2"/>
              </a:solidFill>
            </a:endParaRPr>
          </a:p>
        </p:txBody>
      </p:sp>
      <p:sp>
        <p:nvSpPr>
          <p:cNvPr id="12291" name="Content Placeholder 2"/>
          <p:cNvSpPr>
            <a:spLocks noGrp="1"/>
          </p:cNvSpPr>
          <p:nvPr>
            <p:ph idx="1"/>
          </p:nvPr>
        </p:nvSpPr>
        <p:spPr>
          <a:xfrm>
            <a:off x="942594" y="1619250"/>
            <a:ext cx="9997440" cy="4800600"/>
          </a:xfrm>
        </p:spPr>
        <p:txBody>
          <a:bodyPr rtlCol="0">
            <a:normAutofit/>
          </a:bodyPr>
          <a:lstStyle/>
          <a:p>
            <a:pPr eaLnBrk="1" fontAlgn="auto" hangingPunct="1">
              <a:spcAft>
                <a:spcPts val="0"/>
              </a:spcAft>
              <a:buFont typeface="Arial" pitchFamily="34" charset="0"/>
              <a:buChar char="•"/>
              <a:defRPr/>
            </a:pPr>
            <a:r>
              <a:rPr lang="en-US" altLang="en-US" sz="3600" b="1" dirty="0" smtClean="0">
                <a:solidFill>
                  <a:schemeClr val="accent2"/>
                </a:solidFill>
              </a:rPr>
              <a:t>Assessment Criteria</a:t>
            </a:r>
          </a:p>
          <a:p>
            <a:pPr eaLnBrk="1" fontAlgn="auto" hangingPunct="1">
              <a:spcAft>
                <a:spcPts val="0"/>
              </a:spcAft>
              <a:buFont typeface="Arial" pitchFamily="34" charset="0"/>
              <a:buChar char="•"/>
              <a:defRPr/>
            </a:pPr>
            <a:r>
              <a:rPr lang="en-US" altLang="en-US" sz="3600" b="1" dirty="0" smtClean="0">
                <a:solidFill>
                  <a:schemeClr val="accent2"/>
                </a:solidFill>
              </a:rPr>
              <a:t>Monitoring Student Learning</a:t>
            </a:r>
          </a:p>
          <a:p>
            <a:pPr eaLnBrk="1" fontAlgn="auto" hangingPunct="1">
              <a:spcAft>
                <a:spcPts val="0"/>
              </a:spcAft>
              <a:buFont typeface="Arial" pitchFamily="34" charset="0"/>
              <a:buChar char="•"/>
              <a:defRPr/>
            </a:pPr>
            <a:r>
              <a:rPr lang="en-US" altLang="en-US" sz="3600" b="1" dirty="0" smtClean="0">
                <a:solidFill>
                  <a:schemeClr val="accent2"/>
                </a:solidFill>
              </a:rPr>
              <a:t>Feedback to Students</a:t>
            </a:r>
          </a:p>
          <a:p>
            <a:pPr eaLnBrk="1" fontAlgn="auto" hangingPunct="1">
              <a:spcAft>
                <a:spcPts val="0"/>
              </a:spcAft>
              <a:buFont typeface="Arial" pitchFamily="34" charset="0"/>
              <a:buChar char="•"/>
              <a:defRPr/>
            </a:pPr>
            <a:r>
              <a:rPr lang="en-US" altLang="en-US" sz="3600" b="1" dirty="0" smtClean="0">
                <a:solidFill>
                  <a:schemeClr val="accent2"/>
                </a:solidFill>
              </a:rPr>
              <a:t>Student Self-Assessment and Monitoring of Progress</a:t>
            </a:r>
          </a:p>
          <a:p>
            <a:pPr marL="0" indent="0" eaLnBrk="1" fontAlgn="auto" hangingPunct="1">
              <a:spcAft>
                <a:spcPts val="0"/>
              </a:spcAft>
              <a:buFont typeface="Arial" charset="0"/>
              <a:buNone/>
              <a:defRPr/>
            </a:pPr>
            <a:endParaRPr lang="en-US" altLang="en-US" sz="3600" b="1" dirty="0" smtClean="0"/>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7275" y="4248150"/>
            <a:ext cx="314325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01CF334-2D5C-4859-84A6-CA7E6E43FAEB}" type="slidenum">
              <a:rPr lang="en-US" smtClean="0"/>
              <a:t>41</a:t>
            </a:fld>
            <a:endParaRPr lang="en-US"/>
          </a:p>
        </p:txBody>
      </p:sp>
    </p:spTree>
    <p:extLst>
      <p:ext uri="{BB962C8B-B14F-4D97-AF65-F5344CB8AC3E}">
        <p14:creationId xmlns:p14="http://schemas.microsoft.com/office/powerpoint/2010/main" val="302461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44" y="571500"/>
            <a:ext cx="10849356" cy="1143000"/>
          </a:xfrm>
        </p:spPr>
        <p:txBody>
          <a:bodyPr rtlCol="0">
            <a:noAutofit/>
          </a:bodyPr>
          <a:lstStyle/>
          <a:p>
            <a:pPr eaLnBrk="1" fontAlgn="auto" hangingPunct="1">
              <a:spcAft>
                <a:spcPts val="0"/>
              </a:spcAft>
              <a:defRPr/>
            </a:pPr>
            <a:r>
              <a:rPr lang="en-US" sz="4000" b="1" dirty="0" smtClean="0">
                <a:solidFill>
                  <a:schemeClr val="accent2"/>
                </a:solidFill>
              </a:rPr>
              <a:t>4D - Participating in a Professional</a:t>
            </a:r>
            <a:br>
              <a:rPr lang="en-US" sz="4000" b="1" dirty="0" smtClean="0">
                <a:solidFill>
                  <a:schemeClr val="accent2"/>
                </a:solidFill>
              </a:rPr>
            </a:br>
            <a:r>
              <a:rPr lang="en-US" sz="4000" b="1" dirty="0">
                <a:solidFill>
                  <a:schemeClr val="accent2"/>
                </a:solidFill>
              </a:rPr>
              <a:t> </a:t>
            </a:r>
            <a:r>
              <a:rPr lang="en-US" sz="4000" b="1" dirty="0" smtClean="0">
                <a:solidFill>
                  <a:schemeClr val="accent2"/>
                </a:solidFill>
              </a:rPr>
              <a:t>       Community</a:t>
            </a:r>
            <a:br>
              <a:rPr lang="en-US" sz="4000" b="1" dirty="0" smtClean="0">
                <a:solidFill>
                  <a:schemeClr val="accent2"/>
                </a:solidFill>
              </a:rPr>
            </a:br>
            <a:endParaRPr lang="en-US" sz="4000" b="1" dirty="0">
              <a:solidFill>
                <a:schemeClr val="accent2"/>
              </a:solidFill>
            </a:endParaRPr>
          </a:p>
        </p:txBody>
      </p:sp>
      <p:sp>
        <p:nvSpPr>
          <p:cNvPr id="17411" name="Content Placeholder 2"/>
          <p:cNvSpPr>
            <a:spLocks noGrp="1"/>
          </p:cNvSpPr>
          <p:nvPr>
            <p:ph idx="1"/>
          </p:nvPr>
        </p:nvSpPr>
        <p:spPr>
          <a:xfrm>
            <a:off x="942594" y="1847850"/>
            <a:ext cx="9997440" cy="4800600"/>
          </a:xfrm>
        </p:spPr>
        <p:txBody>
          <a:bodyPr/>
          <a:lstStyle/>
          <a:p>
            <a:pPr eaLnBrk="1" hangingPunct="1"/>
            <a:r>
              <a:rPr lang="en-US" altLang="en-US" sz="3600" b="1" dirty="0" smtClean="0">
                <a:solidFill>
                  <a:schemeClr val="accent2"/>
                </a:solidFill>
              </a:rPr>
              <a:t>Relationships with Colleagues</a:t>
            </a:r>
          </a:p>
          <a:p>
            <a:pPr eaLnBrk="1" hangingPunct="1"/>
            <a:r>
              <a:rPr lang="en-US" altLang="en-US" sz="3600" b="1" dirty="0" smtClean="0">
                <a:solidFill>
                  <a:schemeClr val="accent2"/>
                </a:solidFill>
              </a:rPr>
              <a:t>Involvement in a Culture of                    Professional Inquiry</a:t>
            </a:r>
          </a:p>
          <a:p>
            <a:pPr eaLnBrk="1" hangingPunct="1"/>
            <a:r>
              <a:rPr lang="en-US" altLang="en-US" sz="3600" b="1" dirty="0" smtClean="0">
                <a:solidFill>
                  <a:schemeClr val="accent2"/>
                </a:solidFill>
              </a:rPr>
              <a:t>Service to the School</a:t>
            </a:r>
          </a:p>
          <a:p>
            <a:pPr eaLnBrk="1" hangingPunct="1"/>
            <a:r>
              <a:rPr lang="en-US" altLang="en-US" sz="3600" b="1" dirty="0" smtClean="0">
                <a:solidFill>
                  <a:schemeClr val="accent2"/>
                </a:solidFill>
              </a:rPr>
              <a:t>Participation in School                             and District Projects</a:t>
            </a:r>
          </a:p>
          <a:p>
            <a:pPr eaLnBrk="1" hangingPunct="1"/>
            <a:endParaRPr lang="en-US" altLang="en-US" dirty="0" smtClean="0">
              <a:solidFill>
                <a:schemeClr val="accent2"/>
              </a:solidFill>
            </a:endParaRPr>
          </a:p>
        </p:txBody>
      </p:sp>
      <p:pic>
        <p:nvPicPr>
          <p:cNvPr id="26627" name="Picture 3" descr="C:\Users\cmullin\Desktop\13-14 Networks\Soc St 13-14\Webpage\SS Feb 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200400"/>
            <a:ext cx="4419600" cy="2457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02919" y="5657849"/>
            <a:ext cx="4355681" cy="646331"/>
          </a:xfrm>
          <a:prstGeom prst="rect">
            <a:avLst/>
          </a:prstGeom>
          <a:noFill/>
          <a:ln>
            <a:solidFill>
              <a:schemeClr val="bg2"/>
            </a:solidFill>
          </a:ln>
        </p:spPr>
        <p:txBody>
          <a:bodyPr wrap="none" rtlCol="0" anchor="ctr" anchorCtr="1">
            <a:spAutoFit/>
          </a:bodyPr>
          <a:lstStyle/>
          <a:p>
            <a:pPr algn="ctr"/>
            <a:r>
              <a:rPr lang="en-US" b="1" dirty="0" smtClean="0">
                <a:solidFill>
                  <a:schemeClr val="accent2"/>
                </a:solidFill>
                <a:effectLst>
                  <a:outerShdw blurRad="38100" dist="38100" dir="2700000" algn="tl">
                    <a:srgbClr val="000000">
                      <a:alpha val="43137"/>
                    </a:srgbClr>
                  </a:outerShdw>
                </a:effectLst>
              </a:rPr>
              <a:t>KVEC Social Studies Network Meeting</a:t>
            </a:r>
          </a:p>
          <a:p>
            <a:pPr algn="ctr"/>
            <a:r>
              <a:rPr lang="en-US" b="1" dirty="0" smtClean="0">
                <a:solidFill>
                  <a:schemeClr val="accent2"/>
                </a:solidFill>
                <a:effectLst>
                  <a:outerShdw blurRad="38100" dist="38100" dir="2700000" algn="tl">
                    <a:srgbClr val="000000">
                      <a:alpha val="43137"/>
                    </a:srgbClr>
                  </a:outerShdw>
                </a:effectLst>
              </a:rPr>
              <a:t>February 28, 2014</a:t>
            </a:r>
            <a:endParaRPr lang="en-US" b="1" dirty="0">
              <a:solidFill>
                <a:schemeClr val="accent2"/>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401CF334-2D5C-4859-84A6-CA7E6E43FAEB}" type="slidenum">
              <a:rPr lang="en-US" smtClean="0"/>
              <a:t>42</a:t>
            </a:fld>
            <a:endParaRPr lang="en-US"/>
          </a:p>
        </p:txBody>
      </p:sp>
    </p:spTree>
    <p:extLst>
      <p:ext uri="{BB962C8B-B14F-4D97-AF65-F5344CB8AC3E}">
        <p14:creationId xmlns:p14="http://schemas.microsoft.com/office/powerpoint/2010/main" val="301917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44" y="274638"/>
            <a:ext cx="9997440" cy="1143000"/>
          </a:xfrm>
        </p:spPr>
        <p:txBody>
          <a:bodyPr rtlCol="0">
            <a:normAutofit/>
          </a:bodyPr>
          <a:lstStyle/>
          <a:p>
            <a:pPr eaLnBrk="1" fontAlgn="auto" hangingPunct="1">
              <a:spcAft>
                <a:spcPts val="0"/>
              </a:spcAft>
              <a:defRPr/>
            </a:pPr>
            <a:r>
              <a:rPr lang="en-US" sz="4000" b="1" dirty="0" smtClean="0">
                <a:solidFill>
                  <a:schemeClr val="accent2"/>
                </a:solidFill>
              </a:rPr>
              <a:t>Connections to Assessment Literacy</a:t>
            </a:r>
          </a:p>
        </p:txBody>
      </p:sp>
      <p:sp>
        <p:nvSpPr>
          <p:cNvPr id="18435" name="Content Placeholder 2"/>
          <p:cNvSpPr>
            <a:spLocks noGrp="1"/>
          </p:cNvSpPr>
          <p:nvPr>
            <p:ph idx="1"/>
          </p:nvPr>
        </p:nvSpPr>
        <p:spPr>
          <a:xfrm>
            <a:off x="1075944" y="1562100"/>
            <a:ext cx="9997440" cy="4800600"/>
          </a:xfrm>
        </p:spPr>
        <p:txBody>
          <a:bodyPr/>
          <a:lstStyle/>
          <a:p>
            <a:pPr eaLnBrk="1" hangingPunct="1"/>
            <a:r>
              <a:rPr lang="en-US" altLang="en-US" b="1" dirty="0" smtClean="0">
                <a:solidFill>
                  <a:schemeClr val="accent2"/>
                </a:solidFill>
              </a:rPr>
              <a:t>Look at the indicators on the Assessment Self Assessment</a:t>
            </a:r>
          </a:p>
          <a:p>
            <a:pPr eaLnBrk="1" hangingPunct="1"/>
            <a:r>
              <a:rPr lang="en-US" altLang="en-US" b="1" dirty="0" smtClean="0">
                <a:solidFill>
                  <a:schemeClr val="accent2"/>
                </a:solidFill>
              </a:rPr>
              <a:t>Identify which domain/component each indicator BEST represents</a:t>
            </a:r>
          </a:p>
          <a:p>
            <a:pPr eaLnBrk="1" hangingPunct="1"/>
            <a:r>
              <a:rPr lang="en-US" altLang="en-US" b="1" dirty="0" smtClean="0">
                <a:solidFill>
                  <a:schemeClr val="accent2"/>
                </a:solidFill>
              </a:rPr>
              <a:t>Share at your table</a:t>
            </a:r>
          </a:p>
          <a:p>
            <a:pPr eaLnBrk="1" hangingPunct="1">
              <a:buFont typeface="Arial" charset="0"/>
              <a:buNone/>
            </a:pPr>
            <a:endParaRPr lang="en-US" altLang="en-US" b="1" dirty="0" smtClean="0">
              <a:solidFill>
                <a:schemeClr val="accent2"/>
              </a:solidFill>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8700" y="3671888"/>
            <a:ext cx="20955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401CF334-2D5C-4859-84A6-CA7E6E43FAEB}" type="slidenum">
              <a:rPr lang="en-US" smtClean="0"/>
              <a:t>43</a:t>
            </a:fld>
            <a:endParaRPr lang="en-US"/>
          </a:p>
        </p:txBody>
      </p:sp>
    </p:spTree>
    <p:extLst>
      <p:ext uri="{BB962C8B-B14F-4D97-AF65-F5344CB8AC3E}">
        <p14:creationId xmlns:p14="http://schemas.microsoft.com/office/powerpoint/2010/main" val="280644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a:xfrm>
            <a:off x="977681" y="320566"/>
            <a:ext cx="10363200" cy="609600"/>
          </a:xfrm>
        </p:spPr>
        <p:txBody>
          <a:bodyPr>
            <a:normAutofit fontScale="90000"/>
          </a:bodyPr>
          <a:lstStyle/>
          <a:p>
            <a:pPr eaLnBrk="1" hangingPunct="1">
              <a:defRPr/>
            </a:pPr>
            <a:r>
              <a:rPr lang="en-US" sz="3200" dirty="0" smtClean="0">
                <a:ea typeface="ＭＳ Ｐゴシック" pitchFamily="-109" charset="-128"/>
                <a:cs typeface="Arial" charset="0"/>
              </a:rPr>
              <a:t>Framework</a:t>
            </a:r>
            <a:r>
              <a:rPr lang="en-US" sz="3600" dirty="0" smtClean="0">
                <a:ea typeface="ＭＳ Ｐゴシック" pitchFamily="-109" charset="-128"/>
                <a:cs typeface="Arial" charset="0"/>
              </a:rPr>
              <a:t> for Teaching</a:t>
            </a:r>
          </a:p>
        </p:txBody>
      </p:sp>
      <p:sp>
        <p:nvSpPr>
          <p:cNvPr id="19459" name="Line 4"/>
          <p:cNvSpPr>
            <a:spLocks noChangeShapeType="1"/>
          </p:cNvSpPr>
          <p:nvPr/>
        </p:nvSpPr>
        <p:spPr bwMode="auto">
          <a:xfrm flipV="1">
            <a:off x="1000270" y="3340100"/>
            <a:ext cx="10555816" cy="0"/>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9460" name="Group 5"/>
          <p:cNvGrpSpPr>
            <a:grpSpLocks/>
          </p:cNvGrpSpPr>
          <p:nvPr/>
        </p:nvGrpSpPr>
        <p:grpSpPr bwMode="auto">
          <a:xfrm>
            <a:off x="1163365" y="1143000"/>
            <a:ext cx="10871200" cy="4250991"/>
            <a:chOff x="720" y="1248"/>
            <a:chExt cx="4944" cy="2262"/>
          </a:xfrm>
        </p:grpSpPr>
        <p:sp>
          <p:nvSpPr>
            <p:cNvPr id="19464" name="Rectangle 6"/>
            <p:cNvSpPr>
              <a:spLocks noChangeArrowheads="1"/>
            </p:cNvSpPr>
            <p:nvPr/>
          </p:nvSpPr>
          <p:spPr bwMode="auto">
            <a:xfrm>
              <a:off x="720" y="2544"/>
              <a:ext cx="2448"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600" b="1" dirty="0"/>
                <a:t>Domain 4:  Professional Responsibilities</a:t>
              </a:r>
            </a:p>
            <a:p>
              <a:pPr>
                <a:buFontTx/>
                <a:buChar char="•"/>
              </a:pPr>
              <a:r>
                <a:rPr lang="en-US" altLang="en-US" sz="1600" dirty="0"/>
                <a:t>Reflecting on Teaching</a:t>
              </a:r>
            </a:p>
            <a:p>
              <a:pPr>
                <a:buFontTx/>
                <a:buChar char="•"/>
              </a:pPr>
              <a:r>
                <a:rPr lang="en-US" altLang="en-US" sz="1600" dirty="0"/>
                <a:t>Maintaining Accurate Records</a:t>
              </a:r>
            </a:p>
            <a:p>
              <a:pPr>
                <a:buFontTx/>
                <a:buChar char="•"/>
              </a:pPr>
              <a:r>
                <a:rPr lang="en-US" altLang="en-US" sz="1600" dirty="0"/>
                <a:t>Communicating with Families</a:t>
              </a:r>
            </a:p>
            <a:p>
              <a:pPr>
                <a:buFontTx/>
                <a:buChar char="•"/>
              </a:pPr>
              <a:r>
                <a:rPr lang="en-US" altLang="en-US" sz="1600" dirty="0"/>
                <a:t>Participating in a Professional   </a:t>
              </a:r>
              <a:r>
                <a:rPr lang="en-US" altLang="en-US" sz="1600" dirty="0" smtClean="0"/>
                <a:t>Community</a:t>
              </a:r>
              <a:endParaRPr lang="en-US" altLang="en-US" sz="1600" dirty="0"/>
            </a:p>
            <a:p>
              <a:pPr>
                <a:buFontTx/>
                <a:buChar char="•"/>
              </a:pPr>
              <a:r>
                <a:rPr lang="en-US" altLang="en-US" sz="1600" dirty="0"/>
                <a:t>Growing and Developing Professionally</a:t>
              </a:r>
            </a:p>
            <a:p>
              <a:pPr>
                <a:buFontTx/>
                <a:buChar char="•"/>
              </a:pPr>
              <a:r>
                <a:rPr lang="en-US" altLang="en-US" sz="1600" dirty="0"/>
                <a:t>Showing Professionalism	</a:t>
              </a:r>
            </a:p>
          </p:txBody>
        </p:sp>
        <p:sp>
          <p:nvSpPr>
            <p:cNvPr id="19465" name="Text Box 7"/>
            <p:cNvSpPr txBox="1">
              <a:spLocks noChangeArrowheads="1"/>
            </p:cNvSpPr>
            <p:nvPr/>
          </p:nvSpPr>
          <p:spPr bwMode="auto">
            <a:xfrm>
              <a:off x="3216" y="2544"/>
              <a:ext cx="2304"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tabLst>
                  <a:tab pos="114300" algn="l"/>
                </a:tabLst>
                <a:defRPr>
                  <a:solidFill>
                    <a:schemeClr val="tx1"/>
                  </a:solidFill>
                  <a:latin typeface="Calibri" pitchFamily="34" charset="0"/>
                  <a:cs typeface="Arial" charset="0"/>
                </a:defRPr>
              </a:lvl1pPr>
              <a:lvl2pPr marL="742950" indent="-285750" eaLnBrk="0" hangingPunct="0">
                <a:tabLst>
                  <a:tab pos="114300" algn="l"/>
                </a:tabLst>
                <a:defRPr>
                  <a:solidFill>
                    <a:schemeClr val="tx1"/>
                  </a:solidFill>
                  <a:latin typeface="Calibri" pitchFamily="34" charset="0"/>
                  <a:cs typeface="Arial" charset="0"/>
                </a:defRPr>
              </a:lvl2pPr>
              <a:lvl3pPr marL="1143000" indent="-228600" eaLnBrk="0" hangingPunct="0">
                <a:tabLst>
                  <a:tab pos="114300" algn="l"/>
                </a:tabLst>
                <a:defRPr>
                  <a:solidFill>
                    <a:schemeClr val="tx1"/>
                  </a:solidFill>
                  <a:latin typeface="Calibri" pitchFamily="34" charset="0"/>
                  <a:cs typeface="Arial" charset="0"/>
                </a:defRPr>
              </a:lvl3pPr>
              <a:lvl4pPr marL="1600200" indent="-228600" eaLnBrk="0" hangingPunct="0">
                <a:tabLst>
                  <a:tab pos="114300" algn="l"/>
                </a:tabLst>
                <a:defRPr>
                  <a:solidFill>
                    <a:schemeClr val="tx1"/>
                  </a:solidFill>
                  <a:latin typeface="Calibri" pitchFamily="34" charset="0"/>
                  <a:cs typeface="Arial" charset="0"/>
                </a:defRPr>
              </a:lvl4pPr>
              <a:lvl5pPr marL="2057400" indent="-228600" eaLnBrk="0" hangingPunct="0">
                <a:tabLst>
                  <a:tab pos="1143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1143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1143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1143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114300" algn="l"/>
                </a:tabLst>
                <a:defRPr>
                  <a:solidFill>
                    <a:schemeClr val="tx1"/>
                  </a:solidFill>
                  <a:latin typeface="Calibri" pitchFamily="34" charset="0"/>
                  <a:cs typeface="Arial" charset="0"/>
                </a:defRPr>
              </a:lvl9pPr>
            </a:lstStyle>
            <a:p>
              <a:r>
                <a:rPr lang="en-US" altLang="en-US" sz="1600" b="1" dirty="0"/>
                <a:t>Domain 3:  Instruction</a:t>
              </a:r>
              <a:endParaRPr lang="en-US" altLang="en-US" sz="1600" dirty="0"/>
            </a:p>
            <a:p>
              <a:pPr>
                <a:buFontTx/>
                <a:buChar char="•"/>
              </a:pPr>
              <a:r>
                <a:rPr lang="en-US" altLang="en-US" sz="1600" dirty="0"/>
                <a:t>Communicating with Students</a:t>
              </a:r>
            </a:p>
            <a:p>
              <a:pPr>
                <a:buFontTx/>
                <a:buChar char="•"/>
              </a:pPr>
              <a:r>
                <a:rPr lang="en-US" altLang="en-US" sz="1600" dirty="0"/>
                <a:t>Using Questioning and Discussion </a:t>
              </a:r>
            </a:p>
            <a:p>
              <a:r>
                <a:rPr lang="en-US" altLang="en-US" sz="1600" dirty="0"/>
                <a:t>  Techniques</a:t>
              </a:r>
            </a:p>
            <a:p>
              <a:pPr>
                <a:buFontTx/>
                <a:buChar char="•"/>
              </a:pPr>
              <a:r>
                <a:rPr lang="en-US" altLang="en-US" sz="1600" dirty="0"/>
                <a:t>Engaging Students in Learning</a:t>
              </a:r>
            </a:p>
            <a:p>
              <a:pPr>
                <a:buFontTx/>
                <a:buChar char="•"/>
              </a:pPr>
              <a:r>
                <a:rPr lang="en-US" altLang="en-US" sz="1600" dirty="0"/>
                <a:t>Using Assessment in Instruction</a:t>
              </a:r>
            </a:p>
            <a:p>
              <a:pPr>
                <a:buFontTx/>
                <a:buChar char="•"/>
              </a:pPr>
              <a:r>
                <a:rPr lang="en-US" altLang="en-US" sz="1600" dirty="0"/>
                <a:t>Demonstrating Flexibility and </a:t>
              </a:r>
              <a:r>
                <a:rPr lang="en-US" altLang="en-US" sz="1600" dirty="0" smtClean="0"/>
                <a:t>Responsiveness</a:t>
              </a:r>
              <a:endParaRPr lang="en-US" altLang="en-US" sz="1600" dirty="0"/>
            </a:p>
          </p:txBody>
        </p:sp>
        <p:sp>
          <p:nvSpPr>
            <p:cNvPr id="30729" name="Rectangle 8"/>
            <p:cNvSpPr>
              <a:spLocks noChangeArrowheads="1"/>
            </p:cNvSpPr>
            <p:nvPr/>
          </p:nvSpPr>
          <p:spPr bwMode="auto">
            <a:xfrm>
              <a:off x="720" y="1248"/>
              <a:ext cx="2496" cy="1096"/>
            </a:xfrm>
            <a:prstGeom prst="rect">
              <a:avLst/>
            </a:prstGeom>
            <a:noFill/>
            <a:ln w="12700">
              <a:noFill/>
              <a:miter lim="800000"/>
              <a:headEnd/>
              <a:tailEnd/>
            </a:ln>
          </p:spPr>
          <p:txBody>
            <a:bodyPr lIns="90488" tIns="44450" rIns="90488" bIns="44450">
              <a:spAutoFit/>
            </a:bodyPr>
            <a:lstStyle/>
            <a:p>
              <a:pPr eaLnBrk="0" hangingPunct="0">
                <a:tabLst>
                  <a:tab pos="114300" algn="l"/>
                </a:tabLst>
                <a:defRPr/>
              </a:pPr>
              <a:r>
                <a:rPr lang="en-US" sz="1600" b="1" dirty="0">
                  <a:latin typeface="+mj-lt"/>
                </a:rPr>
                <a:t>Domain 1:  Planning and Preparation</a:t>
              </a:r>
              <a:endParaRPr lang="en-US" sz="1600" dirty="0">
                <a:latin typeface="+mj-lt"/>
              </a:endParaRPr>
            </a:p>
            <a:p>
              <a:pPr eaLnBrk="0" hangingPunct="0">
                <a:buFontTx/>
                <a:buChar char="•"/>
                <a:tabLst>
                  <a:tab pos="114300" algn="l"/>
                </a:tabLst>
                <a:defRPr/>
              </a:pPr>
              <a:r>
                <a:rPr lang="en-US" sz="1600" dirty="0">
                  <a:latin typeface="+mj-lt"/>
                </a:rPr>
                <a:t>Demonstrating Knowledge of  Content </a:t>
              </a:r>
              <a:r>
                <a:rPr lang="en-US" sz="1600" dirty="0" smtClean="0">
                  <a:latin typeface="+mj-lt"/>
                </a:rPr>
                <a:t>and   Pedagogy</a:t>
              </a:r>
              <a:endParaRPr lang="en-US" sz="1600" dirty="0">
                <a:latin typeface="+mj-lt"/>
              </a:endParaRPr>
            </a:p>
            <a:p>
              <a:pPr eaLnBrk="0" hangingPunct="0">
                <a:buFontTx/>
                <a:buChar char="•"/>
                <a:tabLst>
                  <a:tab pos="114300" algn="l"/>
                </a:tabLst>
                <a:defRPr/>
              </a:pPr>
              <a:r>
                <a:rPr lang="en-US" sz="1600" dirty="0">
                  <a:latin typeface="+mj-lt"/>
                </a:rPr>
                <a:t>Demonstrating Knowledge of Students</a:t>
              </a:r>
            </a:p>
            <a:p>
              <a:pPr eaLnBrk="0" hangingPunct="0">
                <a:buFontTx/>
                <a:buChar char="•"/>
                <a:tabLst>
                  <a:tab pos="114300" algn="l"/>
                </a:tabLst>
                <a:defRPr/>
              </a:pPr>
              <a:r>
                <a:rPr lang="en-US" sz="1600" dirty="0">
                  <a:latin typeface="+mj-lt"/>
                </a:rPr>
                <a:t>Setting Instructional Outcomes</a:t>
              </a:r>
            </a:p>
            <a:p>
              <a:pPr eaLnBrk="0" hangingPunct="0">
                <a:buFontTx/>
                <a:buChar char="•"/>
                <a:tabLst>
                  <a:tab pos="114300" algn="l"/>
                </a:tabLst>
                <a:defRPr/>
              </a:pPr>
              <a:r>
                <a:rPr lang="en-US" sz="1600" dirty="0">
                  <a:latin typeface="+mj-lt"/>
                </a:rPr>
                <a:t>Demonstrating Knowledge of Resources</a:t>
              </a:r>
            </a:p>
            <a:p>
              <a:pPr eaLnBrk="0" hangingPunct="0">
                <a:buFontTx/>
                <a:buChar char="•"/>
                <a:tabLst>
                  <a:tab pos="114300" algn="l"/>
                </a:tabLst>
                <a:defRPr/>
              </a:pPr>
              <a:r>
                <a:rPr lang="en-US" sz="1600" dirty="0">
                  <a:latin typeface="+mj-lt"/>
                </a:rPr>
                <a:t>Designing Coherent Instruction</a:t>
              </a:r>
            </a:p>
            <a:p>
              <a:pPr eaLnBrk="0" hangingPunct="0">
                <a:buFontTx/>
                <a:buChar char="•"/>
                <a:tabLst>
                  <a:tab pos="114300" algn="l"/>
                </a:tabLst>
                <a:defRPr/>
              </a:pPr>
              <a:r>
                <a:rPr lang="en-US" sz="1600" dirty="0">
                  <a:latin typeface="+mj-lt"/>
                </a:rPr>
                <a:t>Designing Student Assessments</a:t>
              </a:r>
            </a:p>
          </p:txBody>
        </p:sp>
        <p:sp>
          <p:nvSpPr>
            <p:cNvPr id="19467" name="Rectangle 9"/>
            <p:cNvSpPr>
              <a:spLocks noChangeArrowheads="1"/>
            </p:cNvSpPr>
            <p:nvPr/>
          </p:nvSpPr>
          <p:spPr bwMode="auto">
            <a:xfrm>
              <a:off x="3216" y="1248"/>
              <a:ext cx="2448"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tabLst>
                  <a:tab pos="114300" algn="l"/>
                </a:tabLst>
                <a:defRPr>
                  <a:solidFill>
                    <a:schemeClr val="tx1"/>
                  </a:solidFill>
                  <a:latin typeface="Calibri" pitchFamily="34" charset="0"/>
                  <a:cs typeface="Arial" charset="0"/>
                </a:defRPr>
              </a:lvl1pPr>
              <a:lvl2pPr marL="742950" indent="-285750" eaLnBrk="0" hangingPunct="0">
                <a:tabLst>
                  <a:tab pos="114300" algn="l"/>
                </a:tabLst>
                <a:defRPr>
                  <a:solidFill>
                    <a:schemeClr val="tx1"/>
                  </a:solidFill>
                  <a:latin typeface="Calibri" pitchFamily="34" charset="0"/>
                  <a:cs typeface="Arial" charset="0"/>
                </a:defRPr>
              </a:lvl2pPr>
              <a:lvl3pPr marL="1143000" indent="-228600" eaLnBrk="0" hangingPunct="0">
                <a:tabLst>
                  <a:tab pos="114300" algn="l"/>
                </a:tabLst>
                <a:defRPr>
                  <a:solidFill>
                    <a:schemeClr val="tx1"/>
                  </a:solidFill>
                  <a:latin typeface="Calibri" pitchFamily="34" charset="0"/>
                  <a:cs typeface="Arial" charset="0"/>
                </a:defRPr>
              </a:lvl3pPr>
              <a:lvl4pPr marL="1600200" indent="-228600" eaLnBrk="0" hangingPunct="0">
                <a:tabLst>
                  <a:tab pos="114300" algn="l"/>
                </a:tabLst>
                <a:defRPr>
                  <a:solidFill>
                    <a:schemeClr val="tx1"/>
                  </a:solidFill>
                  <a:latin typeface="Calibri" pitchFamily="34" charset="0"/>
                  <a:cs typeface="Arial" charset="0"/>
                </a:defRPr>
              </a:lvl4pPr>
              <a:lvl5pPr marL="2057400" indent="-228600" eaLnBrk="0" hangingPunct="0">
                <a:tabLst>
                  <a:tab pos="1143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1143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1143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1143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114300" algn="l"/>
                </a:tabLst>
                <a:defRPr>
                  <a:solidFill>
                    <a:schemeClr val="tx1"/>
                  </a:solidFill>
                  <a:latin typeface="Calibri" pitchFamily="34" charset="0"/>
                  <a:cs typeface="Arial" charset="0"/>
                </a:defRPr>
              </a:lvl9pPr>
            </a:lstStyle>
            <a:p>
              <a:r>
                <a:rPr lang="en-US" altLang="en-US" sz="1600" b="1" dirty="0"/>
                <a:t>Domain 2:  The Classroom Environment</a:t>
              </a:r>
              <a:endParaRPr lang="en-US" altLang="en-US" sz="1600" dirty="0"/>
            </a:p>
            <a:p>
              <a:pPr>
                <a:buFontTx/>
                <a:buChar char="•"/>
              </a:pPr>
              <a:r>
                <a:rPr lang="en-US" altLang="en-US" sz="1600" dirty="0"/>
                <a:t>Creating an Environment of Respect </a:t>
              </a:r>
              <a:r>
                <a:rPr lang="en-US" altLang="en-US" sz="1600" dirty="0" smtClean="0"/>
                <a:t> and </a:t>
              </a:r>
              <a:r>
                <a:rPr lang="en-US" altLang="en-US" sz="1600" dirty="0"/>
                <a:t>Rapport</a:t>
              </a:r>
            </a:p>
            <a:p>
              <a:pPr>
                <a:buFontTx/>
                <a:buChar char="•"/>
              </a:pPr>
              <a:r>
                <a:rPr lang="en-US" altLang="en-US" sz="1600" dirty="0"/>
                <a:t>Establishing a Culture for Learning</a:t>
              </a:r>
            </a:p>
            <a:p>
              <a:pPr>
                <a:buFontTx/>
                <a:buChar char="•"/>
              </a:pPr>
              <a:r>
                <a:rPr lang="en-US" altLang="en-US" sz="1600" dirty="0"/>
                <a:t>Managing Classroom Procedures</a:t>
              </a:r>
            </a:p>
            <a:p>
              <a:pPr>
                <a:buFontTx/>
                <a:buChar char="•"/>
              </a:pPr>
              <a:r>
                <a:rPr lang="en-US" altLang="en-US" sz="1600" dirty="0"/>
                <a:t>Managing Student Behavior</a:t>
              </a:r>
            </a:p>
            <a:p>
              <a:pPr>
                <a:buFontTx/>
                <a:buChar char="•"/>
              </a:pPr>
              <a:r>
                <a:rPr lang="en-US" altLang="en-US" sz="1600" dirty="0"/>
                <a:t>Organizing Physical Space</a:t>
              </a:r>
            </a:p>
          </p:txBody>
        </p:sp>
      </p:grpSp>
      <p:sp>
        <p:nvSpPr>
          <p:cNvPr id="19461" name="Line 10"/>
          <p:cNvSpPr>
            <a:spLocks noChangeShapeType="1"/>
          </p:cNvSpPr>
          <p:nvPr/>
        </p:nvSpPr>
        <p:spPr bwMode="auto">
          <a:xfrm>
            <a:off x="5892800" y="1143000"/>
            <a:ext cx="0" cy="4572000"/>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2" name="Rectangle 11"/>
          <p:cNvSpPr>
            <a:spLocks noChangeArrowheads="1"/>
          </p:cNvSpPr>
          <p:nvPr/>
        </p:nvSpPr>
        <p:spPr bwMode="auto">
          <a:xfrm>
            <a:off x="9986434" y="792321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1" y="2197100"/>
            <a:ext cx="54673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01CF334-2D5C-4859-84A6-CA7E6E43FAEB}" type="slidenum">
              <a:rPr lang="en-US" smtClean="0"/>
              <a:t>44</a:t>
            </a:fld>
            <a:endParaRPr lang="en-US"/>
          </a:p>
        </p:txBody>
      </p:sp>
    </p:spTree>
    <p:extLst>
      <p:ext uri="{BB962C8B-B14F-4D97-AF65-F5344CB8AC3E}">
        <p14:creationId xmlns:p14="http://schemas.microsoft.com/office/powerpoint/2010/main" val="104812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56894" y="255270"/>
            <a:ext cx="9997440" cy="1143000"/>
          </a:xfrm>
        </p:spPr>
        <p:txBody>
          <a:bodyPr>
            <a:normAutofit/>
          </a:bodyPr>
          <a:lstStyle/>
          <a:p>
            <a:pPr eaLnBrk="1" hangingPunct="1"/>
            <a:r>
              <a:rPr lang="en-US" altLang="en-US" sz="4000" b="1" dirty="0" smtClean="0">
                <a:solidFill>
                  <a:schemeClr val="accent2"/>
                </a:solidFill>
              </a:rPr>
              <a:t>Reflection</a:t>
            </a:r>
          </a:p>
        </p:txBody>
      </p:sp>
      <p:sp>
        <p:nvSpPr>
          <p:cNvPr id="20483" name="Content Placeholder 2"/>
          <p:cNvSpPr>
            <a:spLocks noGrp="1"/>
          </p:cNvSpPr>
          <p:nvPr>
            <p:ph sz="half" idx="1"/>
          </p:nvPr>
        </p:nvSpPr>
        <p:spPr>
          <a:xfrm>
            <a:off x="1171194" y="1619250"/>
            <a:ext cx="10487406" cy="5067300"/>
          </a:xfrm>
        </p:spPr>
        <p:txBody>
          <a:bodyPr>
            <a:normAutofit/>
          </a:bodyPr>
          <a:lstStyle/>
          <a:p>
            <a:pPr marL="82296" indent="0" eaLnBrk="1" hangingPunct="1">
              <a:buNone/>
            </a:pPr>
            <a:r>
              <a:rPr lang="en-US" altLang="en-US" sz="3200" b="1" dirty="0" smtClean="0">
                <a:solidFill>
                  <a:schemeClr val="accent2"/>
                </a:solidFill>
              </a:rPr>
              <a:t>As you think about the self assessment of </a:t>
            </a:r>
            <a:r>
              <a:rPr lang="en-US" altLang="en-US" sz="3200" b="1" u="sng" dirty="0" smtClean="0">
                <a:solidFill>
                  <a:schemeClr val="accent2"/>
                </a:solidFill>
              </a:rPr>
              <a:t>assessment literacy</a:t>
            </a:r>
            <a:r>
              <a:rPr lang="en-US" altLang="en-US" sz="3200" b="1" dirty="0" smtClean="0">
                <a:solidFill>
                  <a:schemeClr val="accent2"/>
                </a:solidFill>
              </a:rPr>
              <a:t> you completed and today’s learning about the connections to </a:t>
            </a:r>
            <a:r>
              <a:rPr lang="en-US" altLang="en-US" sz="3200" b="1" u="sng" dirty="0" smtClean="0">
                <a:solidFill>
                  <a:schemeClr val="accent2"/>
                </a:solidFill>
              </a:rPr>
              <a:t>TPGES</a:t>
            </a:r>
            <a:r>
              <a:rPr lang="en-US" altLang="en-US" sz="3200" b="1" dirty="0" smtClean="0">
                <a:solidFill>
                  <a:schemeClr val="accent2"/>
                </a:solidFill>
              </a:rPr>
              <a:t>:</a:t>
            </a:r>
          </a:p>
          <a:p>
            <a:pPr marL="82296" indent="0" eaLnBrk="1" hangingPunct="1">
              <a:buNone/>
            </a:pPr>
            <a:endParaRPr lang="en-US" altLang="en-US" sz="1600" b="1" dirty="0" smtClean="0">
              <a:solidFill>
                <a:schemeClr val="accent2"/>
              </a:solidFill>
            </a:endParaRPr>
          </a:p>
          <a:p>
            <a:r>
              <a:rPr lang="en-US" altLang="en-US" sz="3200" b="1" i="1" dirty="0" smtClean="0">
                <a:solidFill>
                  <a:schemeClr val="accent2"/>
                </a:solidFill>
              </a:rPr>
              <a:t>What are some areas of professional learning you want to focus on to improve your own assessment literacy?  </a:t>
            </a:r>
          </a:p>
          <a:p>
            <a:r>
              <a:rPr lang="en-US" altLang="en-US" sz="3200" b="1" i="1" dirty="0" smtClean="0">
                <a:solidFill>
                  <a:schemeClr val="accent2"/>
                </a:solidFill>
              </a:rPr>
              <a:t>How will assessment literacy be evidenced in your teaching?</a:t>
            </a:r>
          </a:p>
          <a:p>
            <a:pPr eaLnBrk="1" hangingPunct="1">
              <a:buFont typeface="Arial" charset="0"/>
              <a:buNone/>
            </a:pPr>
            <a:endParaRPr lang="en-US" altLang="en-US" b="1" dirty="0" smtClean="0">
              <a:solidFill>
                <a:schemeClr val="accent2"/>
              </a:solidFill>
            </a:endParaRP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550" y="285750"/>
            <a:ext cx="1695450" cy="181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01CF334-2D5C-4859-84A6-CA7E6E43FAEB}" type="slidenum">
              <a:rPr lang="en-US" smtClean="0"/>
              <a:t>45</a:t>
            </a:fld>
            <a:endParaRPr lang="en-US"/>
          </a:p>
        </p:txBody>
      </p:sp>
    </p:spTree>
    <p:extLst>
      <p:ext uri="{BB962C8B-B14F-4D97-AF65-F5344CB8AC3E}">
        <p14:creationId xmlns:p14="http://schemas.microsoft.com/office/powerpoint/2010/main" val="249978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09650" y="190500"/>
            <a:ext cx="10801350" cy="6667500"/>
          </a:xfrm>
        </p:spPr>
        <p:txBody>
          <a:bodyPr>
            <a:normAutofit fontScale="62500" lnSpcReduction="20000"/>
          </a:bodyPr>
          <a:lstStyle/>
          <a:p>
            <a:endParaRPr lang="en-US" b="1" dirty="0"/>
          </a:p>
          <a:p>
            <a:endParaRPr lang="en-US" b="1" dirty="0" smtClean="0"/>
          </a:p>
          <a:p>
            <a:endParaRPr lang="en-US" b="1" dirty="0"/>
          </a:p>
          <a:p>
            <a:endParaRPr lang="en-US" b="1" dirty="0" smtClean="0"/>
          </a:p>
          <a:p>
            <a:pPr marL="82296" indent="0" algn="ctr">
              <a:buNone/>
            </a:pPr>
            <a:endParaRPr lang="en-US" dirty="0"/>
          </a:p>
          <a:p>
            <a:pPr marL="82296" indent="0">
              <a:buNone/>
            </a:pPr>
            <a:r>
              <a:rPr lang="en-US" dirty="0" smtClean="0"/>
              <a:t>                     </a:t>
            </a:r>
          </a:p>
          <a:p>
            <a:pPr marL="82296" indent="0">
              <a:buNone/>
            </a:pPr>
            <a:endParaRPr lang="en-US" dirty="0"/>
          </a:p>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a:p>
          <a:p>
            <a:pPr marL="82296" indent="0">
              <a:buNone/>
            </a:pPr>
            <a:endParaRPr lang="en-US" dirty="0" smtClean="0"/>
          </a:p>
          <a:p>
            <a:pPr marL="82296" indent="0">
              <a:buNone/>
            </a:pPr>
            <a:r>
              <a:rPr lang="en-US" sz="5800" b="1" dirty="0" smtClean="0">
                <a:solidFill>
                  <a:schemeClr val="accent2">
                    <a:lumMod val="75000"/>
                  </a:schemeClr>
                </a:solidFill>
              </a:rPr>
              <a:t>                         12:00 </a:t>
            </a:r>
            <a:r>
              <a:rPr lang="en-US" sz="5800" b="1" dirty="0">
                <a:solidFill>
                  <a:schemeClr val="accent2">
                    <a:lumMod val="75000"/>
                  </a:schemeClr>
                </a:solidFill>
              </a:rPr>
              <a:t>– 12:45 P.M. </a:t>
            </a:r>
          </a:p>
          <a:p>
            <a:pPr marL="82296" indent="0" algn="ctr">
              <a:buNone/>
            </a:pPr>
            <a:endParaRPr lang="en-US" dirty="0"/>
          </a:p>
          <a:p>
            <a:pPr marL="82296" indent="0">
              <a:buNone/>
            </a:pPr>
            <a:endParaRPr lang="en-US" b="1" dirty="0" smtClean="0">
              <a:solidFill>
                <a:schemeClr val="accent2">
                  <a:lumMod val="75000"/>
                </a:schemeClr>
              </a:solidFill>
            </a:endParaRPr>
          </a:p>
          <a:p>
            <a:pPr marL="82296" indent="0" algn="ctr">
              <a:buNone/>
            </a:pPr>
            <a:r>
              <a:rPr lang="en-US" sz="5800" b="1" dirty="0" smtClean="0">
                <a:solidFill>
                  <a:srgbClr val="002060"/>
                </a:solidFill>
              </a:rPr>
              <a:t>Move </a:t>
            </a:r>
            <a:r>
              <a:rPr lang="en-US" sz="5800" b="1" dirty="0">
                <a:solidFill>
                  <a:srgbClr val="002060"/>
                </a:solidFill>
              </a:rPr>
              <a:t>to Grade Level Tables (</a:t>
            </a:r>
            <a:r>
              <a:rPr lang="en-US" sz="5800" b="1" dirty="0" smtClean="0">
                <a:solidFill>
                  <a:srgbClr val="002060"/>
                </a:solidFill>
              </a:rPr>
              <a:t>K-5, 6-8, 9-12) </a:t>
            </a:r>
          </a:p>
          <a:p>
            <a:pPr marL="82296" indent="0" algn="ctr">
              <a:buNone/>
            </a:pPr>
            <a:r>
              <a:rPr lang="en-US" sz="5800" b="1" dirty="0" smtClean="0">
                <a:solidFill>
                  <a:srgbClr val="002060"/>
                </a:solidFill>
              </a:rPr>
              <a:t>after lunch</a:t>
            </a:r>
            <a:endParaRPr lang="en-US" sz="5800" b="1" dirty="0">
              <a:solidFill>
                <a:srgbClr val="002060"/>
              </a:solidFill>
            </a:endParaRPr>
          </a:p>
          <a:p>
            <a:endParaRPr lang="en-US" dirty="0" smtClean="0"/>
          </a:p>
          <a:p>
            <a:endParaRPr lang="en-US" dirty="0"/>
          </a:p>
          <a:p>
            <a:endParaRPr lang="en-US" dirty="0" smtClean="0"/>
          </a:p>
          <a:p>
            <a:endParaRPr lang="en-US" dirty="0"/>
          </a:p>
          <a:p>
            <a:endParaRPr lang="en-US" dirty="0" smtClean="0"/>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13" y="523875"/>
            <a:ext cx="3076575"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01CF334-2D5C-4859-84A6-CA7E6E43FAEB}" type="slidenum">
              <a:rPr lang="en-US" smtClean="0"/>
              <a:t>46</a:t>
            </a:fld>
            <a:endParaRPr lang="en-US"/>
          </a:p>
        </p:txBody>
      </p:sp>
    </p:spTree>
    <p:extLst>
      <p:ext uri="{BB962C8B-B14F-4D97-AF65-F5344CB8AC3E}">
        <p14:creationId xmlns:p14="http://schemas.microsoft.com/office/powerpoint/2010/main" val="372668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47</a:t>
            </a:fld>
            <a:endParaRPr lang="en-US"/>
          </a:p>
        </p:txBody>
      </p:sp>
      <p:sp>
        <p:nvSpPr>
          <p:cNvPr id="3" name="Content Placeholder 2"/>
          <p:cNvSpPr>
            <a:spLocks noGrp="1"/>
          </p:cNvSpPr>
          <p:nvPr>
            <p:ph idx="1"/>
          </p:nvPr>
        </p:nvSpPr>
        <p:spPr>
          <a:xfrm>
            <a:off x="1024759" y="2427890"/>
            <a:ext cx="10886825" cy="3820509"/>
          </a:xfrm>
        </p:spPr>
        <p:txBody>
          <a:bodyPr>
            <a:normAutofit fontScale="92500"/>
          </a:bodyPr>
          <a:lstStyle/>
          <a:p>
            <a:r>
              <a:rPr lang="en-US" sz="3000" b="1" dirty="0">
                <a:solidFill>
                  <a:schemeClr val="accent2"/>
                </a:solidFill>
              </a:rPr>
              <a:t>Standards for K-5 reading in history and social studies are integrated into the K-5 </a:t>
            </a:r>
            <a:r>
              <a:rPr lang="en-US" sz="3000" b="1" dirty="0" smtClean="0">
                <a:solidFill>
                  <a:schemeClr val="accent2"/>
                </a:solidFill>
              </a:rPr>
              <a:t>Informational Reading </a:t>
            </a:r>
            <a:r>
              <a:rPr lang="en-US" sz="3000" b="1" dirty="0">
                <a:solidFill>
                  <a:schemeClr val="accent2"/>
                </a:solidFill>
              </a:rPr>
              <a:t>Standards</a:t>
            </a:r>
            <a:r>
              <a:rPr lang="en-US" sz="3000" b="1" dirty="0" smtClean="0">
                <a:solidFill>
                  <a:schemeClr val="accent2"/>
                </a:solidFill>
              </a:rPr>
              <a:t>.</a:t>
            </a:r>
          </a:p>
          <a:p>
            <a:r>
              <a:rPr lang="en-US" sz="3000" b="1" dirty="0">
                <a:solidFill>
                  <a:schemeClr val="accent2"/>
                </a:solidFill>
              </a:rPr>
              <a:t>The </a:t>
            </a:r>
            <a:r>
              <a:rPr lang="en-US" sz="3000" b="1" dirty="0" smtClean="0">
                <a:solidFill>
                  <a:schemeClr val="accent2"/>
                </a:solidFill>
              </a:rPr>
              <a:t>Reading </a:t>
            </a:r>
            <a:r>
              <a:rPr lang="en-US" sz="3000" b="1" dirty="0">
                <a:solidFill>
                  <a:schemeClr val="accent2"/>
                </a:solidFill>
              </a:rPr>
              <a:t>in </a:t>
            </a:r>
            <a:r>
              <a:rPr lang="en-US" sz="3000" b="1" dirty="0" smtClean="0">
                <a:solidFill>
                  <a:schemeClr val="accent2"/>
                </a:solidFill>
              </a:rPr>
              <a:t>History/Social Studies Standards </a:t>
            </a:r>
            <a:r>
              <a:rPr lang="en-US" sz="3000" b="1" dirty="0">
                <a:solidFill>
                  <a:schemeClr val="accent2"/>
                </a:solidFill>
              </a:rPr>
              <a:t>begin in 6</a:t>
            </a:r>
            <a:r>
              <a:rPr lang="en-US" sz="3000" b="1" baseline="30000" dirty="0">
                <a:solidFill>
                  <a:schemeClr val="accent2"/>
                </a:solidFill>
              </a:rPr>
              <a:t>th</a:t>
            </a:r>
            <a:r>
              <a:rPr lang="en-US" sz="3000" b="1" dirty="0">
                <a:solidFill>
                  <a:schemeClr val="accent2"/>
                </a:solidFill>
              </a:rPr>
              <a:t> grade</a:t>
            </a:r>
            <a:r>
              <a:rPr lang="en-US" sz="3000" b="1" dirty="0" smtClean="0">
                <a:solidFill>
                  <a:schemeClr val="accent2"/>
                </a:solidFill>
              </a:rPr>
              <a:t>.</a:t>
            </a:r>
            <a:endParaRPr lang="en-US" sz="3000" b="1" dirty="0">
              <a:solidFill>
                <a:schemeClr val="accent2"/>
              </a:solidFill>
            </a:endParaRPr>
          </a:p>
          <a:p>
            <a:r>
              <a:rPr lang="en-US" sz="3000" b="1" dirty="0" smtClean="0">
                <a:solidFill>
                  <a:schemeClr val="accent2"/>
                </a:solidFill>
              </a:rPr>
              <a:t>The </a:t>
            </a:r>
            <a:r>
              <a:rPr lang="en-US" sz="3000" b="1" dirty="0">
                <a:solidFill>
                  <a:schemeClr val="accent2"/>
                </a:solidFill>
              </a:rPr>
              <a:t>CCR anchor standards and </a:t>
            </a:r>
            <a:r>
              <a:rPr lang="en-US" sz="3000" b="1" dirty="0" smtClean="0">
                <a:solidFill>
                  <a:schemeClr val="accent2"/>
                </a:solidFill>
              </a:rPr>
              <a:t>grade level standards work </a:t>
            </a:r>
            <a:r>
              <a:rPr lang="en-US" sz="3000" b="1" dirty="0">
                <a:solidFill>
                  <a:schemeClr val="accent2"/>
                </a:solidFill>
              </a:rPr>
              <a:t>in tandem to define college and career readiness expectations – the former providing broad standards, the latter providing additional specificity</a:t>
            </a:r>
            <a:r>
              <a:rPr lang="en-US" sz="3000" b="1" dirty="0" smtClean="0">
                <a:solidFill>
                  <a:schemeClr val="accent2"/>
                </a:solidFill>
              </a:rPr>
              <a:t>.</a:t>
            </a:r>
            <a:endParaRPr lang="en-US" sz="28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634" y="0"/>
            <a:ext cx="10988566" cy="2301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917" y="281425"/>
            <a:ext cx="4162097" cy="151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53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195" y="360630"/>
            <a:ext cx="9366325" cy="630392"/>
          </a:xfrm>
        </p:spPr>
        <p:txBody>
          <a:bodyPr>
            <a:noAutofit/>
          </a:bodyPr>
          <a:lstStyle/>
          <a:p>
            <a:r>
              <a:rPr lang="en-US" sz="4000" b="1" dirty="0" smtClean="0">
                <a:solidFill>
                  <a:schemeClr val="accent2"/>
                </a:solidFill>
              </a:rPr>
              <a:t>Literacy Standards: Rank Yourself</a:t>
            </a:r>
            <a:endParaRPr lang="en-US" sz="4000" b="1" dirty="0">
              <a:solidFill>
                <a:schemeClr val="accent2"/>
              </a:solidFill>
            </a:endParaRPr>
          </a:p>
        </p:txBody>
      </p:sp>
      <p:sp>
        <p:nvSpPr>
          <p:cNvPr id="3" name="Content Placeholder 2"/>
          <p:cNvSpPr>
            <a:spLocks noGrp="1"/>
          </p:cNvSpPr>
          <p:nvPr>
            <p:ph idx="1"/>
          </p:nvPr>
        </p:nvSpPr>
        <p:spPr>
          <a:xfrm>
            <a:off x="980521" y="1371984"/>
            <a:ext cx="10713492" cy="5154941"/>
          </a:xfrm>
        </p:spPr>
        <p:txBody>
          <a:bodyPr>
            <a:normAutofit fontScale="92500" lnSpcReduction="10000"/>
          </a:bodyPr>
          <a:lstStyle/>
          <a:p>
            <a:r>
              <a:rPr lang="en-US" sz="3500" b="1" dirty="0" smtClean="0">
                <a:solidFill>
                  <a:schemeClr val="accent2"/>
                </a:solidFill>
              </a:rPr>
              <a:t>Beside each literacy standard for your grade level, on a scale of 1-5 rank your proficiency with that standard. Write it on your page of standards.</a:t>
            </a:r>
          </a:p>
          <a:p>
            <a:pPr marL="82296" indent="0">
              <a:buNone/>
            </a:pPr>
            <a:endParaRPr lang="en-US" sz="2000" dirty="0" smtClean="0">
              <a:solidFill>
                <a:schemeClr val="accent2"/>
              </a:solidFill>
            </a:endParaRPr>
          </a:p>
          <a:p>
            <a:pPr marL="82296" indent="0">
              <a:buNone/>
            </a:pPr>
            <a:endParaRPr lang="en-US" sz="2000" dirty="0">
              <a:solidFill>
                <a:schemeClr val="accent2"/>
              </a:solidFill>
            </a:endParaRPr>
          </a:p>
          <a:p>
            <a:pPr marL="82296" indent="0">
              <a:buNone/>
            </a:pPr>
            <a:endParaRPr lang="en-US" sz="2000" dirty="0" smtClean="0">
              <a:solidFill>
                <a:schemeClr val="accent2"/>
              </a:solidFill>
            </a:endParaRPr>
          </a:p>
          <a:p>
            <a:pPr marL="82296" indent="0">
              <a:buNone/>
            </a:pPr>
            <a:endParaRPr lang="en-US" sz="2000" dirty="0" smtClean="0">
              <a:solidFill>
                <a:schemeClr val="accent2"/>
              </a:solidFill>
            </a:endParaRPr>
          </a:p>
          <a:p>
            <a:pPr marL="82296" indent="0">
              <a:buNone/>
            </a:pPr>
            <a:endParaRPr lang="en-US" sz="2000" dirty="0" smtClean="0">
              <a:solidFill>
                <a:schemeClr val="accent2"/>
              </a:solidFill>
            </a:endParaRPr>
          </a:p>
          <a:p>
            <a:pPr marL="82296" indent="0">
              <a:buNone/>
            </a:pPr>
            <a:endParaRPr lang="en-US" sz="2000" dirty="0">
              <a:solidFill>
                <a:schemeClr val="accent2"/>
              </a:solidFill>
            </a:endParaRPr>
          </a:p>
          <a:p>
            <a:pPr marL="82296" indent="0">
              <a:buNone/>
            </a:pPr>
            <a:endParaRPr lang="en-US" sz="2000" dirty="0">
              <a:solidFill>
                <a:schemeClr val="accent2"/>
              </a:solidFill>
            </a:endParaRPr>
          </a:p>
          <a:p>
            <a:r>
              <a:rPr lang="en-US" sz="3500" b="1" dirty="0" smtClean="0">
                <a:solidFill>
                  <a:schemeClr val="accent2"/>
                </a:solidFill>
              </a:rPr>
              <a:t>Identify any standard(s) you could easily improve upon.</a:t>
            </a:r>
            <a:endParaRPr lang="en-US" sz="3500" b="1" dirty="0">
              <a:solidFill>
                <a:schemeClr val="accent2"/>
              </a:solidFill>
            </a:endParaRPr>
          </a:p>
        </p:txBody>
      </p:sp>
      <p:pic>
        <p:nvPicPr>
          <p:cNvPr id="4" name="Picture 3" descr="Screen Shot 2014-03-21 at 10.57.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623" y="2938268"/>
            <a:ext cx="6453481" cy="1675346"/>
          </a:xfrm>
          <a:prstGeom prst="rect">
            <a:avLst/>
          </a:prstGeom>
          <a:ln>
            <a:solidFill>
              <a:srgbClr val="000000"/>
            </a:solidFill>
          </a:ln>
        </p:spPr>
      </p:pic>
      <p:sp>
        <p:nvSpPr>
          <p:cNvPr id="5" name="Slide Number Placeholder 4"/>
          <p:cNvSpPr>
            <a:spLocks noGrp="1"/>
          </p:cNvSpPr>
          <p:nvPr>
            <p:ph type="sldNum" sz="quarter" idx="12"/>
          </p:nvPr>
        </p:nvSpPr>
        <p:spPr/>
        <p:txBody>
          <a:bodyPr/>
          <a:lstStyle/>
          <a:p>
            <a:fld id="{401CF334-2D5C-4859-84A6-CA7E6E43FAEB}" type="slidenum">
              <a:rPr lang="en-US" smtClean="0"/>
              <a:t>48</a:t>
            </a:fld>
            <a:endParaRPr lang="en-US"/>
          </a:p>
        </p:txBody>
      </p:sp>
    </p:spTree>
    <p:extLst>
      <p:ext uri="{BB962C8B-B14F-4D97-AF65-F5344CB8AC3E}">
        <p14:creationId xmlns:p14="http://schemas.microsoft.com/office/powerpoint/2010/main" val="228039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4506" y="2690585"/>
            <a:ext cx="4295002" cy="1143000"/>
          </a:xfrm>
        </p:spPr>
        <p:txBody>
          <a:bodyPr>
            <a:noAutofit/>
          </a:bodyPr>
          <a:lstStyle/>
          <a:p>
            <a:pPr algn="ctr"/>
            <a:r>
              <a:rPr lang="en-US" sz="4800" b="1" dirty="0" smtClean="0">
                <a:solidFill>
                  <a:schemeClr val="accent2"/>
                </a:solidFill>
              </a:rPr>
              <a:t>Literacy Standards: </a:t>
            </a:r>
            <a:br>
              <a:rPr lang="en-US" sz="4800" b="1" dirty="0" smtClean="0">
                <a:solidFill>
                  <a:schemeClr val="accent2"/>
                </a:solidFill>
              </a:rPr>
            </a:br>
            <a:r>
              <a:rPr lang="en-US" sz="4800" b="1" dirty="0" smtClean="0">
                <a:solidFill>
                  <a:schemeClr val="accent2"/>
                </a:solidFill>
              </a:rPr>
              <a:t>Working Together to Make Meaning</a:t>
            </a:r>
            <a:endParaRPr lang="en-US" sz="4800" b="1" dirty="0">
              <a:solidFill>
                <a:schemeClr val="accent2"/>
              </a:solidFill>
            </a:endParaRPr>
          </a:p>
        </p:txBody>
      </p:sp>
      <p:pic>
        <p:nvPicPr>
          <p:cNvPr id="4" name="Content Placeholder 3" descr="Screen Shot 2014-03-21 at 11.00.04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67" r="303"/>
          <a:stretch/>
        </p:blipFill>
        <p:spPr>
          <a:xfrm>
            <a:off x="0" y="0"/>
            <a:ext cx="7738281" cy="6857999"/>
          </a:xfrm>
          <a:ln>
            <a:solidFill>
              <a:srgbClr val="000099"/>
            </a:solidFill>
          </a:ln>
        </p:spPr>
      </p:pic>
      <p:sp>
        <p:nvSpPr>
          <p:cNvPr id="3" name="Slide Number Placeholder 2"/>
          <p:cNvSpPr>
            <a:spLocks noGrp="1"/>
          </p:cNvSpPr>
          <p:nvPr>
            <p:ph type="sldNum" sz="quarter" idx="12"/>
          </p:nvPr>
        </p:nvSpPr>
        <p:spPr/>
        <p:txBody>
          <a:bodyPr/>
          <a:lstStyle/>
          <a:p>
            <a:fld id="{401CF334-2D5C-4859-84A6-CA7E6E43FAEB}" type="slidenum">
              <a:rPr lang="en-US" smtClean="0"/>
              <a:t>49</a:t>
            </a:fld>
            <a:endParaRPr lang="en-US"/>
          </a:p>
        </p:txBody>
      </p:sp>
    </p:spTree>
    <p:extLst>
      <p:ext uri="{BB962C8B-B14F-4D97-AF65-F5344CB8AC3E}">
        <p14:creationId xmlns:p14="http://schemas.microsoft.com/office/powerpoint/2010/main" val="170930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943" y="394138"/>
            <a:ext cx="10721920" cy="1442674"/>
          </a:xfrm>
        </p:spPr>
        <p:txBody>
          <a:bodyPr>
            <a:normAutofit/>
          </a:bodyPr>
          <a:lstStyle/>
          <a:p>
            <a:r>
              <a:rPr lang="en-US" sz="5400" b="1" dirty="0" smtClean="0">
                <a:solidFill>
                  <a:srgbClr val="C0504D"/>
                </a:solidFill>
              </a:rPr>
              <a:t>Civic Dispositions</a:t>
            </a:r>
            <a:endParaRPr lang="en-US" sz="5400" b="1" dirty="0">
              <a:solidFill>
                <a:srgbClr val="C0504D"/>
              </a:solidFill>
            </a:endParaRPr>
          </a:p>
        </p:txBody>
      </p:sp>
      <p:sp>
        <p:nvSpPr>
          <p:cNvPr id="3" name="Content Placeholder 2"/>
          <p:cNvSpPr>
            <a:spLocks noGrp="1"/>
          </p:cNvSpPr>
          <p:nvPr>
            <p:ph idx="1"/>
          </p:nvPr>
        </p:nvSpPr>
        <p:spPr>
          <a:xfrm>
            <a:off x="1479424" y="2507011"/>
            <a:ext cx="6979554" cy="828206"/>
          </a:xfrm>
        </p:spPr>
        <p:txBody>
          <a:bodyPr>
            <a:normAutofit fontScale="92500" lnSpcReduction="10000"/>
          </a:bodyPr>
          <a:lstStyle/>
          <a:p>
            <a:pPr marL="0" indent="0" algn="ctr">
              <a:buNone/>
            </a:pPr>
            <a:r>
              <a:rPr lang="en-US" sz="5400" b="1" dirty="0" smtClean="0">
                <a:solidFill>
                  <a:schemeClr val="accent2"/>
                </a:solidFill>
              </a:rPr>
              <a:t>NORMS!</a:t>
            </a:r>
          </a:p>
          <a:p>
            <a:pPr marL="0" indent="0" algn="ctr">
              <a:buNone/>
            </a:pPr>
            <a:endParaRPr lang="en-US" sz="2800" dirty="0"/>
          </a:p>
          <a:p>
            <a:pPr marL="0" indent="0" algn="ctr">
              <a:buNone/>
            </a:pPr>
            <a:endParaRPr lang="en-US" sz="2800" dirty="0" smtClean="0"/>
          </a:p>
          <a:p>
            <a:pPr marL="0" indent="0" algn="ctr">
              <a:buNone/>
            </a:pPr>
            <a:endParaRPr lang="en-US" sz="2800" dirty="0"/>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b="17818"/>
          <a:stretch>
            <a:fillRect/>
          </a:stretch>
        </p:blipFill>
        <p:spPr bwMode="auto">
          <a:xfrm>
            <a:off x="6906941" y="2043672"/>
            <a:ext cx="2064171" cy="17548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1479424" y="3979456"/>
            <a:ext cx="9768327" cy="2739211"/>
          </a:xfrm>
          <a:prstGeom prst="rect">
            <a:avLst/>
          </a:prstGeom>
          <a:noFill/>
        </p:spPr>
        <p:txBody>
          <a:bodyPr wrap="square" rtlCol="0">
            <a:spAutoFit/>
          </a:bodyPr>
          <a:lstStyle/>
          <a:p>
            <a:pPr algn="ctr"/>
            <a:r>
              <a:rPr lang="en-US" sz="3600" b="1" dirty="0" smtClean="0">
                <a:solidFill>
                  <a:schemeClr val="accent2"/>
                </a:solidFill>
                <a:latin typeface="Bangla MN"/>
                <a:cs typeface="Bangla MN"/>
              </a:rPr>
              <a:t>“When once the forms of civility are violated, there remains little hope of return to kindness or decency.”</a:t>
            </a:r>
          </a:p>
          <a:p>
            <a:pPr algn="ctr"/>
            <a:r>
              <a:rPr lang="en-US" sz="3600" b="1" dirty="0" smtClean="0">
                <a:solidFill>
                  <a:schemeClr val="accent2"/>
                </a:solidFill>
                <a:latin typeface="Bangla MN"/>
                <a:cs typeface="Bangla MN"/>
              </a:rPr>
              <a:t>                                             -Samuel Johnson</a:t>
            </a:r>
          </a:p>
          <a:p>
            <a:pPr algn="ctr"/>
            <a:endParaRPr lang="en-US" sz="2800" dirty="0">
              <a:latin typeface="Bangla MN"/>
              <a:cs typeface="Bangla MN"/>
            </a:endParaRPr>
          </a:p>
        </p:txBody>
      </p:sp>
    </p:spTree>
    <p:extLst>
      <p:ext uri="{BB962C8B-B14F-4D97-AF65-F5344CB8AC3E}">
        <p14:creationId xmlns:p14="http://schemas.microsoft.com/office/powerpoint/2010/main" val="7504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3761" y="2475727"/>
            <a:ext cx="10911409" cy="4105274"/>
          </a:xfrm>
        </p:spPr>
        <p:txBody>
          <a:bodyPr>
            <a:normAutofit/>
          </a:bodyPr>
          <a:lstStyle/>
          <a:p>
            <a:r>
              <a:rPr lang="en-US" sz="2800" b="1" dirty="0" smtClean="0">
                <a:solidFill>
                  <a:schemeClr val="accent2"/>
                </a:solidFill>
              </a:rPr>
              <a:t>Notice the number on your table tent.  This is the standard you will be addressing.</a:t>
            </a:r>
          </a:p>
          <a:p>
            <a:r>
              <a:rPr lang="en-US" sz="2800" b="1" dirty="0" smtClean="0">
                <a:solidFill>
                  <a:schemeClr val="accent2"/>
                </a:solidFill>
              </a:rPr>
              <a:t>Work individually through the organizer.</a:t>
            </a:r>
          </a:p>
          <a:p>
            <a:r>
              <a:rPr lang="en-US" sz="2800" b="1" dirty="0" smtClean="0">
                <a:solidFill>
                  <a:schemeClr val="accent2"/>
                </a:solidFill>
              </a:rPr>
              <a:t>Collaborate with table partners to come to a shared agreement about each element of the triangle.</a:t>
            </a:r>
          </a:p>
          <a:p>
            <a:r>
              <a:rPr lang="en-US" sz="2800" b="1" dirty="0" smtClean="0">
                <a:solidFill>
                  <a:schemeClr val="accent2"/>
                </a:solidFill>
              </a:rPr>
              <a:t>Create a chart of your findings. </a:t>
            </a:r>
            <a:r>
              <a:rPr lang="en-US" sz="2000" b="1" i="1" dirty="0" smtClean="0">
                <a:solidFill>
                  <a:schemeClr val="accent2"/>
                </a:solidFill>
              </a:rPr>
              <a:t>(Be sure to include the Standard # and Names on Your Chart)</a:t>
            </a:r>
            <a:endParaRPr lang="en-US" sz="2800" b="1" i="1" dirty="0" smtClean="0">
              <a:solidFill>
                <a:schemeClr val="accent2"/>
              </a:solidFill>
            </a:endParaRPr>
          </a:p>
          <a:p>
            <a:r>
              <a:rPr lang="en-US" sz="2800" b="1" dirty="0" smtClean="0">
                <a:solidFill>
                  <a:schemeClr val="accent2"/>
                </a:solidFill>
              </a:rPr>
              <a:t>Place charts in Standard # order on the wall. </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597" y="0"/>
            <a:ext cx="4051738" cy="238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638096" y="6396335"/>
            <a:ext cx="9553904" cy="369332"/>
          </a:xfrm>
          <a:prstGeom prst="rect">
            <a:avLst/>
          </a:prstGeom>
        </p:spPr>
        <p:txBody>
          <a:bodyPr wrap="square">
            <a:spAutoFit/>
          </a:bodyPr>
          <a:lstStyle/>
          <a:p>
            <a:r>
              <a:rPr lang="en-US" b="1" dirty="0">
                <a:solidFill>
                  <a:schemeClr val="accent2"/>
                </a:solidFill>
              </a:rPr>
              <a:t>http://grantwiggins.wordpress.com/2012/01/11/transfer-as-the-point-of-education/</a:t>
            </a:r>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7680" y="3231931"/>
            <a:ext cx="779023" cy="690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401CF334-2D5C-4859-84A6-CA7E6E43FAEB}" type="slidenum">
              <a:rPr lang="en-US" smtClean="0"/>
              <a:t>50</a:t>
            </a:fld>
            <a:endParaRPr lang="en-US"/>
          </a:p>
        </p:txBody>
      </p:sp>
    </p:spTree>
    <p:extLst>
      <p:ext uri="{BB962C8B-B14F-4D97-AF65-F5344CB8AC3E}">
        <p14:creationId xmlns:p14="http://schemas.microsoft.com/office/powerpoint/2010/main" val="314990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456165"/>
            <a:ext cx="9366325" cy="700947"/>
          </a:xfrm>
        </p:spPr>
        <p:txBody>
          <a:bodyPr>
            <a:noAutofit/>
          </a:bodyPr>
          <a:lstStyle/>
          <a:p>
            <a:r>
              <a:rPr lang="en-US" sz="4000" b="1" dirty="0" smtClean="0">
                <a:solidFill>
                  <a:schemeClr val="accent2"/>
                </a:solidFill>
              </a:rPr>
              <a:t>Gallery Walk</a:t>
            </a:r>
            <a:endParaRPr lang="en-US" sz="4000" b="1" dirty="0">
              <a:solidFill>
                <a:schemeClr val="accent2"/>
              </a:solidFill>
            </a:endParaRPr>
          </a:p>
        </p:txBody>
      </p:sp>
      <p:sp>
        <p:nvSpPr>
          <p:cNvPr id="3" name="Content Placeholder 2"/>
          <p:cNvSpPr>
            <a:spLocks noGrp="1"/>
          </p:cNvSpPr>
          <p:nvPr>
            <p:ph idx="1"/>
          </p:nvPr>
        </p:nvSpPr>
        <p:spPr>
          <a:xfrm>
            <a:off x="1430559" y="1820198"/>
            <a:ext cx="7165823" cy="4506185"/>
          </a:xfrm>
        </p:spPr>
        <p:txBody>
          <a:bodyPr/>
          <a:lstStyle/>
          <a:p>
            <a:r>
              <a:rPr lang="en-US" b="1" dirty="0" smtClean="0">
                <a:solidFill>
                  <a:schemeClr val="accent2"/>
                </a:solidFill>
              </a:rPr>
              <a:t>Place a colored sticker next to three instructional strategies you would like to know more about.</a:t>
            </a:r>
          </a:p>
          <a:p>
            <a:pPr marL="82296" indent="0">
              <a:buNone/>
            </a:pPr>
            <a:endParaRPr lang="en-US" sz="1800" b="1" dirty="0" smtClean="0">
              <a:solidFill>
                <a:schemeClr val="accent2"/>
              </a:solidFill>
            </a:endParaRPr>
          </a:p>
          <a:p>
            <a:r>
              <a:rPr lang="en-US" b="1" dirty="0" smtClean="0">
                <a:solidFill>
                  <a:schemeClr val="accent2"/>
                </a:solidFill>
              </a:rPr>
              <a:t>Record </a:t>
            </a:r>
            <a:r>
              <a:rPr lang="en-US" b="1" dirty="0">
                <a:solidFill>
                  <a:schemeClr val="accent2"/>
                </a:solidFill>
              </a:rPr>
              <a:t>important ideas/strategies for each standard in your </a:t>
            </a:r>
            <a:r>
              <a:rPr lang="en-US" b="1" dirty="0" smtClean="0">
                <a:solidFill>
                  <a:schemeClr val="accent2"/>
                </a:solidFill>
              </a:rPr>
              <a:t>journal.</a:t>
            </a:r>
            <a:endParaRPr lang="en-US" b="1" dirty="0">
              <a:solidFill>
                <a:schemeClr val="accent2"/>
              </a:solidFill>
            </a:endParaRPr>
          </a:p>
          <a:p>
            <a:pPr marL="68580" indent="0">
              <a:buNone/>
            </a:pPr>
            <a:endParaRPr lang="en-US" b="1" dirty="0" smtClean="0">
              <a:solidFill>
                <a:schemeClr val="accent2"/>
              </a:solidFill>
            </a:endParaRPr>
          </a:p>
          <a:p>
            <a:pPr marL="68580" indent="0">
              <a:buNone/>
            </a:pPr>
            <a:endParaRPr lang="en-US" dirty="0"/>
          </a:p>
          <a:p>
            <a:endParaRPr lang="en-US" dirty="0"/>
          </a:p>
        </p:txBody>
      </p:sp>
      <p:pic>
        <p:nvPicPr>
          <p:cNvPr id="4" name="Picture 2" descr="https://encrypted-tbn3.gstatic.com/images?q=tbn:ANd9GcT6ZCZGDb92IQtFkIvKeGSouBmlf99dvEdwxpY5iZt6nfQFEJUb"/>
          <p:cNvPicPr>
            <a:picLocks noChangeAspect="1" noChangeArrowheads="1"/>
          </p:cNvPicPr>
          <p:nvPr/>
        </p:nvPicPr>
        <p:blipFill rotWithShape="1">
          <a:blip r:embed="rId3">
            <a:extLst>
              <a:ext uri="{28A0092B-C50C-407E-A947-70E740481C1C}">
                <a14:useLocalDpi xmlns:a14="http://schemas.microsoft.com/office/drawing/2010/main" val="0"/>
              </a:ext>
            </a:extLst>
          </a:blip>
          <a:srcRect l="-464" r="86"/>
          <a:stretch/>
        </p:blipFill>
        <p:spPr bwMode="auto">
          <a:xfrm>
            <a:off x="7288794" y="3859312"/>
            <a:ext cx="1603798" cy="1501453"/>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4578" y="4084206"/>
            <a:ext cx="939944" cy="68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4322" y="1880745"/>
            <a:ext cx="1686326" cy="1051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401CF334-2D5C-4859-84A6-CA7E6E43FAEB}" type="slidenum">
              <a:rPr lang="en-US" smtClean="0"/>
              <a:t>51</a:t>
            </a:fld>
            <a:endParaRPr lang="en-US"/>
          </a:p>
        </p:txBody>
      </p:sp>
    </p:spTree>
    <p:extLst>
      <p:ext uri="{BB962C8B-B14F-4D97-AF65-F5344CB8AC3E}">
        <p14:creationId xmlns:p14="http://schemas.microsoft.com/office/powerpoint/2010/main" val="283666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098" y="183444"/>
            <a:ext cx="3406457" cy="352778"/>
          </a:xfrm>
        </p:spPr>
        <p:txBody>
          <a:bodyPr>
            <a:normAutofit fontScale="90000"/>
          </a:bodyPr>
          <a:lstStyle/>
          <a:p>
            <a:pPr algn="ctr"/>
            <a:r>
              <a:rPr lang="en-US" sz="2800" b="1" dirty="0" smtClean="0"/>
              <a:t>Connections</a:t>
            </a:r>
            <a:endParaRPr lang="en-US" sz="2800" b="1" dirty="0"/>
          </a:p>
        </p:txBody>
      </p:sp>
      <p:pic>
        <p:nvPicPr>
          <p:cNvPr id="5" name="Picture 4" descr="Screen Shot 2014-03-21 at 11.13.5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834444"/>
          </a:xfrm>
          <a:prstGeom prst="rect">
            <a:avLst/>
          </a:prstGeom>
        </p:spPr>
      </p:pic>
      <p:pic>
        <p:nvPicPr>
          <p:cNvPr id="6" name="Picture 5" descr="Screen Shot 2014-03-21 at 11.12.1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34446"/>
            <a:ext cx="12192000" cy="1566333"/>
          </a:xfrm>
          <a:prstGeom prst="rect">
            <a:avLst/>
          </a:prstGeom>
          <a:ln>
            <a:solidFill>
              <a:srgbClr val="000000"/>
            </a:solidFill>
          </a:ln>
        </p:spPr>
      </p:pic>
      <p:pic>
        <p:nvPicPr>
          <p:cNvPr id="7" name="Picture 6" descr="Screen Shot 2014-03-21 at 11.12.3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00778"/>
            <a:ext cx="12192000" cy="3457222"/>
          </a:xfrm>
          <a:prstGeom prst="rect">
            <a:avLst/>
          </a:prstGeom>
          <a:ln>
            <a:solidFill>
              <a:srgbClr val="000000"/>
            </a:solidFill>
          </a:ln>
        </p:spPr>
      </p:pic>
      <p:sp>
        <p:nvSpPr>
          <p:cNvPr id="8" name="TextBox 7"/>
          <p:cNvSpPr txBox="1"/>
          <p:nvPr/>
        </p:nvSpPr>
        <p:spPr>
          <a:xfrm>
            <a:off x="8918223" y="2294446"/>
            <a:ext cx="3066815" cy="646331"/>
          </a:xfrm>
          <a:prstGeom prst="rect">
            <a:avLst/>
          </a:prstGeom>
          <a:noFill/>
        </p:spPr>
        <p:txBody>
          <a:bodyPr wrap="square" rtlCol="0">
            <a:spAutoFit/>
          </a:bodyPr>
          <a:lstStyle/>
          <a:p>
            <a:pPr algn="ctr"/>
            <a:r>
              <a:rPr lang="en-US" sz="3600" b="1" dirty="0" smtClean="0">
                <a:solidFill>
                  <a:srgbClr val="FF0000"/>
                </a:solidFill>
              </a:rPr>
              <a:t>C3 Page 20</a:t>
            </a:r>
            <a:endParaRPr lang="en-US" sz="3600" b="1" dirty="0">
              <a:solidFill>
                <a:srgbClr val="FF0000"/>
              </a:solidFill>
            </a:endParaRPr>
          </a:p>
        </p:txBody>
      </p:sp>
      <p:sp>
        <p:nvSpPr>
          <p:cNvPr id="3" name="Slide Number Placeholder 2"/>
          <p:cNvSpPr>
            <a:spLocks noGrp="1"/>
          </p:cNvSpPr>
          <p:nvPr>
            <p:ph type="sldNum" sz="quarter" idx="12"/>
          </p:nvPr>
        </p:nvSpPr>
        <p:spPr/>
        <p:txBody>
          <a:bodyPr/>
          <a:lstStyle/>
          <a:p>
            <a:fld id="{401CF334-2D5C-4859-84A6-CA7E6E43FAEB}" type="slidenum">
              <a:rPr lang="en-US" smtClean="0"/>
              <a:t>52</a:t>
            </a:fld>
            <a:endParaRPr lang="en-US"/>
          </a:p>
        </p:txBody>
      </p:sp>
    </p:spTree>
    <p:extLst>
      <p:ext uri="{BB962C8B-B14F-4D97-AF65-F5344CB8AC3E}">
        <p14:creationId xmlns:p14="http://schemas.microsoft.com/office/powerpoint/2010/main" val="50120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8"/>
                                        </p:tgtEl>
                                        <p:attrNameLst>
                                          <p:attrName>style.color</p:attrName>
                                        </p:attrNameLst>
                                      </p:cBhvr>
                                      <p:to>
                                        <a:schemeClr val="accent2"/>
                                      </p:to>
                                    </p:animClr>
                                    <p:animClr clrSpc="rgb" dir="cw">
                                      <p:cBhvr>
                                        <p:cTn id="7" dur="500" fill="hold"/>
                                        <p:tgtEl>
                                          <p:spTgt spid="8"/>
                                        </p:tgtEl>
                                        <p:attrNameLst>
                                          <p:attrName>fillcolor</p:attrName>
                                        </p:attrNameLst>
                                      </p:cBhvr>
                                      <p:to>
                                        <a:schemeClr val="accent2"/>
                                      </p:to>
                                    </p:animClr>
                                    <p:set>
                                      <p:cBhvr>
                                        <p:cTn id="8" dur="500" fill="hold"/>
                                        <p:tgtEl>
                                          <p:spTgt spid="8"/>
                                        </p:tgtEl>
                                        <p:attrNameLst>
                                          <p:attrName>fill.type</p:attrName>
                                        </p:attrNameLst>
                                      </p:cBhvr>
                                      <p:to>
                                        <p:strVal val="solid"/>
                                      </p:to>
                                    </p:set>
                                    <p:anim to="1.5" calcmode="lin" valueType="num">
                                      <p:cBhvr override="childStyle">
                                        <p:cTn id="9" dur="500" fill="hold"/>
                                        <p:tgtEl>
                                          <p:spTgt spid="8"/>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ChangeArrowheads="1"/>
          </p:cNvSpPr>
          <p:nvPr/>
        </p:nvSpPr>
        <p:spPr bwMode="auto">
          <a:xfrm>
            <a:off x="4329356" y="4047500"/>
            <a:ext cx="4007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000" b="1" dirty="0" smtClean="0">
                <a:solidFill>
                  <a:schemeClr val="accent2">
                    <a:lumMod val="75000"/>
                  </a:schemeClr>
                </a:solidFill>
              </a:rPr>
              <a:t>1:45 </a:t>
            </a:r>
            <a:r>
              <a:rPr lang="en-US" altLang="en-US" sz="4000" b="1" dirty="0">
                <a:solidFill>
                  <a:schemeClr val="accent2">
                    <a:lumMod val="75000"/>
                  </a:schemeClr>
                </a:solidFill>
              </a:rPr>
              <a:t>– </a:t>
            </a:r>
            <a:r>
              <a:rPr lang="en-US" altLang="en-US" sz="4000" b="1" dirty="0" smtClean="0">
                <a:solidFill>
                  <a:schemeClr val="accent2">
                    <a:lumMod val="75000"/>
                  </a:schemeClr>
                </a:solidFill>
              </a:rPr>
              <a:t>2:00 p.m</a:t>
            </a:r>
            <a:r>
              <a:rPr lang="en-US" altLang="en-US" sz="4000" b="1" dirty="0">
                <a:solidFill>
                  <a:schemeClr val="accent2">
                    <a:lumMod val="75000"/>
                  </a:schemeClr>
                </a:solidFill>
              </a:rPr>
              <a:t>.</a:t>
            </a:r>
          </a:p>
        </p:txBody>
      </p:sp>
      <p:sp>
        <p:nvSpPr>
          <p:cNvPr id="7" name="Title 1"/>
          <p:cNvSpPr txBox="1">
            <a:spLocks/>
          </p:cNvSpPr>
          <p:nvPr/>
        </p:nvSpPr>
        <p:spPr bwMode="auto">
          <a:xfrm>
            <a:off x="350631" y="4678730"/>
            <a:ext cx="1219200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200" b="1">
                <a:solidFill>
                  <a:srgbClr val="999999"/>
                </a:solidFill>
                <a:latin typeface="+mj-lt"/>
                <a:ea typeface="+mj-ea"/>
                <a:cs typeface="+mj-cs"/>
              </a:defRPr>
            </a:lvl1pPr>
            <a:lvl2pPr algn="l" rtl="0" eaLnBrk="1" fontAlgn="base" hangingPunct="1">
              <a:spcBef>
                <a:spcPct val="0"/>
              </a:spcBef>
              <a:spcAft>
                <a:spcPct val="0"/>
              </a:spcAft>
              <a:defRPr sz="2200" b="1">
                <a:solidFill>
                  <a:srgbClr val="999999"/>
                </a:solidFill>
                <a:latin typeface="Arial" charset="0"/>
                <a:cs typeface="Arial" charset="0"/>
              </a:defRPr>
            </a:lvl2pPr>
            <a:lvl3pPr algn="l" rtl="0" eaLnBrk="1" fontAlgn="base" hangingPunct="1">
              <a:spcBef>
                <a:spcPct val="0"/>
              </a:spcBef>
              <a:spcAft>
                <a:spcPct val="0"/>
              </a:spcAft>
              <a:defRPr sz="2200" b="1">
                <a:solidFill>
                  <a:srgbClr val="999999"/>
                </a:solidFill>
                <a:latin typeface="Arial" charset="0"/>
                <a:cs typeface="Arial" charset="0"/>
              </a:defRPr>
            </a:lvl3pPr>
            <a:lvl4pPr algn="l" rtl="0" eaLnBrk="1" fontAlgn="base" hangingPunct="1">
              <a:spcBef>
                <a:spcPct val="0"/>
              </a:spcBef>
              <a:spcAft>
                <a:spcPct val="0"/>
              </a:spcAft>
              <a:defRPr sz="2200" b="1">
                <a:solidFill>
                  <a:srgbClr val="999999"/>
                </a:solidFill>
                <a:latin typeface="Arial" charset="0"/>
                <a:cs typeface="Arial" charset="0"/>
              </a:defRPr>
            </a:lvl4pPr>
            <a:lvl5pPr algn="l" rtl="0" eaLnBrk="1" fontAlgn="base" hangingPunct="1">
              <a:spcBef>
                <a:spcPct val="0"/>
              </a:spcBef>
              <a:spcAft>
                <a:spcPct val="0"/>
              </a:spcAft>
              <a:defRPr sz="2200" b="1">
                <a:solidFill>
                  <a:srgbClr val="999999"/>
                </a:solidFill>
                <a:latin typeface="Arial" charset="0"/>
                <a:cs typeface="Arial" charset="0"/>
              </a:defRPr>
            </a:lvl5pPr>
            <a:lvl6pPr marL="457200" algn="l" rtl="0" eaLnBrk="1" fontAlgn="base" hangingPunct="1">
              <a:spcBef>
                <a:spcPct val="0"/>
              </a:spcBef>
              <a:spcAft>
                <a:spcPct val="0"/>
              </a:spcAft>
              <a:defRPr sz="2200" b="1">
                <a:solidFill>
                  <a:srgbClr val="999999"/>
                </a:solidFill>
                <a:latin typeface="Arial" charset="0"/>
                <a:cs typeface="Arial" charset="0"/>
              </a:defRPr>
            </a:lvl6pPr>
            <a:lvl7pPr marL="914400" algn="l" rtl="0" eaLnBrk="1" fontAlgn="base" hangingPunct="1">
              <a:spcBef>
                <a:spcPct val="0"/>
              </a:spcBef>
              <a:spcAft>
                <a:spcPct val="0"/>
              </a:spcAft>
              <a:defRPr sz="2200" b="1">
                <a:solidFill>
                  <a:srgbClr val="999999"/>
                </a:solidFill>
                <a:latin typeface="Arial" charset="0"/>
                <a:cs typeface="Arial" charset="0"/>
              </a:defRPr>
            </a:lvl7pPr>
            <a:lvl8pPr marL="1371600" algn="l" rtl="0" eaLnBrk="1" fontAlgn="base" hangingPunct="1">
              <a:spcBef>
                <a:spcPct val="0"/>
              </a:spcBef>
              <a:spcAft>
                <a:spcPct val="0"/>
              </a:spcAft>
              <a:defRPr sz="2200" b="1">
                <a:solidFill>
                  <a:srgbClr val="999999"/>
                </a:solidFill>
                <a:latin typeface="Arial" charset="0"/>
                <a:cs typeface="Arial" charset="0"/>
              </a:defRPr>
            </a:lvl8pPr>
            <a:lvl9pPr marL="1828800" algn="l" rtl="0" eaLnBrk="1" fontAlgn="base" hangingPunct="1">
              <a:spcBef>
                <a:spcPct val="0"/>
              </a:spcBef>
              <a:spcAft>
                <a:spcPct val="0"/>
              </a:spcAft>
              <a:defRPr sz="2200" b="1">
                <a:solidFill>
                  <a:srgbClr val="999999"/>
                </a:solidFill>
                <a:latin typeface="Arial" charset="0"/>
                <a:cs typeface="Arial" charset="0"/>
              </a:defRPr>
            </a:lvl9pPr>
          </a:lstStyle>
          <a:p>
            <a:pPr algn="ctr"/>
            <a:r>
              <a:rPr lang="en-US" altLang="en-US" sz="6000" kern="0" dirty="0" smtClean="0">
                <a:solidFill>
                  <a:srgbClr val="0070C0"/>
                </a:solidFill>
                <a:latin typeface="Lucida Handwriting" pitchFamily="66" charset="0"/>
                <a:ea typeface="Batang" pitchFamily="18" charset="-127"/>
              </a:rPr>
              <a:t> </a:t>
            </a:r>
            <a:r>
              <a:rPr lang="en-US" altLang="en-US" sz="4000" kern="0" dirty="0" smtClean="0">
                <a:solidFill>
                  <a:srgbClr val="002060"/>
                </a:solidFill>
                <a:latin typeface="Calibri" panose="020F0502020204030204" pitchFamily="34" charset="0"/>
                <a:ea typeface="Batang" pitchFamily="18" charset="-127"/>
              </a:rPr>
              <a:t>Move to Grade Level Group Session</a:t>
            </a:r>
          </a:p>
        </p:txBody>
      </p:sp>
      <p:sp>
        <p:nvSpPr>
          <p:cNvPr id="2" name="AutoShape 2" descr="data:image/jpeg;base64,/9j/4AAQSkZJRgABAQAAAQABAAD/2wCEAAkGBxQTEhIUEhQUFBQUFxUUFBUXFxQUFxcXFRYWGBUXFRQYHCggHhwlHBQUITEtJSkrLi4uGB8zODMsNygtLisBCgoKDg0OGxAQGywkICQsLiw3LCwtLywsLDUvLCwsLCwsLDAsLDIsLCwsLCwsLCwsLCwsLCw0LCwsLCwsLCw0LP/AABEIAMIBAwMBIgACEQEDEQH/xAAcAAEAAgIDAQAAAAAAAAAAAAAABgcEBQECAwj/xABMEAABAwIDBAcDBwkFBgcAAAABAAIDBBEGEiEFMUFRBxMiYXGBkTJyoUJSYpKiscEUIzNjc4KywtEkQ1Oz8BUXJYOT8RY0RKPD0uH/xAAYAQEAAwEAAAAAAAAAAAAAAAAAAQIDBP/EAC4RAAICAQMDAgQFBQAAAAAAAAABAhEDEiExE0FhUXEEIjKBFEJSseEjocHR8f/aAAwDAQACEQMRAD8AvBERAEREAREQBERAEREAREQBERAEREAREQBES6AIuLpdAcoiIAiIgCIiAIiIAiIgCIiAIiIAiIgCIiAIiIAiIgCIiAIiIAtZtzb9PSMz1MrYwfZB1c63zGDtO8goDjjpTEZdDQZXvGjqg2cxp4iMbnnvPZ97hXez9kT1rzPNI7K/UzPu97/2YPDkT2RwB3KursjZYqVz2/cnW2+mPXLR0+82a+Y7zwywsNzf3ge5an/aW26vUyup2G2/LTi3cGNMv1ludgYeZF+hjsToZD2pHeLzw7hYdyltFsI73KdPqVeRL6V/kr2PBsz/ANPXzyX4DrHfakkN/Rdm9G0N79dUX/5P/wBLq14NktCyW0LeSaV6EdWfqVMcFSs/QV1TGe8v/ke1dhLtqm1ZUCoaPkuyuJ8esAd6PKtg0TeS8JdltKaUT1Jd9/crqg6VZI3BlbTOY7iY7tPK/VScPBxU72Himmqh+Yla47y32XjxY6x+FlhbUw2yRpa9jXt5OAPmORVebdwA+M9ZSucC3UNLiCD+rk3g+Pqq/MvJZdOXO37F1Nddcql8PdIlRTO6qta6RrTYutaVnvDc4eh8Va2ydsRVDGvie17XbiPiDyPcVMZJlJ43Dk2SICisUCIiAIiIAiIgCIiAIiIAiIgCIiAIiIAiIgCpTpOx+Z3PpaV1oBds0oP6U8WNP+GOJ+V7vtb/AKYMXmFn5HA60srbzOG9kRuMoPBz9fBt+YKrLDGyOtdneLxsNgOD3jh7o0vzNhzCo3bpHRjioR1y+xmYZw7nyyTNu02McZ+VydIOXIcePJWhsfYpfYuTDux8xDnKbU8AaLBXSowlJyds8KPZ7WDcs0NXKIQEREAREQHBC8ZqYO3he6ICFYpwdHUN1FnD2Xj2h/Udyq9j6rZU+m47xr1crR9x+I7xv+hHNuo/iTDsdTG5jxcHUHiDwLTwKpKN7rk1x5dOz3R44TxVHVxhzTYjR7D7TTyP4HipM11188VENRsyquN43Hc2Vl9x/wBaH43HhXELKmJr2nfvB3g8WnvCQlez5Jy49O64ZJUXAK5VzEIiIAiIgCIiAIiIAiIgCIiAIiIAsHbe1GU1PLPJ7MTS4jiSNzR3k2A7ys5VV057YsynpGn2z10g+izSMHuLsx8Y1DdIvjjqkkVdUTy1dQ6R5vLO8kngCeQ+a1o3cmq0MK7HHYa0dlosPxJ7ybk+Kg2DqLM9z+XYb4mxd8MvqVdmGaDK0FRBUrL55XKlwjc0NMGNAWUgRWMQiIgCIiAIi4JQHKLUV+KKOHSWqgYfmmRhd9UG60FX0qbOZfLJJIR8yKT4F4aPiotFlCT4RNlwQqym6Zqf5FNUH3jE37nOWN/voZf/AMm+37Vt/TIo1Iv0Z+hLsaYabVQuboHjWN3zXf0O4qocM7WfQ1JbJdrS7JK0/JcDbN5ceY8lc2GcUQ10IljBbqWuY62ZrhvBsSNxBHcQoB0t7AyubVMGjrMl8fkO+GXyaqTX5kaYXzjl3LP2VWh7Qtiql6Mtvks6p57Udh4sPsnysR5DmrWhkuAVonaswlFxdM9ERFJUIiIAiIgCIiAIiIAiIgCIiAL516Sq/rtp1J3iMthb3CNoDh9cyeq+il8qV1R1ks8g16ySWQd+dznfis8nB0/DLdssLAdD2Iu8Zz++c33EDyVwUMWVoUBwXTAEd1h6KxYxotDmu9ztdLqp8X7Qlj2p1hcQITFk5dUWtMgHvXeD/wDgVibM2hnVIT1X4ZpOGmvKs2iIqvxXLtSomnijaYYGOytJf1THjeDnaC99wQTYZQdN4KmTa4VlYxT5dE32vimkpriWZgcPkNu9/mxtyPNQva3S01pPUQFzQDd8rhHrzDW308SFHqbBg/vZXO+jE0Rt8C43cfLKtPVUjI6xsbG5Wse3QlzvYZ1jiS4kn2TvWcnPa9jeCx71bpG1qMdbUqf0OZrT/gxWaR+1kuPRwWqqNh19RrPJe+pE0zpCPBrcw+IUjwttE1MsjXCwaAWm+tiSNe/RT6j2G0i6tGMWr5KyyTg6SSKlpsBn5cx8GR2+05x+5bOmwFBxEr+9z8v+WGq2ItkMHBZTKFo4K9JGbyTfLKvgwPAN1O397M/4uJXscDQkfoIx4Ny/EKzxTjku3VDkpK2yE4a2D+TDJG3Ky5da5Orjqbkk/wDYKRbc2UKimkhdue0tvyPyXeRsfJbQRhdnBAnTs+atjVTqaqaXdkhxikHLXK6/g4A+Sv3YFXmYFTHSls7qq+W3syhso/eu132mOPmp10d7U6yKMk6kAHxbofiCs8e1o6PiFdT9SxkXVh0XZaHMEREAREQBERAEXWSQNBLiABvJNgPElaOfGlAw2NZT3GhAka63jlJSyUm+DfItZs7EFNOSIKiGUjeGPa4jxaDdbIOQNVycoiIQdJj2TbkV8o0A9kHQ6Ag7wdxBC+sHKL7Zw3HIbiNl73vlbe/O9lWUbNceXQmq5NfgxinAWk2Lszq1u1YyKr6TIv7RIf1IPoHqQ4eqQwOc82a0Ek8gFqukOPNJL+yDfUEfzLD2jV5IH3vb2nAak29loHEk2t32XLGWnW/J0yjq0LwWDsfbkVSwujJ7LixwcLEOABsdTva5p8171VIHqG4VjdFHHGfa1fIRqOsecz7HkCbDuAU7g3BdKutzndXsa+HZLRwVM07Pyiqqnt3ObO5vcZHZY/slyu3bdR1dPO/5kUjvMNJCpfDDcralw4MjA7i0Sn8Qsp7zS9zbHtCT9j2wTSvjdK94yElrbEi4DMxu6x0vnPkAra2DWMkjDo3te03GZpDhcGx1HeqJo8xiqQCfZY53fZ+t/K58lusC4j/JW1AeTksJQBvLh2SB3n82PJRDItl4L5ML3lduy73PA3kBc3XzliTa9RXF001zExwY1o/Rxki4a0cXW3m3EdwW+pekmWKh6vNeobdjZHa5WAaSOJ3uA015XN+N1kRV/DutmWxtTFFHTvEc9RFG/TsucLgHcXD5I8bLaslB3G6+Zdq7FmZCyomN3TOJc03MgzAkOkJ4usb8RpfU6WL0X4jP5MGSO0hJYHE7mABzbnkAbeDVZN3TKzxpR1Rdkn6SsY/kEAEdjUS3EQNiGAe1K4chcW5kjgCq8wBi2rZWCKpllkbMCXNlLiWOydY1zQ7Vtxw0HaGmi0+2sQx1W0n1M+Z8LD+ZjAvmbFpEzuDnEyG/eONl6YVbJUVUtU/iXC/AucRcNPJrRbz7ioW7LuOiDTX/AH+CS9MLc4pZh+sjP2XN+56wejGssHN+a/TwcB+IK2vSRB/w+Jx+TM34skH9FEuj2W00g5hh9C7+qhbTD3wex9BUj7tC91gbJfdgWetDmCIiAIiIAoRjXHZp5BS0cf5RWu+QAXNjFr3fYi5sQbXAA1JGl5uoHiyGDZsVVWQwDrZnDO7XtOkcBqeDcxzEDeTzN1DLQ5ILtHDO0aw566paOIYSZMv/ACmWjaR3E+KwJMAyNGk7XW/Vlo9c5UwpcWwihZVzA5nEs6pu90jSQQ250bpmudwPE6KvsQYvnqzkOWKM7oY76++7e/4DuVXpN4dV96Rri18Uo6t4dK1w6t0ZJ7fycrrD+m9fQmHdqGRozb7C/jxXz5TUk17tjlB3A5Sw677F1lsIoqtuoE7fdcT8GOJVU3HsXyJTa+ZH0oXgC5NgN5WFtjbENMzPO8MbuG8uceTWjUnwXz9Pt2pkhMEk0j4rglr3F2rb2BcdSO4m1wOS2dC99dM01T3uZDExlgSC4gZQM28Xyue62pJGtlCyuTpIpLBoVyexZw6RaMxveDJdtgIy2z3X3ZdbW01109FkYcxhHVl4DDG5tjZxBu08bjv4eCpurjZ1xbHmEQJJ1ucrLCwd9JxA52JN9FlbGq3N61zDYW6oOHE3u+3hYDxvyWayzu3xuWlihVLnYsjbeNSHmOmy2BsZCL5jxDBut38fieIsVTOjy6B9/bAG73TpdQ7YlBG/O9zGveXZWlwDsjGgaMvuu7MSRru5BbInq2vtqWBx82g/0WWV5ElLVz2LQWNtxrg99pVTqiFsxALpDTbt3akibp6rG2k0Goih3tiDZpO99yIW7uBDn9xazmtlhpgFPC065WNH1d33L0qdkt658zXEGQtc9p11axrBY8NGDTxSE4rI9Xq2ROLcFp9EbvDtH8oqUtCjFDtyKMAODh32BHwN/gpDT1TXgFpBB1BHELtjOMuGcsoSjyjTY8my0NR3hrPrva0/AlVZsXSnqj3vHpCw/wAysTpPmtSAfPlYPQOd/KFX+y2XpZrb3dafRuX+VYvfK/ETeO2JeZGvw/Dm/KRzYxvr1t/wUeldYE8hf8VJcLTDrXs4vaHX7mG3/wAij8cJdIyPi5wBHc3V/wAAR5hZpXGFHQpaZTb8EmbQ/wBgez5kZee9w7bj5m6jOxKPrJm3F2s7ZHMgjKD5m/7qscUDnUNSGNLnGJ9gN501t32uozgzZEgzSSMcwPytYHAtcQLkuynUA3AF+RO6y6WvnRyxnWJq+5s8YUh/2dI92/NFbzkaPuJUL2fUZKKp11ke2MeYBP2bq0ekSlI2TLYHsuic6w3NEjbk9w3qs6TYsz6MkMcCZesY0ixe3JlJAPjpzt3hJXZbG4qCv1PfZmHouoZPUOIDhmy3ysyk9i5HaJIsbA8bWK2WGhJVVMbowY6WndpYZczgCA0W8deAGm8rX7KwzPMWflRe2Jlg1hddxA4NsSGDhz8N6tTY2zQGsYxoYxoAa0CwA7grJGc5b82zTdJ7v+HN/bR/wyKA4FP593uj+IKc9NBDKWlj4ulL7dzIyD8ZAoRgJl5ZD7g9S6/3BV/OacYC+thHsBbRavYY7AW0VzmCIiAIiIAoP0yPtsyUfOkhaPKVrvuYVOFW/TpLaigb86obf92KU/fZRLg0xfWiH4LoI56Tq5mB7euc8A3FjlYN4IPNTemw40NDYo2Rt5MaGj4BRfo3b+ZZ3veftW/BWfXbYpqSIPqJWRjhf2ndzGDtOPgCi2RE7c37mlgwqOK89tUlNSR553hg+SN7nnkxu8n7uNlF8QdLj3Hq6GItvo2R7c8jv2cLb68Re/urQ0uHamqk66ukeL7wXZpnC57PFsbfDXXc1Rqb4LdNR3m/t3NPWzmeSaVjCGBwueDb2DWk8XEam34i+5wkwkSW35jbxyNspRV4d6ymdDCwMaBeNo0GYHNqeZI1J11WswZsqaPMZWGMud2Wu9qwFruHC54cgFSMGp/YvPKpY688ESYzNYZsgPtO1LgPoi2/x3b9dy3JmjEbY4wQG2tysARbXXipFt3BBc4yRPyB2rmZMwud+U3FufFa+jweL/nA6U/TPZ/6Ys31BWSwzpx2o0lnxtqW9/2PCk2l1LXEkNA1LjpbvWVs6qJbmkGQPJyNdo7JYWzg8TYutwBF9brOjwU3OH5TcG4uXODTza1xIafABb+DC4c0iRocDvBAIPkU/DXGpP8Ago/iKlcV/JHqaaOaAtid2DcNcL2GV29p4i43grA2c+olAdHUylhF26RPBB3G72F3xW+23hVpGUyFjPlMDmta8fNcbXt3Ai/G4Xvsh8EHtPFhwa1zv4QVaGKML1NP3KzyOVaUzS1FHWW0fH4uiJP2ZGj4KVYQifGxkZJOUAXO8niTbiTcriqxVTN9mKV/7rGj7Tr/AAWpmx4Wfo6Zo73SE/ZDfxVlLFHghwyz5MvpXntHTM5ukd9UNH860WDI7xsHN0nxketPiLEctY5plEY6u7WhgcLZrE3u466Baalr6n2YDNYXtlGQb76PNgfVZwleSTRtPHWOKbSLJo8HMhc50eYl5uS43s25LWNsBZov48yV2m2JTQl7yYYnv1e5zmtJ46lx3byq9dsevm/SSGx3iWd79PdbmHxXvTYBJ9ubyZHY/Wc78F0K+yMGod5WWLR4p2dA2xq4T7hMn+WCtTXdIOzgS5rpZPdicL/9TKtNSYBpx7Qmk95+X/LDVu6PB9O22WmiuNxc3rD9Z9yp3IvH6MxH9L8BBZDSzSOt7LnRtPozOeS1EmK62YkxbOcD9MSkfWc1gPqrAp9lOAs0Bo5AWHoFlR7HPFK8ka12iVvC/a8hv1VPD72S3wc8/BWhh97urYJMvWZRnLL5S62pbfW11zHsZZ0VM2NpcSAGgkk7gBqSVJVuynum/aGeshiH9zFc+9K65H1WRnzWF0e02mb5zzbwbZv3hyi+Idpmqqp57H87IS0ccujYm+OUMCszBGzsojb80AE8zxPmblUhu2zozfLCMCzNlsswLNXlTNs0L1VzmCIiAIiIAqv6d3j8npW3Gbri61xfL1bwTbfa5A8wppjSsqYqSR1FH1k/ZDRbMWhxsXhvyiL7vM3AsqXlwZWS55quQCZwuGvd1jyf1j23DQNbBubhu3KsreyNsVReps1OzMSTxRshpxZ93WcBnecziey21uPI+S2dFhKeod1tZK5pdv7XWzHuLjdrfteAW42Bh/qG9tzRc3e82YPC54C3Pmt8MSbOgHbqGyHlEHS/aaMvqUpLklzk29CGw8OsiFoIwy+hfq57veedSO7cpTQbC4uUJqelmFgtT0r3d8r2x+eVma/qFoq/pUrpLhjooRw6tgJt4yZvuCOaIXw83yXjDRtaLWWn2hWUkTryzwsPIvbm+re6oSuxDUz362eZ4PBz3ZfqXy/BYAm4X14Dj5BUeR9kaL4ZL6mXrWY+oWizS+X3GED1flWkn6RY7/moB4udf7LR+KrKnpZXezG897uwPta/BbWl2FO7eWt7gHPPqbD4FR/UYrDHyS5+O6h/shjPBo/musaoxRJ/ez5B9J4aPS6wqTCTnWzGR/i4tHozKPVbT/wt1Mb5I4MxaC7JG1oe62+x4lR0m+WV6sfyxMSPbrNcrZZT9GMgHwe/K0+q9H7TmfoyBjBzkku76jGkfaWtw3iOCaYRys6kOsI3F2YF1/ZcbCxOlu/Tlez6HYcfcpjhgROeROnsV2Nm1Entykd0UbWDwu/OfQhZUGEWu9pjn339Y57x9QnL8FaEOyWDgsplI0cFqoxXCMXKT5ZRGIqQQzdW1rWhrW9loDRrruHiFvMIbMzsiv8AMZ/CFqekOb+3VX0S0D92Ng+8FTTBcdso5AD0AWOH6pPydGfaEF4/0SKmw+0Dcs+LY7BwWyZuXZbnMYjKFo4L2bABwXqiA6hgXNlyiAKvOmXEXUUv5Mw/nam4dzbCPbJ972PAu5KZ7e2xFSQSTzGzGDdxcT7LGji4nQL5t21tOauqnSvF5JXWawHRrR7LAfmtG8+8eJVZPsb4YW9T4R6YYoesmDiOzHY+Lj7I8va8hzV24RoLAEhQ3CWww0MYNbaud85x3n/XABWtsymyNAUpUjPJPXKzMAXKIpKBERAFGNu4+oaVzmSTZpG6GONpkcDycR2WnxIUnUYxDhSlne6SSmifI62Z5bZxsABmcN9gANeAChkxruQna3TJe4pqU+9M8D/22X/iUI2ljWsmNzIGDlG0MH1jd3xVhz4Gg1y07B5H+qxTgKLhC30KjS/U3WXGuIlUTyuebvc555uJcfUrzJtvVsf7v4/8JqyabArGnsxsHeGgH1sq9Mv+K9EVJT0sj/YY53faw+sbBbekwxM/2i1vhd5/AD4q3aTCQ4hbykw8xvBWUEjKWeb8FSUGBwbZg5/iSB6NsPVSjZuDQ0dlrWjuAH3Kx4dntbwWQ2IDgrGTbfJD6PCjRvC3FNsBjeAW7suUIMOLZ7RwXv1AtuXqiAqLpHwFnc+opmgPNzJHuD+bm8A7nwPjv1uBMePhIgqy4tacrZDfMy2mWQHU23X3jjzV1Twhw1UDxbgiOcl7Rkk+eBv5B44j496o4vmJtHImtM+P2JtRVrZGhzSCCLggggjmCFlKk9n1NTs9+UnK2/HtRO8DwJ8j4qwdj4vY8ASAsd6t9f6qkcyupbMSwvmO6KgxjNnq60/rpm/Ve5o+5Wfg9mq6bRwpSSSPmZExz5HF5cSXjMd5a0ktbz0A1JK3mwNm9Wr44afuRlya624JE1crgLlXMgiLHra6OFpfNIyNg3ue5rB6koDIWFtna0VLE6ad4Yxu8neTwa0by48AFB8RdLdNFdtK11S/dm1jiH7xF3fuix5hVftDaFZtWbM858ugtdkEPO2+x9XHwGlXL0No4u8tkeuNcWS7Snb2XNiabQQDU3PynW3vI8mjQcSdxhfDnV6usZXaOI1DB8xp+88bcgFmYdww2L2e3IRZ0hFtOIYPkt+J4kqxdh7EDQCQpUa3ZGTJq+VcHrh7ZQYASFIQFxGywXZSZBERAEREAXBauUQHTqhyTqhyXdEB06ockEY5LuiA4DVyiIAiIgCIiAIiIAur2ArsiA1G0NjteDoNVDa7CJYbwOdH9Edpn1DuHulqsldHxAqGk9mSm1wVayqqofaiEgHGJ2Vx5/m5LAfXKzYsaBmjxPGfpwyOH12tc34qcVGzGu4LWVGHmncs+jHtaL9R99yNy9I0Tf8A1EAPJzg0+hIWBVdJw+TUU3kWOP8AEVJZcNLxGGjwUdJ/qZKyL9KILXY3rJdGSzOvu6qJw+0xn4qPzbGq6l2aQEH580mZ1u4Aud62Vusw0eKzKfDbRvUxwpctv3J68uyS9irdl4JYCDIXTHl7DPQG58zbuU32Zh82aA0NaNA0AAAdwCmFNshjeCz44QNy14Mm292azZ2yGsA0W1a2y7IhAREQBERAEREAREQBERAEREAREQBERAEREAREQBERAEREAREQHFkyrlEBxZcoiAIiIAiIgCIiAIiIAiIgCIiAIiIAiIgCIiAIiIAiIgCIiAIiIAiIgCIiAIiIAiIgCIiAIiIAiIgCIiAIiID/2Q==">
            <a:hlinkClick r:id="rId3"/>
          </p:cNvPr>
          <p:cNvSpPr>
            <a:spLocks noChangeAspect="1" noChangeArrowheads="1"/>
          </p:cNvSpPr>
          <p:nvPr/>
        </p:nvSpPr>
        <p:spPr bwMode="auto">
          <a:xfrm>
            <a:off x="131763" y="-2308225"/>
            <a:ext cx="6400800" cy="4810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355" y="500429"/>
            <a:ext cx="4503829" cy="3373524"/>
          </a:xfrm>
          <a:prstGeom prst="rect">
            <a:avLst/>
          </a:prstGeom>
          <a:noFill/>
          <a:ln w="9525">
            <a:solidFill>
              <a:schemeClr val="accent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401CF334-2D5C-4859-84A6-CA7E6E43FAEB}" type="slidenum">
              <a:rPr lang="en-US" smtClean="0"/>
              <a:t>53</a:t>
            </a:fld>
            <a:endParaRPr lang="en-US"/>
          </a:p>
        </p:txBody>
      </p:sp>
    </p:spTree>
    <p:extLst>
      <p:ext uri="{BB962C8B-B14F-4D97-AF65-F5344CB8AC3E}">
        <p14:creationId xmlns:p14="http://schemas.microsoft.com/office/powerpoint/2010/main" val="233821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title="SmartArt sample"/>
          <p:cNvGraphicFramePr>
            <a:graphicFrameLocks noGrp="1"/>
          </p:cNvGraphicFramePr>
          <p:nvPr>
            <p:ph sz="half" idx="2"/>
            <p:extLst>
              <p:ext uri="{D42A27DB-BD31-4B8C-83A1-F6EECF244321}">
                <p14:modId xmlns:p14="http://schemas.microsoft.com/office/powerpoint/2010/main" val="644780518"/>
              </p:ext>
            </p:extLst>
          </p:nvPr>
        </p:nvGraphicFramePr>
        <p:xfrm>
          <a:off x="1214804" y="266700"/>
          <a:ext cx="10519996" cy="466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9"/>
          <p:cNvSpPr>
            <a:spLocks noGrp="1"/>
          </p:cNvSpPr>
          <p:nvPr>
            <p:ph sz="half" idx="1"/>
          </p:nvPr>
        </p:nvSpPr>
        <p:spPr>
          <a:xfrm>
            <a:off x="1181100" y="4584603"/>
            <a:ext cx="10629899" cy="1549497"/>
          </a:xfrm>
          <a:solidFill>
            <a:schemeClr val="accent2">
              <a:lumMod val="75000"/>
            </a:schemeClr>
          </a:solidFill>
        </p:spPr>
        <p:txBody>
          <a:bodyPr>
            <a:noAutofit/>
          </a:bodyPr>
          <a:lstStyle/>
          <a:p>
            <a:pPr marL="82296" indent="0" algn="ctr">
              <a:buNone/>
            </a:pPr>
            <a:r>
              <a:rPr lang="en-US" sz="3600" b="1" dirty="0" smtClean="0">
                <a:solidFill>
                  <a:schemeClr val="bg1"/>
                </a:solidFill>
              </a:rPr>
              <a:t>Be sure to take all materials and belongings </a:t>
            </a:r>
          </a:p>
          <a:p>
            <a:pPr marL="82296" indent="0" algn="ctr">
              <a:buNone/>
            </a:pPr>
            <a:r>
              <a:rPr lang="en-US" sz="3600" b="1" dirty="0" smtClean="0">
                <a:solidFill>
                  <a:schemeClr val="bg1"/>
                </a:solidFill>
              </a:rPr>
              <a:t>to the grade level group session!</a:t>
            </a:r>
          </a:p>
          <a:p>
            <a:pPr marL="82296" indent="0">
              <a:buNone/>
            </a:pPr>
            <a:endParaRPr lang="en-US" sz="3600" dirty="0" smtClean="0"/>
          </a:p>
        </p:txBody>
      </p:sp>
      <p:sp>
        <p:nvSpPr>
          <p:cNvPr id="2" name="Title 1"/>
          <p:cNvSpPr>
            <a:spLocks noGrp="1"/>
          </p:cNvSpPr>
          <p:nvPr>
            <p:ph type="title"/>
          </p:nvPr>
        </p:nvSpPr>
        <p:spPr>
          <a:xfrm>
            <a:off x="1433498" y="344658"/>
            <a:ext cx="9997440" cy="1143000"/>
          </a:xfrm>
        </p:spPr>
        <p:txBody>
          <a:bodyPr/>
          <a:lstStyle/>
          <a:p>
            <a:pPr algn="ctr"/>
            <a:r>
              <a:rPr lang="en-US" b="1" dirty="0" smtClean="0">
                <a:solidFill>
                  <a:schemeClr val="accent2">
                    <a:lumMod val="75000"/>
                  </a:schemeClr>
                </a:solidFill>
              </a:rPr>
              <a:t>Grade Level Group Sessions </a:t>
            </a:r>
            <a:endParaRPr lang="en-US" b="1"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401CF334-2D5C-4859-84A6-CA7E6E43FAEB}" type="slidenum">
              <a:rPr lang="en-US" smtClean="0"/>
              <a:t>54</a:t>
            </a:fld>
            <a:endParaRPr lang="en-US"/>
          </a:p>
        </p:txBody>
      </p:sp>
    </p:spTree>
    <p:extLst>
      <p:ext uri="{BB962C8B-B14F-4D97-AF65-F5344CB8AC3E}">
        <p14:creationId xmlns:p14="http://schemas.microsoft.com/office/powerpoint/2010/main" val="426395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87765" y="1337440"/>
            <a:ext cx="7278413" cy="5268311"/>
          </a:xfrm>
        </p:spPr>
        <p:txBody>
          <a:bodyPr>
            <a:normAutofit/>
          </a:bodyPr>
          <a:lstStyle/>
          <a:p>
            <a:pPr lvl="1">
              <a:buFont typeface="Wingdings" panose="05000000000000000000" pitchFamily="2" charset="2"/>
              <a:buChar char="§"/>
            </a:pPr>
            <a:r>
              <a:rPr lang="en-US" b="1" dirty="0" smtClean="0">
                <a:solidFill>
                  <a:schemeClr val="accent2"/>
                </a:solidFill>
              </a:rPr>
              <a:t>Refer </a:t>
            </a:r>
            <a:r>
              <a:rPr lang="en-US" b="1" dirty="0">
                <a:solidFill>
                  <a:schemeClr val="accent2"/>
                </a:solidFill>
              </a:rPr>
              <a:t>to homework pages (C3 Section 3, pages </a:t>
            </a:r>
            <a:r>
              <a:rPr lang="en-US" b="1" dirty="0" smtClean="0">
                <a:solidFill>
                  <a:schemeClr val="accent2"/>
                </a:solidFill>
              </a:rPr>
              <a:t>xvii-xx).</a:t>
            </a:r>
            <a:endParaRPr lang="en-US" sz="2400" b="1" dirty="0">
              <a:solidFill>
                <a:schemeClr val="accent2"/>
              </a:solidFill>
            </a:endParaRPr>
          </a:p>
          <a:p>
            <a:pPr lvl="1">
              <a:buFont typeface="Wingdings" panose="05000000000000000000" pitchFamily="2" charset="2"/>
              <a:buChar char="§"/>
            </a:pPr>
            <a:r>
              <a:rPr lang="en-US" b="1" dirty="0" smtClean="0">
                <a:solidFill>
                  <a:schemeClr val="accent2"/>
                </a:solidFill>
              </a:rPr>
              <a:t>With </a:t>
            </a:r>
            <a:r>
              <a:rPr lang="en-US" b="1" dirty="0">
                <a:solidFill>
                  <a:schemeClr val="accent2"/>
                </a:solidFill>
              </a:rPr>
              <a:t>an elbow partner discuss your “take </a:t>
            </a:r>
            <a:r>
              <a:rPr lang="en-US" b="1" dirty="0" err="1">
                <a:solidFill>
                  <a:schemeClr val="accent2"/>
                </a:solidFill>
              </a:rPr>
              <a:t>aways</a:t>
            </a:r>
            <a:r>
              <a:rPr lang="en-US" b="1" dirty="0">
                <a:solidFill>
                  <a:schemeClr val="accent2"/>
                </a:solidFill>
              </a:rPr>
              <a:t>” from what you </a:t>
            </a:r>
            <a:r>
              <a:rPr lang="en-US" b="1" dirty="0" smtClean="0">
                <a:solidFill>
                  <a:schemeClr val="accent2"/>
                </a:solidFill>
              </a:rPr>
              <a:t>read.</a:t>
            </a:r>
            <a:endParaRPr lang="en-US" sz="2400" b="1" dirty="0">
              <a:solidFill>
                <a:schemeClr val="accent2"/>
              </a:solidFill>
            </a:endParaRPr>
          </a:p>
          <a:p>
            <a:pPr lvl="1">
              <a:buFont typeface="Wingdings" panose="05000000000000000000" pitchFamily="2" charset="2"/>
              <a:buChar char="§"/>
            </a:pPr>
            <a:r>
              <a:rPr lang="en-US" b="1" dirty="0" smtClean="0">
                <a:solidFill>
                  <a:schemeClr val="accent2"/>
                </a:solidFill>
              </a:rPr>
              <a:t>Silently </a:t>
            </a:r>
            <a:r>
              <a:rPr lang="en-US" b="1" dirty="0">
                <a:solidFill>
                  <a:schemeClr val="accent2"/>
                </a:solidFill>
              </a:rPr>
              <a:t>read the article </a:t>
            </a:r>
            <a:r>
              <a:rPr lang="en-US" b="1" i="1" dirty="0">
                <a:solidFill>
                  <a:schemeClr val="accent2"/>
                </a:solidFill>
              </a:rPr>
              <a:t>“What’s the C3 Framework, and How does it Affect Your Social Studies Class?” </a:t>
            </a:r>
            <a:endParaRPr lang="en-US" b="1" i="1" dirty="0" smtClean="0">
              <a:solidFill>
                <a:schemeClr val="accent2"/>
              </a:solidFill>
            </a:endParaRPr>
          </a:p>
          <a:p>
            <a:pPr lvl="1">
              <a:buFont typeface="Wingdings" panose="05000000000000000000" pitchFamily="2" charset="2"/>
              <a:buChar char="§"/>
            </a:pPr>
            <a:r>
              <a:rPr lang="en-US" b="1" dirty="0" smtClean="0">
                <a:solidFill>
                  <a:schemeClr val="accent2"/>
                </a:solidFill>
              </a:rPr>
              <a:t>As </a:t>
            </a:r>
            <a:r>
              <a:rPr lang="en-US" b="1" dirty="0">
                <a:solidFill>
                  <a:schemeClr val="accent2"/>
                </a:solidFill>
              </a:rPr>
              <a:t>you read, make connections between the C3 pages and the article by highlighting, annotating, using post-its, etc</a:t>
            </a:r>
            <a:r>
              <a:rPr lang="en-US" b="1" dirty="0" smtClean="0">
                <a:solidFill>
                  <a:schemeClr val="accent2"/>
                </a:solidFill>
              </a:rPr>
              <a:t>.</a:t>
            </a:r>
            <a:endParaRPr lang="en-US" sz="2400" b="1" dirty="0">
              <a:solidFill>
                <a:schemeClr val="accent2"/>
              </a:solidFill>
            </a:endParaRPr>
          </a:p>
        </p:txBody>
      </p:sp>
      <p:sp>
        <p:nvSpPr>
          <p:cNvPr id="3" name="Title 2"/>
          <p:cNvSpPr>
            <a:spLocks noGrp="1"/>
          </p:cNvSpPr>
          <p:nvPr>
            <p:ph type="title"/>
          </p:nvPr>
        </p:nvSpPr>
        <p:spPr>
          <a:xfrm>
            <a:off x="1047041" y="227342"/>
            <a:ext cx="10887456" cy="1143000"/>
          </a:xfrm>
        </p:spPr>
        <p:txBody>
          <a:bodyPr>
            <a:normAutofit fontScale="90000"/>
          </a:bodyPr>
          <a:lstStyle/>
          <a:p>
            <a:r>
              <a:rPr lang="en-US" b="1" dirty="0" smtClean="0">
                <a:solidFill>
                  <a:schemeClr val="accent2"/>
                </a:solidFill>
                <a:effectLst>
                  <a:outerShdw blurRad="38100" dist="38100" dir="2700000" algn="tl">
                    <a:srgbClr val="000000">
                      <a:alpha val="43137"/>
                    </a:srgbClr>
                  </a:outerShdw>
                </a:effectLst>
              </a:rPr>
              <a:t>“From </a:t>
            </a:r>
            <a:r>
              <a:rPr lang="en-US" b="1" dirty="0">
                <a:solidFill>
                  <a:schemeClr val="accent2"/>
                </a:solidFill>
                <a:effectLst>
                  <a:outerShdw blurRad="38100" dist="38100" dir="2700000" algn="tl">
                    <a:srgbClr val="000000">
                      <a:alpha val="43137"/>
                    </a:srgbClr>
                  </a:outerShdw>
                </a:effectLst>
              </a:rPr>
              <a:t>Inquiry Arc to Instructional </a:t>
            </a:r>
            <a:r>
              <a:rPr lang="en-US" b="1" dirty="0" smtClean="0">
                <a:solidFill>
                  <a:schemeClr val="accent2"/>
                </a:solidFill>
                <a:effectLst>
                  <a:outerShdw blurRad="38100" dist="38100" dir="2700000" algn="tl">
                    <a:srgbClr val="000000">
                      <a:alpha val="43137"/>
                    </a:srgbClr>
                  </a:outerShdw>
                </a:effectLst>
              </a:rPr>
              <a:t>Practice”</a:t>
            </a:r>
            <a:endParaRPr lang="en-US" b="1" dirty="0">
              <a:solidFill>
                <a:schemeClr val="accent2"/>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401CF334-2D5C-4859-84A6-CA7E6E43FAEB}" type="slidenum">
              <a:rPr lang="en-US" smtClean="0"/>
              <a:t>55</a:t>
            </a:fld>
            <a:endParaRPr lang="en-US"/>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601" y="2132139"/>
            <a:ext cx="3733800" cy="2045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82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56</a:t>
            </a:fld>
            <a:endParaRPr lang="en-US"/>
          </a:p>
        </p:txBody>
      </p:sp>
      <p:sp>
        <p:nvSpPr>
          <p:cNvPr id="3" name="Content Placeholder 2"/>
          <p:cNvSpPr>
            <a:spLocks noGrp="1"/>
          </p:cNvSpPr>
          <p:nvPr>
            <p:ph idx="1"/>
          </p:nvPr>
        </p:nvSpPr>
        <p:spPr>
          <a:xfrm>
            <a:off x="999744" y="2584067"/>
            <a:ext cx="10792862" cy="3301726"/>
          </a:xfrm>
        </p:spPr>
        <p:txBody>
          <a:bodyPr>
            <a:normAutofit fontScale="92500"/>
          </a:bodyPr>
          <a:lstStyle/>
          <a:p>
            <a:pPr marL="82296" indent="0">
              <a:lnSpc>
                <a:spcPct val="110000"/>
              </a:lnSpc>
              <a:spcBef>
                <a:spcPts val="0"/>
              </a:spcBef>
              <a:buNone/>
            </a:pPr>
            <a:r>
              <a:rPr lang="en-US" b="1" dirty="0" smtClean="0">
                <a:solidFill>
                  <a:schemeClr val="accent2"/>
                </a:solidFill>
              </a:rPr>
              <a:t>At your table, discuss the following:</a:t>
            </a:r>
          </a:p>
          <a:p>
            <a:pPr marL="82296" indent="0">
              <a:lnSpc>
                <a:spcPct val="110000"/>
              </a:lnSpc>
              <a:spcBef>
                <a:spcPts val="0"/>
              </a:spcBef>
              <a:buNone/>
            </a:pPr>
            <a:endParaRPr lang="en-US" sz="900" b="1" dirty="0">
              <a:solidFill>
                <a:schemeClr val="accent2"/>
              </a:solidFill>
            </a:endParaRPr>
          </a:p>
          <a:p>
            <a:pPr marL="596646" indent="-514350">
              <a:lnSpc>
                <a:spcPct val="110000"/>
              </a:lnSpc>
              <a:spcBef>
                <a:spcPts val="0"/>
              </a:spcBef>
              <a:buFont typeface="+mj-lt"/>
              <a:buAutoNum type="arabicPeriod"/>
            </a:pPr>
            <a:r>
              <a:rPr lang="en-US" b="1" dirty="0" smtClean="0">
                <a:solidFill>
                  <a:schemeClr val="accent2"/>
                </a:solidFill>
              </a:rPr>
              <a:t>Why do you feel that question # 1, 3, 5 and 6 were determined to “fit the bill” as compelling questions?</a:t>
            </a:r>
          </a:p>
          <a:p>
            <a:pPr marL="596646" indent="-514350">
              <a:lnSpc>
                <a:spcPct val="110000"/>
              </a:lnSpc>
              <a:spcBef>
                <a:spcPts val="0"/>
              </a:spcBef>
              <a:buFont typeface="+mj-lt"/>
              <a:buAutoNum type="arabicPeriod"/>
            </a:pPr>
            <a:r>
              <a:rPr lang="en-US" b="1" dirty="0" smtClean="0">
                <a:solidFill>
                  <a:schemeClr val="accent2"/>
                </a:solidFill>
              </a:rPr>
              <a:t>What was lacking in question # 2 and 4 that made them “weaker” choices as compelling questions, but strong as supporting questions?</a:t>
            </a:r>
            <a:endParaRPr lang="en-US" b="1" dirty="0">
              <a:solidFill>
                <a:schemeClr val="accent2"/>
              </a:solidFill>
            </a:endParaRPr>
          </a:p>
        </p:txBody>
      </p:sp>
      <p:sp>
        <p:nvSpPr>
          <p:cNvPr id="4" name="Title 3"/>
          <p:cNvSpPr>
            <a:spLocks noGrp="1"/>
          </p:cNvSpPr>
          <p:nvPr>
            <p:ph type="title"/>
          </p:nvPr>
        </p:nvSpPr>
        <p:spPr>
          <a:xfrm>
            <a:off x="1024759" y="274638"/>
            <a:ext cx="10886825" cy="1143000"/>
          </a:xfrm>
        </p:spPr>
        <p:txBody>
          <a:bodyPr/>
          <a:lstStyle/>
          <a:p>
            <a:r>
              <a:rPr lang="en-US" b="1" dirty="0">
                <a:solidFill>
                  <a:schemeClr val="accent2"/>
                </a:solidFill>
              </a:rPr>
              <a:t> </a:t>
            </a:r>
            <a:r>
              <a:rPr lang="en-US" b="1" dirty="0" smtClean="0">
                <a:solidFill>
                  <a:schemeClr val="accent2"/>
                </a:solidFill>
              </a:rPr>
              <a:t>                  “Quiz Time” </a:t>
            </a:r>
            <a:r>
              <a:rPr lang="en-US" sz="2800" b="1" dirty="0" smtClean="0">
                <a:solidFill>
                  <a:schemeClr val="accent2"/>
                </a:solidFill>
              </a:rPr>
              <a:t>(C3 Pages xix-xx)</a:t>
            </a:r>
            <a:endParaRPr lang="en-US" sz="2800" b="1" dirty="0">
              <a:solidFill>
                <a:schemeClr val="accent2"/>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176" y="426122"/>
            <a:ext cx="1796941" cy="1765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58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992" y="274638"/>
            <a:ext cx="10573407" cy="1733843"/>
          </a:xfrm>
        </p:spPr>
        <p:txBody>
          <a:bodyPr>
            <a:normAutofit/>
          </a:bodyPr>
          <a:lstStyle/>
          <a:p>
            <a:r>
              <a:rPr lang="en-US" sz="4000" b="1" dirty="0" smtClean="0">
                <a:solidFill>
                  <a:schemeClr val="accent2"/>
                </a:solidFill>
              </a:rPr>
              <a:t>Which of the following questions </a:t>
            </a:r>
            <a:r>
              <a:rPr lang="en-US" sz="4800" b="1" dirty="0" smtClean="0">
                <a:solidFill>
                  <a:schemeClr val="accent2"/>
                </a:solidFill>
              </a:rPr>
              <a:t>require </a:t>
            </a:r>
            <a:r>
              <a:rPr lang="en-US" sz="4000" b="1" dirty="0" smtClean="0">
                <a:solidFill>
                  <a:schemeClr val="accent2"/>
                </a:solidFill>
              </a:rPr>
              <a:t>students to read their text </a:t>
            </a:r>
            <a:r>
              <a:rPr lang="en-US" sz="4800" b="1" dirty="0" smtClean="0">
                <a:solidFill>
                  <a:schemeClr val="accent2"/>
                </a:solidFill>
              </a:rPr>
              <a:t>closely</a:t>
            </a:r>
            <a:r>
              <a:rPr lang="en-US" sz="4000" b="1" dirty="0" smtClean="0">
                <a:solidFill>
                  <a:schemeClr val="accent2"/>
                </a:solidFill>
              </a:rPr>
              <a:t>?</a:t>
            </a:r>
            <a:endParaRPr lang="en-US" sz="4000" b="1" dirty="0">
              <a:solidFill>
                <a:schemeClr val="accent2"/>
              </a:solidFill>
            </a:endParaRPr>
          </a:p>
        </p:txBody>
      </p:sp>
      <p:sp>
        <p:nvSpPr>
          <p:cNvPr id="3" name="Content Placeholder 2"/>
          <p:cNvSpPr>
            <a:spLocks noGrp="1"/>
          </p:cNvSpPr>
          <p:nvPr>
            <p:ph idx="1"/>
          </p:nvPr>
        </p:nvSpPr>
        <p:spPr>
          <a:xfrm>
            <a:off x="1119351" y="2483865"/>
            <a:ext cx="10478814" cy="3453112"/>
          </a:xfrm>
        </p:spPr>
        <p:txBody>
          <a:bodyPr>
            <a:normAutofit/>
          </a:bodyPr>
          <a:lstStyle/>
          <a:p>
            <a:pPr marL="514350" indent="-514350">
              <a:buFont typeface="+mj-lt"/>
              <a:buAutoNum type="arabicPeriod"/>
            </a:pPr>
            <a:r>
              <a:rPr lang="en-US" b="1" dirty="0" smtClean="0">
                <a:solidFill>
                  <a:schemeClr val="accent2"/>
                </a:solidFill>
              </a:rPr>
              <a:t>If you were present at the signing of the Declaration of Independence, what would you do?</a:t>
            </a:r>
          </a:p>
          <a:p>
            <a:pPr marL="514350" indent="-514350">
              <a:buFont typeface="+mj-lt"/>
              <a:buAutoNum type="arabicPeriod"/>
            </a:pPr>
            <a:r>
              <a:rPr lang="en-US" b="1" dirty="0" smtClean="0">
                <a:solidFill>
                  <a:schemeClr val="accent2"/>
                </a:solidFill>
              </a:rPr>
              <a:t>What are the reasons listed in the preamble for supporting their argument to separate from Great Britain?</a:t>
            </a:r>
            <a:endParaRPr lang="en-US" b="1" dirty="0">
              <a:solidFill>
                <a:schemeClr val="accent2"/>
              </a:solidFill>
            </a:endParaRPr>
          </a:p>
        </p:txBody>
      </p:sp>
      <p:pic>
        <p:nvPicPr>
          <p:cNvPr id="4" name="Picture 3" descr="magnifyingglas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9">
            <a:off x="8003111" y="-460763"/>
            <a:ext cx="3533208" cy="4875327"/>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310" y="5297214"/>
            <a:ext cx="3105807" cy="156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66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58</a:t>
            </a:fld>
            <a:endParaRPr lang="en-US"/>
          </a:p>
        </p:txBody>
      </p:sp>
      <p:sp>
        <p:nvSpPr>
          <p:cNvPr id="3" name="Content Placeholder 2"/>
          <p:cNvSpPr>
            <a:spLocks noGrp="1"/>
          </p:cNvSpPr>
          <p:nvPr>
            <p:ph idx="1"/>
          </p:nvPr>
        </p:nvSpPr>
        <p:spPr>
          <a:xfrm>
            <a:off x="1434662" y="2104203"/>
            <a:ext cx="10547131" cy="4800600"/>
          </a:xfrm>
        </p:spPr>
        <p:txBody>
          <a:bodyPr/>
          <a:lstStyle/>
          <a:p>
            <a:pPr marL="514350" indent="-514350">
              <a:spcBef>
                <a:spcPts val="0"/>
              </a:spcBef>
              <a:spcAft>
                <a:spcPts val="600"/>
              </a:spcAft>
              <a:buFont typeface="+mj-lt"/>
              <a:buAutoNum type="arabicPeriod"/>
            </a:pPr>
            <a:r>
              <a:rPr lang="en-US" altLang="en-US" sz="3600" b="1" dirty="0" smtClean="0">
                <a:solidFill>
                  <a:schemeClr val="accent2"/>
                </a:solidFill>
                <a:ea typeface="ＭＳ Ｐゴシック" pitchFamily="34" charset="-128"/>
              </a:rPr>
              <a:t>Understand their </a:t>
            </a:r>
            <a:r>
              <a:rPr lang="en-US" altLang="en-US" sz="3600" b="1" dirty="0">
                <a:solidFill>
                  <a:schemeClr val="accent2"/>
                </a:solidFill>
                <a:ea typeface="ＭＳ Ｐゴシック" pitchFamily="34" charset="-128"/>
              </a:rPr>
              <a:t>purpose </a:t>
            </a:r>
            <a:r>
              <a:rPr lang="en-US" altLang="en-US" sz="3600" b="1" dirty="0" smtClean="0">
                <a:solidFill>
                  <a:schemeClr val="accent2"/>
                </a:solidFill>
                <a:ea typeface="ＭＳ Ｐゴシック" pitchFamily="34" charset="-128"/>
              </a:rPr>
              <a:t>for </a:t>
            </a:r>
            <a:r>
              <a:rPr lang="en-US" altLang="en-US" sz="3600" b="1" dirty="0">
                <a:solidFill>
                  <a:schemeClr val="accent2"/>
                </a:solidFill>
                <a:ea typeface="ＭＳ Ｐゴシック" pitchFamily="34" charset="-128"/>
              </a:rPr>
              <a:t>reading</a:t>
            </a:r>
          </a:p>
          <a:p>
            <a:pPr marL="514350" indent="-514350">
              <a:spcBef>
                <a:spcPts val="0"/>
              </a:spcBef>
              <a:spcAft>
                <a:spcPts val="600"/>
              </a:spcAft>
              <a:buFont typeface="+mj-lt"/>
              <a:buAutoNum type="arabicPeriod"/>
            </a:pPr>
            <a:r>
              <a:rPr lang="en-US" altLang="en-US" sz="3600" b="1" dirty="0" smtClean="0">
                <a:solidFill>
                  <a:schemeClr val="accent2"/>
                </a:solidFill>
                <a:ea typeface="ＭＳ Ｐゴシック" pitchFamily="34" charset="-128"/>
              </a:rPr>
              <a:t>Understand </a:t>
            </a:r>
            <a:r>
              <a:rPr lang="en-US" altLang="en-US" sz="3600" b="1" dirty="0">
                <a:solidFill>
                  <a:schemeClr val="accent2"/>
                </a:solidFill>
                <a:ea typeface="ＭＳ Ｐゴシック" pitchFamily="34" charset="-128"/>
              </a:rPr>
              <a:t>the author’s purpose </a:t>
            </a:r>
            <a:r>
              <a:rPr lang="en-US" altLang="en-US" sz="3600" b="1" dirty="0" smtClean="0">
                <a:solidFill>
                  <a:schemeClr val="accent2"/>
                </a:solidFill>
                <a:ea typeface="ＭＳ Ｐゴシック" pitchFamily="34" charset="-128"/>
              </a:rPr>
              <a:t>for </a:t>
            </a:r>
            <a:r>
              <a:rPr lang="en-US" altLang="en-US" sz="3600" b="1" dirty="0">
                <a:solidFill>
                  <a:schemeClr val="accent2"/>
                </a:solidFill>
                <a:ea typeface="ＭＳ Ｐゴシック" pitchFamily="34" charset="-128"/>
              </a:rPr>
              <a:t>writing</a:t>
            </a:r>
          </a:p>
          <a:p>
            <a:pPr marL="514350" indent="-514350">
              <a:spcBef>
                <a:spcPts val="0"/>
              </a:spcBef>
              <a:spcAft>
                <a:spcPts val="600"/>
              </a:spcAft>
              <a:buFont typeface="+mj-lt"/>
              <a:buAutoNum type="arabicPeriod"/>
            </a:pPr>
            <a:r>
              <a:rPr lang="en-US" altLang="en-US" sz="3600" b="1" dirty="0" smtClean="0">
                <a:solidFill>
                  <a:schemeClr val="accent2"/>
                </a:solidFill>
                <a:ea typeface="ＭＳ Ｐゴシック" pitchFamily="34" charset="-128"/>
              </a:rPr>
              <a:t>See </a:t>
            </a:r>
            <a:r>
              <a:rPr lang="en-US" altLang="en-US" sz="3600" b="1" dirty="0">
                <a:solidFill>
                  <a:schemeClr val="accent2"/>
                </a:solidFill>
                <a:ea typeface="ＭＳ Ｐゴシック" pitchFamily="34" charset="-128"/>
              </a:rPr>
              <a:t>ideas in a text as being interconnected</a:t>
            </a:r>
          </a:p>
          <a:p>
            <a:pPr marL="514350" indent="-514350">
              <a:spcBef>
                <a:spcPts val="0"/>
              </a:spcBef>
              <a:spcAft>
                <a:spcPts val="600"/>
              </a:spcAft>
              <a:buFont typeface="+mj-lt"/>
              <a:buAutoNum type="arabicPeriod"/>
            </a:pPr>
            <a:r>
              <a:rPr lang="en-US" altLang="en-US" sz="3600" b="1" dirty="0" smtClean="0">
                <a:solidFill>
                  <a:schemeClr val="accent2"/>
                </a:solidFill>
                <a:ea typeface="ＭＳ Ｐゴシック" pitchFamily="34" charset="-128"/>
              </a:rPr>
              <a:t>Look </a:t>
            </a:r>
            <a:r>
              <a:rPr lang="en-US" altLang="en-US" sz="3600" b="1" dirty="0">
                <a:solidFill>
                  <a:schemeClr val="accent2"/>
                </a:solidFill>
                <a:ea typeface="ＭＳ Ｐゴシック" pitchFamily="34" charset="-128"/>
              </a:rPr>
              <a:t>for and </a:t>
            </a:r>
            <a:r>
              <a:rPr lang="en-US" altLang="en-US" sz="3600" b="1" dirty="0" smtClean="0">
                <a:solidFill>
                  <a:schemeClr val="accent2"/>
                </a:solidFill>
                <a:ea typeface="ＭＳ Ｐゴシック" pitchFamily="34" charset="-128"/>
              </a:rPr>
              <a:t>understand </a:t>
            </a:r>
            <a:r>
              <a:rPr lang="en-US" altLang="en-US" sz="3600" b="1" dirty="0">
                <a:solidFill>
                  <a:schemeClr val="accent2"/>
                </a:solidFill>
                <a:ea typeface="ＭＳ Ｐゴシック" pitchFamily="34" charset="-128"/>
              </a:rPr>
              <a:t>systems </a:t>
            </a:r>
            <a:r>
              <a:rPr lang="en-US" altLang="en-US" sz="3600" b="1" dirty="0" smtClean="0">
                <a:solidFill>
                  <a:schemeClr val="accent2"/>
                </a:solidFill>
                <a:ea typeface="ＭＳ Ｐゴシック" pitchFamily="34" charset="-128"/>
              </a:rPr>
              <a:t>of meaning</a:t>
            </a:r>
            <a:endParaRPr lang="en-US" altLang="en-US" sz="3600" b="1" dirty="0">
              <a:solidFill>
                <a:schemeClr val="accent2"/>
              </a:solidFill>
              <a:ea typeface="ＭＳ Ｐゴシック" pitchFamily="34" charset="-128"/>
            </a:endParaRPr>
          </a:p>
          <a:p>
            <a:pPr marL="514350" indent="-514350">
              <a:spcBef>
                <a:spcPts val="0"/>
              </a:spcBef>
              <a:spcAft>
                <a:spcPts val="600"/>
              </a:spcAft>
              <a:buFont typeface="+mj-lt"/>
              <a:buAutoNum type="arabicPeriod"/>
            </a:pPr>
            <a:r>
              <a:rPr lang="en-US" altLang="en-US" sz="3600" b="1" dirty="0" smtClean="0">
                <a:solidFill>
                  <a:schemeClr val="accent2"/>
                </a:solidFill>
                <a:ea typeface="ＭＳ Ｐゴシック" pitchFamily="34" charset="-128"/>
              </a:rPr>
              <a:t>Formulate </a:t>
            </a:r>
            <a:r>
              <a:rPr lang="en-US" altLang="en-US" sz="3600" b="1" dirty="0">
                <a:solidFill>
                  <a:schemeClr val="accent2"/>
                </a:solidFill>
                <a:ea typeface="ＭＳ Ｐゴシック" pitchFamily="34" charset="-128"/>
              </a:rPr>
              <a:t>questions and </a:t>
            </a:r>
            <a:r>
              <a:rPr lang="en-US" altLang="en-US" sz="3600" b="1" dirty="0" smtClean="0">
                <a:solidFill>
                  <a:schemeClr val="accent2"/>
                </a:solidFill>
                <a:ea typeface="ＭＳ Ｐゴシック" pitchFamily="34" charset="-128"/>
              </a:rPr>
              <a:t>seek </a:t>
            </a:r>
            <a:r>
              <a:rPr lang="en-US" altLang="en-US" sz="3600" b="1" dirty="0">
                <a:solidFill>
                  <a:schemeClr val="accent2"/>
                </a:solidFill>
                <a:ea typeface="ＭＳ Ｐゴシック" pitchFamily="34" charset="-128"/>
              </a:rPr>
              <a:t>answers to those questions while reading</a:t>
            </a:r>
          </a:p>
          <a:p>
            <a:pPr marL="514350" indent="-514350">
              <a:spcBef>
                <a:spcPts val="0"/>
              </a:spcBef>
              <a:spcAft>
                <a:spcPts val="600"/>
              </a:spcAft>
              <a:buFont typeface="+mj-lt"/>
              <a:buAutoNum type="arabicPeriod"/>
            </a:pPr>
            <a:endParaRPr lang="en-US" altLang="en-US" dirty="0">
              <a:ea typeface="ＭＳ Ｐゴシック" pitchFamily="34" charset="-128"/>
            </a:endParaRPr>
          </a:p>
          <a:p>
            <a:endParaRPr lang="en-US" dirty="0"/>
          </a:p>
        </p:txBody>
      </p:sp>
      <p:sp>
        <p:nvSpPr>
          <p:cNvPr id="4" name="Title 3"/>
          <p:cNvSpPr>
            <a:spLocks noGrp="1"/>
          </p:cNvSpPr>
          <p:nvPr>
            <p:ph type="title"/>
          </p:nvPr>
        </p:nvSpPr>
        <p:spPr>
          <a:xfrm>
            <a:off x="2190750" y="471487"/>
            <a:ext cx="9997440" cy="1143000"/>
          </a:xfrm>
        </p:spPr>
        <p:txBody>
          <a:bodyPr>
            <a:normAutofit/>
          </a:bodyPr>
          <a:lstStyle/>
          <a:p>
            <a:r>
              <a:rPr lang="en-US" sz="4000" b="1" dirty="0" smtClean="0">
                <a:solidFill>
                  <a:schemeClr val="accent2"/>
                </a:solidFill>
              </a:rPr>
              <a:t>Close Reading Requires Students to:</a:t>
            </a:r>
            <a:endParaRPr lang="en-US" sz="4000" b="1" dirty="0">
              <a:solidFill>
                <a:schemeClr val="accent2"/>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05" y="252249"/>
            <a:ext cx="1876097" cy="1786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024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59</a:t>
            </a:fld>
            <a:endParaRPr lang="en-US"/>
          </a:p>
        </p:txBody>
      </p:sp>
      <p:sp>
        <p:nvSpPr>
          <p:cNvPr id="3" name="Content Placeholder 2"/>
          <p:cNvSpPr>
            <a:spLocks noGrp="1"/>
          </p:cNvSpPr>
          <p:nvPr>
            <p:ph idx="1"/>
          </p:nvPr>
        </p:nvSpPr>
        <p:spPr>
          <a:xfrm>
            <a:off x="4004440" y="1321676"/>
            <a:ext cx="7740869" cy="4800600"/>
          </a:xfrm>
        </p:spPr>
        <p:txBody>
          <a:bodyPr>
            <a:normAutofit/>
          </a:bodyPr>
          <a:lstStyle/>
          <a:p>
            <a:pPr marL="402336" lvl="1" indent="0">
              <a:buNone/>
            </a:pPr>
            <a:endParaRPr lang="en-US" sz="2400" b="1" dirty="0">
              <a:solidFill>
                <a:schemeClr val="accent2"/>
              </a:solidFill>
            </a:endParaRPr>
          </a:p>
          <a:p>
            <a:pPr lvl="0"/>
            <a:r>
              <a:rPr lang="en-US" b="1" dirty="0" smtClean="0">
                <a:solidFill>
                  <a:schemeClr val="accent2"/>
                </a:solidFill>
              </a:rPr>
              <a:t>Complete a “Close Read” </a:t>
            </a:r>
            <a:r>
              <a:rPr lang="en-US" b="1" dirty="0">
                <a:solidFill>
                  <a:schemeClr val="accent2"/>
                </a:solidFill>
              </a:rPr>
              <a:t>of </a:t>
            </a:r>
            <a:r>
              <a:rPr lang="en-US" b="1" dirty="0" smtClean="0">
                <a:solidFill>
                  <a:schemeClr val="accent2"/>
                </a:solidFill>
              </a:rPr>
              <a:t>pages 23-24 </a:t>
            </a:r>
            <a:r>
              <a:rPr lang="en-US" b="1" dirty="0">
                <a:solidFill>
                  <a:schemeClr val="accent2"/>
                </a:solidFill>
              </a:rPr>
              <a:t>with the focus of determining: </a:t>
            </a:r>
            <a:r>
              <a:rPr lang="en-US" b="1" dirty="0" smtClean="0">
                <a:solidFill>
                  <a:schemeClr val="accent2"/>
                </a:solidFill>
              </a:rPr>
              <a:t> </a:t>
            </a:r>
            <a:endParaRPr lang="en-US" sz="2800" b="1" dirty="0">
              <a:solidFill>
                <a:schemeClr val="accent2"/>
              </a:solidFill>
            </a:endParaRPr>
          </a:p>
          <a:p>
            <a:pPr lvl="1"/>
            <a:r>
              <a:rPr lang="en-US" b="1" dirty="0">
                <a:solidFill>
                  <a:schemeClr val="accent2"/>
                </a:solidFill>
              </a:rPr>
              <a:t>Categories of questions </a:t>
            </a:r>
            <a:endParaRPr lang="en-US" b="1" dirty="0" smtClean="0">
              <a:solidFill>
                <a:schemeClr val="accent2"/>
              </a:solidFill>
            </a:endParaRPr>
          </a:p>
          <a:p>
            <a:pPr lvl="1"/>
            <a:r>
              <a:rPr lang="en-US" b="1" dirty="0" smtClean="0">
                <a:solidFill>
                  <a:schemeClr val="accent2"/>
                </a:solidFill>
              </a:rPr>
              <a:t>Differences </a:t>
            </a:r>
            <a:r>
              <a:rPr lang="en-US" b="1" dirty="0">
                <a:solidFill>
                  <a:schemeClr val="accent2"/>
                </a:solidFill>
              </a:rPr>
              <a:t>between compelling/supporting </a:t>
            </a:r>
            <a:r>
              <a:rPr lang="en-US" b="1" dirty="0" smtClean="0">
                <a:solidFill>
                  <a:schemeClr val="accent2"/>
                </a:solidFill>
              </a:rPr>
              <a:t>questions</a:t>
            </a:r>
          </a:p>
          <a:p>
            <a:pPr lvl="1"/>
            <a:r>
              <a:rPr lang="en-US" b="1" dirty="0" smtClean="0">
                <a:solidFill>
                  <a:schemeClr val="accent2"/>
                </a:solidFill>
              </a:rPr>
              <a:t>Qualities </a:t>
            </a:r>
            <a:r>
              <a:rPr lang="en-US" b="1" dirty="0">
                <a:solidFill>
                  <a:schemeClr val="accent2"/>
                </a:solidFill>
              </a:rPr>
              <a:t>of compelling </a:t>
            </a:r>
            <a:r>
              <a:rPr lang="en-US" b="1" dirty="0" smtClean="0">
                <a:solidFill>
                  <a:schemeClr val="accent2"/>
                </a:solidFill>
              </a:rPr>
              <a:t>questions</a:t>
            </a:r>
            <a:endParaRPr lang="en-US" b="1" dirty="0">
              <a:solidFill>
                <a:schemeClr val="accent2"/>
              </a:solidFill>
            </a:endParaRPr>
          </a:p>
          <a:p>
            <a:r>
              <a:rPr lang="en-US" b="1" dirty="0" smtClean="0">
                <a:solidFill>
                  <a:schemeClr val="accent2"/>
                </a:solidFill>
              </a:rPr>
              <a:t>Share your findings </a:t>
            </a:r>
            <a:endParaRPr lang="en-US" b="1" dirty="0">
              <a:solidFill>
                <a:schemeClr val="accent2"/>
              </a:solidFill>
            </a:endParaRPr>
          </a:p>
          <a:p>
            <a:endParaRPr lang="en-US" dirty="0"/>
          </a:p>
        </p:txBody>
      </p:sp>
      <p:sp>
        <p:nvSpPr>
          <p:cNvPr id="4" name="Title 3"/>
          <p:cNvSpPr>
            <a:spLocks noGrp="1"/>
          </p:cNvSpPr>
          <p:nvPr>
            <p:ph type="title"/>
          </p:nvPr>
        </p:nvSpPr>
        <p:spPr/>
        <p:txBody>
          <a:bodyPr/>
          <a:lstStyle/>
          <a:p>
            <a:r>
              <a:rPr lang="en-US" b="1" dirty="0" smtClean="0">
                <a:solidFill>
                  <a:schemeClr val="accent2"/>
                </a:solidFill>
              </a:rPr>
              <a:t>C3 Framework: Dimension 1</a:t>
            </a:r>
            <a:endParaRPr lang="en-US" b="1" dirty="0">
              <a:solidFill>
                <a:schemeClr val="accent2"/>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311" y="1592317"/>
            <a:ext cx="1931276" cy="3507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17923" y="5057959"/>
            <a:ext cx="2812052" cy="923330"/>
          </a:xfrm>
          <a:prstGeom prst="rect">
            <a:avLst/>
          </a:prstGeom>
          <a:solidFill>
            <a:schemeClr val="bg1"/>
          </a:solidFill>
          <a:ln>
            <a:solidFill>
              <a:srgbClr val="336600"/>
            </a:solidFill>
          </a:ln>
        </p:spPr>
        <p:txBody>
          <a:bodyPr wrap="square" rtlCol="0" anchor="ctr" anchorCtr="1">
            <a:spAutoFit/>
          </a:bodyPr>
          <a:lstStyle/>
          <a:p>
            <a:pPr algn="ctr"/>
            <a:r>
              <a:rPr lang="en-US" b="1" dirty="0" smtClean="0">
                <a:solidFill>
                  <a:srgbClr val="336600"/>
                </a:solidFill>
              </a:rPr>
              <a:t>Developing Questions and </a:t>
            </a:r>
          </a:p>
          <a:p>
            <a:pPr algn="ctr"/>
            <a:r>
              <a:rPr lang="en-US" b="1" dirty="0" smtClean="0">
                <a:solidFill>
                  <a:srgbClr val="336600"/>
                </a:solidFill>
              </a:rPr>
              <a:t>Planning Inquires</a:t>
            </a:r>
            <a:endParaRPr lang="en-US" b="1" dirty="0">
              <a:solidFill>
                <a:srgbClr val="336600"/>
              </a:solidFill>
            </a:endParaRPr>
          </a:p>
        </p:txBody>
      </p:sp>
    </p:spTree>
    <p:extLst>
      <p:ext uri="{BB962C8B-B14F-4D97-AF65-F5344CB8AC3E}">
        <p14:creationId xmlns:p14="http://schemas.microsoft.com/office/powerpoint/2010/main" val="426885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968214" y="111125"/>
            <a:ext cx="9997440" cy="1143000"/>
          </a:xfrm>
        </p:spPr>
        <p:txBody>
          <a:bodyPr wrap="square" numCol="1" anchorCtr="0" compatLnSpc="1">
            <a:prstTxWarp prst="textNoShape">
              <a:avLst/>
            </a:prstTxWarp>
            <a:normAutofit/>
          </a:bodyPr>
          <a:lstStyle/>
          <a:p>
            <a:r>
              <a:rPr lang="en-US" altLang="en-US" sz="4000" b="1" dirty="0" smtClean="0">
                <a:solidFill>
                  <a:schemeClr val="accent2"/>
                </a:solidFill>
                <a:effectLst/>
              </a:rPr>
              <a:t>Today’s Agenda</a:t>
            </a:r>
          </a:p>
        </p:txBody>
      </p:sp>
      <p:sp>
        <p:nvSpPr>
          <p:cNvPr id="3" name="Content Placeholder 2"/>
          <p:cNvSpPr>
            <a:spLocks noGrp="1"/>
          </p:cNvSpPr>
          <p:nvPr>
            <p:ph idx="1"/>
          </p:nvPr>
        </p:nvSpPr>
        <p:spPr>
          <a:xfrm>
            <a:off x="1040523" y="1040524"/>
            <a:ext cx="10893973" cy="5817476"/>
          </a:xfrm>
        </p:spPr>
        <p:txBody>
          <a:bodyPr>
            <a:normAutofit fontScale="40000" lnSpcReduction="20000"/>
          </a:bodyPr>
          <a:lstStyle/>
          <a:p>
            <a:pPr marL="82296" indent="0">
              <a:buNone/>
              <a:defRPr/>
            </a:pPr>
            <a:r>
              <a:rPr lang="en-US" sz="3500" b="1" dirty="0" smtClean="0">
                <a:solidFill>
                  <a:schemeClr val="accent2"/>
                </a:solidFill>
              </a:rPr>
              <a:t> </a:t>
            </a:r>
          </a:p>
          <a:p>
            <a:pPr>
              <a:lnSpc>
                <a:spcPct val="120000"/>
              </a:lnSpc>
              <a:spcBef>
                <a:spcPts val="0"/>
              </a:spcBef>
              <a:spcAft>
                <a:spcPts val="600"/>
              </a:spcAft>
              <a:buFont typeface="Wingdings" panose="05000000000000000000" pitchFamily="2" charset="2"/>
              <a:buChar char="v"/>
              <a:defRPr/>
            </a:pPr>
            <a:r>
              <a:rPr lang="en-US" sz="6000" b="1" dirty="0" smtClean="0">
                <a:solidFill>
                  <a:schemeClr val="accent2"/>
                </a:solidFill>
              </a:rPr>
              <a:t>Today’s Learning Targets</a:t>
            </a:r>
          </a:p>
          <a:p>
            <a:pPr>
              <a:lnSpc>
                <a:spcPct val="120000"/>
              </a:lnSpc>
              <a:spcBef>
                <a:spcPts val="0"/>
              </a:spcBef>
              <a:spcAft>
                <a:spcPts val="600"/>
              </a:spcAft>
              <a:buFont typeface="Wingdings" panose="05000000000000000000" pitchFamily="2" charset="2"/>
              <a:buChar char="v"/>
              <a:defRPr/>
            </a:pPr>
            <a:r>
              <a:rPr lang="en-US" sz="6000" b="1" dirty="0" smtClean="0">
                <a:solidFill>
                  <a:schemeClr val="accent2"/>
                </a:solidFill>
              </a:rPr>
              <a:t>Leadership</a:t>
            </a:r>
          </a:p>
          <a:p>
            <a:pPr>
              <a:lnSpc>
                <a:spcPct val="120000"/>
              </a:lnSpc>
              <a:spcBef>
                <a:spcPts val="0"/>
              </a:spcBef>
              <a:spcAft>
                <a:spcPts val="600"/>
              </a:spcAft>
              <a:buFont typeface="Wingdings" panose="05000000000000000000" pitchFamily="2" charset="2"/>
              <a:buChar char="v"/>
              <a:defRPr/>
            </a:pPr>
            <a:r>
              <a:rPr lang="en-US" sz="6000" b="1" dirty="0" smtClean="0">
                <a:solidFill>
                  <a:schemeClr val="accent2"/>
                </a:solidFill>
              </a:rPr>
              <a:t>Revisit </a:t>
            </a:r>
            <a:r>
              <a:rPr lang="en-US" sz="6000" b="1" i="1" dirty="0" smtClean="0">
                <a:solidFill>
                  <a:schemeClr val="accent2"/>
                </a:solidFill>
              </a:rPr>
              <a:t>“Reading Like A Historian”</a:t>
            </a:r>
          </a:p>
          <a:p>
            <a:pPr>
              <a:lnSpc>
                <a:spcPct val="120000"/>
              </a:lnSpc>
              <a:spcBef>
                <a:spcPts val="0"/>
              </a:spcBef>
              <a:spcAft>
                <a:spcPts val="600"/>
              </a:spcAft>
              <a:buFont typeface="Wingdings" panose="05000000000000000000" pitchFamily="2" charset="2"/>
              <a:buChar char="v"/>
              <a:defRPr/>
            </a:pPr>
            <a:r>
              <a:rPr lang="en-US" sz="6000" b="1" dirty="0" smtClean="0">
                <a:solidFill>
                  <a:schemeClr val="accent2"/>
                </a:solidFill>
              </a:rPr>
              <a:t>Connecting C3 Framework and TPGES</a:t>
            </a:r>
          </a:p>
          <a:p>
            <a:pPr lvl="1">
              <a:lnSpc>
                <a:spcPct val="120000"/>
              </a:lnSpc>
              <a:spcBef>
                <a:spcPts val="0"/>
              </a:spcBef>
              <a:spcAft>
                <a:spcPts val="600"/>
              </a:spcAft>
              <a:buFont typeface="Wingdings" panose="05000000000000000000" pitchFamily="2" charset="2"/>
              <a:buChar char="v"/>
              <a:defRPr/>
            </a:pPr>
            <a:r>
              <a:rPr lang="en-US" sz="3100" b="1" dirty="0" smtClean="0">
                <a:solidFill>
                  <a:schemeClr val="accent2"/>
                </a:solidFill>
              </a:rPr>
              <a:t>Break</a:t>
            </a:r>
          </a:p>
          <a:p>
            <a:pPr>
              <a:lnSpc>
                <a:spcPct val="120000"/>
              </a:lnSpc>
              <a:spcBef>
                <a:spcPts val="0"/>
              </a:spcBef>
              <a:spcAft>
                <a:spcPts val="600"/>
              </a:spcAft>
              <a:buFont typeface="Wingdings" panose="05000000000000000000" pitchFamily="2" charset="2"/>
              <a:buChar char="v"/>
              <a:defRPr/>
            </a:pPr>
            <a:r>
              <a:rPr lang="en-US" sz="6000" b="1" dirty="0" smtClean="0">
                <a:solidFill>
                  <a:schemeClr val="accent2"/>
                </a:solidFill>
              </a:rPr>
              <a:t>Assessment Literacy</a:t>
            </a:r>
          </a:p>
          <a:p>
            <a:pPr lvl="1">
              <a:lnSpc>
                <a:spcPct val="120000"/>
              </a:lnSpc>
              <a:spcBef>
                <a:spcPts val="0"/>
              </a:spcBef>
              <a:spcAft>
                <a:spcPts val="600"/>
              </a:spcAft>
              <a:buFont typeface="Wingdings" panose="05000000000000000000" pitchFamily="2" charset="2"/>
              <a:buChar char="v"/>
              <a:defRPr/>
            </a:pPr>
            <a:r>
              <a:rPr lang="en-US" sz="3100" b="1" dirty="0" smtClean="0">
                <a:solidFill>
                  <a:schemeClr val="accent2"/>
                </a:solidFill>
              </a:rPr>
              <a:t>LUNCH (Move to Grade Level Tables)</a:t>
            </a:r>
          </a:p>
          <a:p>
            <a:pPr>
              <a:lnSpc>
                <a:spcPct val="120000"/>
              </a:lnSpc>
              <a:spcBef>
                <a:spcPts val="0"/>
              </a:spcBef>
              <a:spcAft>
                <a:spcPts val="600"/>
              </a:spcAft>
              <a:buFont typeface="Wingdings" panose="05000000000000000000" pitchFamily="2" charset="2"/>
              <a:buChar char="v"/>
              <a:defRPr/>
            </a:pPr>
            <a:r>
              <a:rPr lang="en-US" sz="6000" b="1" dirty="0" smtClean="0">
                <a:solidFill>
                  <a:schemeClr val="accent2"/>
                </a:solidFill>
              </a:rPr>
              <a:t>KCAS and Highly Effective Teaching and Learning: Literacy </a:t>
            </a:r>
            <a:r>
              <a:rPr lang="en-US" sz="6000" b="1" dirty="0" err="1" smtClean="0">
                <a:solidFill>
                  <a:schemeClr val="accent2"/>
                </a:solidFill>
              </a:rPr>
              <a:t>Stds</a:t>
            </a:r>
            <a:r>
              <a:rPr lang="en-US" sz="6000" b="1" dirty="0" smtClean="0">
                <a:solidFill>
                  <a:schemeClr val="accent2"/>
                </a:solidFill>
              </a:rPr>
              <a:t>. in History/Social Studies</a:t>
            </a:r>
          </a:p>
          <a:p>
            <a:pPr lvl="1">
              <a:lnSpc>
                <a:spcPct val="120000"/>
              </a:lnSpc>
              <a:spcBef>
                <a:spcPts val="0"/>
              </a:spcBef>
              <a:spcAft>
                <a:spcPts val="600"/>
              </a:spcAft>
              <a:buFont typeface="Wingdings" panose="05000000000000000000" pitchFamily="2" charset="2"/>
              <a:buChar char="v"/>
              <a:defRPr/>
            </a:pPr>
            <a:r>
              <a:rPr lang="en-US" sz="3100" b="1" dirty="0" smtClean="0">
                <a:solidFill>
                  <a:schemeClr val="accent2"/>
                </a:solidFill>
              </a:rPr>
              <a:t>Break</a:t>
            </a:r>
          </a:p>
          <a:p>
            <a:pPr>
              <a:lnSpc>
                <a:spcPct val="120000"/>
              </a:lnSpc>
              <a:spcBef>
                <a:spcPts val="0"/>
              </a:spcBef>
              <a:spcAft>
                <a:spcPts val="600"/>
              </a:spcAft>
              <a:buFont typeface="Wingdings" panose="05000000000000000000" pitchFamily="2" charset="2"/>
              <a:buChar char="v"/>
              <a:defRPr/>
            </a:pPr>
            <a:r>
              <a:rPr lang="en-US" sz="6000" b="1" dirty="0" smtClean="0">
                <a:solidFill>
                  <a:schemeClr val="accent2"/>
                </a:solidFill>
              </a:rPr>
              <a:t>Grade Level Group Sessions:</a:t>
            </a:r>
          </a:p>
          <a:p>
            <a:pPr lvl="1">
              <a:lnSpc>
                <a:spcPct val="120000"/>
              </a:lnSpc>
              <a:spcBef>
                <a:spcPts val="0"/>
              </a:spcBef>
              <a:spcAft>
                <a:spcPts val="600"/>
              </a:spcAft>
              <a:buFont typeface="Wingdings" panose="05000000000000000000" pitchFamily="2" charset="2"/>
              <a:buChar char="v"/>
              <a:defRPr/>
            </a:pPr>
            <a:r>
              <a:rPr lang="en-US" sz="3100" b="1" dirty="0" smtClean="0">
                <a:solidFill>
                  <a:schemeClr val="accent2"/>
                </a:solidFill>
              </a:rPr>
              <a:t>C3 Inquiry Arc and Effective Questioning </a:t>
            </a:r>
          </a:p>
          <a:p>
            <a:pPr lvl="1">
              <a:lnSpc>
                <a:spcPct val="120000"/>
              </a:lnSpc>
              <a:spcBef>
                <a:spcPts val="0"/>
              </a:spcBef>
              <a:spcAft>
                <a:spcPts val="600"/>
              </a:spcAft>
              <a:buFont typeface="Wingdings" panose="05000000000000000000" pitchFamily="2" charset="2"/>
              <a:buChar char="v"/>
              <a:defRPr/>
            </a:pPr>
            <a:r>
              <a:rPr lang="en-US" sz="3100" b="1" dirty="0" smtClean="0">
                <a:solidFill>
                  <a:schemeClr val="accent2"/>
                </a:solidFill>
              </a:rPr>
              <a:t>C3 Framework: Dimension 1</a:t>
            </a:r>
          </a:p>
          <a:p>
            <a:pPr>
              <a:lnSpc>
                <a:spcPct val="120000"/>
              </a:lnSpc>
              <a:spcBef>
                <a:spcPts val="0"/>
              </a:spcBef>
              <a:spcAft>
                <a:spcPts val="600"/>
              </a:spcAft>
              <a:buFont typeface="Arial" charset="0"/>
              <a:buChar char="•"/>
              <a:defRPr/>
            </a:pPr>
            <a:endParaRPr lang="en-US" sz="3500" b="1" dirty="0" smtClean="0">
              <a:solidFill>
                <a:schemeClr val="accent2"/>
              </a:solidFill>
            </a:endParaRPr>
          </a:p>
          <a:p>
            <a:pPr>
              <a:lnSpc>
                <a:spcPct val="120000"/>
              </a:lnSpc>
              <a:spcBef>
                <a:spcPts val="0"/>
              </a:spcBef>
              <a:spcAft>
                <a:spcPts val="600"/>
              </a:spcAft>
              <a:buFont typeface="Arial" pitchFamily="34" charset="0"/>
              <a:buNone/>
              <a:defRPr/>
            </a:pPr>
            <a:r>
              <a:rPr lang="en-US" b="1" dirty="0" smtClean="0">
                <a:solidFill>
                  <a:schemeClr val="accent2"/>
                </a:solidFill>
              </a:rPr>
              <a:t>		</a:t>
            </a:r>
            <a:endParaRPr lang="en-US" sz="2600" b="1" dirty="0" smtClean="0">
              <a:solidFill>
                <a:schemeClr val="accent2"/>
              </a:solidFill>
            </a:endParaRPr>
          </a:p>
          <a:p>
            <a:pPr>
              <a:buFont typeface="Arial" pitchFamily="34" charset="0"/>
              <a:buNone/>
              <a:defRPr/>
            </a:pPr>
            <a:endParaRPr lang="en-US" sz="2600" dirty="0" smtClean="0">
              <a:solidFill>
                <a:schemeClr val="bg1"/>
              </a:solidFill>
            </a:endParaRPr>
          </a:p>
          <a:p>
            <a:pPr>
              <a:defRPr/>
            </a:pPr>
            <a:endParaRPr lang="en-US" sz="2600" dirty="0" smtClean="0">
              <a:solidFill>
                <a:schemeClr val="bg1"/>
              </a:solidFill>
            </a:endParaRPr>
          </a:p>
          <a:p>
            <a:pPr>
              <a:buFont typeface="Arial" charset="0"/>
              <a:buChar char="•"/>
              <a:defRPr/>
            </a:pPr>
            <a:endParaRPr lang="en-US" dirty="0" smtClean="0">
              <a:solidFill>
                <a:schemeClr val="bg1"/>
              </a:solidFill>
            </a:endParaRPr>
          </a:p>
          <a:p>
            <a:pPr>
              <a:buFont typeface="Arial" charset="0"/>
              <a:buChar char="•"/>
              <a:defRPr/>
            </a:pPr>
            <a:endParaRPr lang="en-US" dirty="0" smtClean="0">
              <a:solidFill>
                <a:schemeClr val="bg1"/>
              </a:solidFill>
            </a:endParaRPr>
          </a:p>
          <a:p>
            <a:pPr>
              <a:buFont typeface="Arial" charset="0"/>
              <a:buChar char="•"/>
              <a:defRPr/>
            </a:pPr>
            <a:endParaRPr lang="en-US" dirty="0" smtClean="0">
              <a:solidFill>
                <a:schemeClr val="bg1"/>
              </a:solidFill>
            </a:endParaRPr>
          </a:p>
          <a:p>
            <a:pPr>
              <a:buFont typeface="Arial" charset="0"/>
              <a:buChar char="•"/>
              <a:defRPr/>
            </a:pPr>
            <a:endParaRPr lang="en-US" dirty="0" smtClean="0">
              <a:solidFill>
                <a:schemeClr val="bg1"/>
              </a:solidFill>
            </a:endParaRPr>
          </a:p>
          <a:p>
            <a:pPr>
              <a:buFont typeface="Arial" charset="0"/>
              <a:buChar char="•"/>
              <a:defRPr/>
            </a:pP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ECA1E7C2-0251-43EF-A604-D2CA1B4BCE83}" type="slidenum">
              <a:rPr lang="en-US" smtClean="0"/>
              <a:pPr>
                <a:defRPr/>
              </a:pPr>
              <a:t>6</a:t>
            </a:fld>
            <a:endParaRPr lang="en-US"/>
          </a:p>
        </p:txBody>
      </p:sp>
    </p:spTree>
    <p:extLst>
      <p:ext uri="{BB962C8B-B14F-4D97-AF65-F5344CB8AC3E}">
        <p14:creationId xmlns:p14="http://schemas.microsoft.com/office/powerpoint/2010/main" val="67478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60</a:t>
            </a:fld>
            <a:endParaRPr lang="en-US"/>
          </a:p>
        </p:txBody>
      </p:sp>
      <p:sp>
        <p:nvSpPr>
          <p:cNvPr id="3" name="Content Placeholder 2"/>
          <p:cNvSpPr>
            <a:spLocks noGrp="1"/>
          </p:cNvSpPr>
          <p:nvPr>
            <p:ph idx="1"/>
          </p:nvPr>
        </p:nvSpPr>
        <p:spPr>
          <a:xfrm>
            <a:off x="1072055" y="1447800"/>
            <a:ext cx="10839529" cy="4800600"/>
          </a:xfrm>
        </p:spPr>
        <p:txBody>
          <a:bodyPr/>
          <a:lstStyle/>
          <a:p>
            <a:pPr lvl="0"/>
            <a:endParaRPr lang="en-US" b="1" dirty="0" smtClean="0">
              <a:solidFill>
                <a:schemeClr val="accent2"/>
              </a:solidFill>
            </a:endParaRPr>
          </a:p>
          <a:p>
            <a:pPr lvl="0"/>
            <a:r>
              <a:rPr lang="en-US" sz="3600" b="1" dirty="0" smtClean="0">
                <a:solidFill>
                  <a:schemeClr val="accent2"/>
                </a:solidFill>
              </a:rPr>
              <a:t>Read/Review C3, Page 66</a:t>
            </a:r>
          </a:p>
          <a:p>
            <a:pPr lvl="0"/>
            <a:r>
              <a:rPr lang="en-US" sz="3600" b="1" dirty="0" smtClean="0">
                <a:solidFill>
                  <a:schemeClr val="accent2"/>
                </a:solidFill>
              </a:rPr>
              <a:t> With your table group:</a:t>
            </a:r>
          </a:p>
          <a:p>
            <a:pPr lvl="1"/>
            <a:r>
              <a:rPr lang="en-US" sz="3200" b="1" dirty="0" smtClean="0">
                <a:solidFill>
                  <a:schemeClr val="accent2"/>
                </a:solidFill>
              </a:rPr>
              <a:t>Discuss the Matrix</a:t>
            </a:r>
          </a:p>
          <a:p>
            <a:pPr lvl="1"/>
            <a:r>
              <a:rPr lang="en-US" sz="3200" b="1" dirty="0" smtClean="0">
                <a:solidFill>
                  <a:schemeClr val="accent2"/>
                </a:solidFill>
              </a:rPr>
              <a:t>Clarify Differences Among the Content Sample Questions</a:t>
            </a:r>
            <a:endParaRPr lang="en-US" sz="3200" b="1" dirty="0">
              <a:solidFill>
                <a:schemeClr val="accent2"/>
              </a:solidFill>
            </a:endParaRPr>
          </a:p>
        </p:txBody>
      </p:sp>
      <p:sp>
        <p:nvSpPr>
          <p:cNvPr id="4" name="Title 3"/>
          <p:cNvSpPr>
            <a:spLocks noGrp="1"/>
          </p:cNvSpPr>
          <p:nvPr>
            <p:ph type="title"/>
          </p:nvPr>
        </p:nvSpPr>
        <p:spPr>
          <a:xfrm>
            <a:off x="914400" y="274638"/>
            <a:ext cx="10997184" cy="1143000"/>
          </a:xfrm>
        </p:spPr>
        <p:txBody>
          <a:bodyPr>
            <a:normAutofit/>
          </a:bodyPr>
          <a:lstStyle/>
          <a:p>
            <a:r>
              <a:rPr lang="en-US" b="1" dirty="0" smtClean="0">
                <a:solidFill>
                  <a:schemeClr val="accent2"/>
                </a:solidFill>
              </a:rPr>
              <a:t>C3 Framework Disciplinary Inquiry Matrix </a:t>
            </a:r>
            <a:endParaRPr lang="en-US" b="1" dirty="0">
              <a:solidFill>
                <a:schemeClr val="accent2"/>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1935" y="4771861"/>
            <a:ext cx="310515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21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61</a:t>
            </a:fld>
            <a:endParaRPr lang="en-US"/>
          </a:p>
        </p:txBody>
      </p:sp>
      <p:sp>
        <p:nvSpPr>
          <p:cNvPr id="3" name="Content Placeholder 2"/>
          <p:cNvSpPr>
            <a:spLocks noGrp="1"/>
          </p:cNvSpPr>
          <p:nvPr>
            <p:ph idx="1"/>
          </p:nvPr>
        </p:nvSpPr>
        <p:spPr>
          <a:xfrm>
            <a:off x="1119352" y="2394501"/>
            <a:ext cx="10752082" cy="3694386"/>
          </a:xfrm>
        </p:spPr>
        <p:txBody>
          <a:bodyPr>
            <a:normAutofit/>
          </a:bodyPr>
          <a:lstStyle/>
          <a:p>
            <a:pPr marL="82296" indent="0">
              <a:buNone/>
            </a:pPr>
            <a:r>
              <a:rPr lang="en-US" sz="3600" b="1" dirty="0" smtClean="0">
                <a:solidFill>
                  <a:schemeClr val="accent2"/>
                </a:solidFill>
              </a:rPr>
              <a:t>          </a:t>
            </a:r>
            <a:r>
              <a:rPr lang="en-US" sz="4000" b="1" dirty="0" smtClean="0">
                <a:solidFill>
                  <a:schemeClr val="accent2"/>
                </a:solidFill>
              </a:rPr>
              <a:t>#</a:t>
            </a:r>
            <a:r>
              <a:rPr lang="en-US" sz="4000" b="1" dirty="0" smtClean="0">
                <a:solidFill>
                  <a:schemeClr val="accent2"/>
                </a:solidFill>
              </a:rPr>
              <a:t>1           </a:t>
            </a:r>
            <a:r>
              <a:rPr lang="en-US" sz="4000" b="1" dirty="0" smtClean="0">
                <a:solidFill>
                  <a:schemeClr val="accent2"/>
                </a:solidFill>
              </a:rPr>
              <a:t>                                #</a:t>
            </a:r>
            <a:r>
              <a:rPr lang="en-US" sz="4000" b="1" dirty="0" smtClean="0">
                <a:solidFill>
                  <a:schemeClr val="accent2"/>
                </a:solidFill>
              </a:rPr>
              <a:t>2               </a:t>
            </a:r>
            <a:endParaRPr lang="en-US" sz="4000" b="1" dirty="0">
              <a:solidFill>
                <a:schemeClr val="accent2"/>
              </a:solidFill>
            </a:endParaRPr>
          </a:p>
          <a:p>
            <a:endParaRPr lang="en-US" sz="3600" b="1" dirty="0" smtClean="0">
              <a:solidFill>
                <a:schemeClr val="accent2"/>
              </a:solidFill>
            </a:endParaRPr>
          </a:p>
        </p:txBody>
      </p:sp>
      <p:sp>
        <p:nvSpPr>
          <p:cNvPr id="4" name="Title 3"/>
          <p:cNvSpPr>
            <a:spLocks noGrp="1"/>
          </p:cNvSpPr>
          <p:nvPr>
            <p:ph type="title"/>
          </p:nvPr>
        </p:nvSpPr>
        <p:spPr>
          <a:xfrm>
            <a:off x="1671147" y="668776"/>
            <a:ext cx="9270124" cy="1143000"/>
          </a:xfrm>
        </p:spPr>
        <p:txBody>
          <a:bodyPr>
            <a:noAutofit/>
          </a:bodyPr>
          <a:lstStyle/>
          <a:p>
            <a:pPr algn="ctr"/>
            <a:r>
              <a:rPr lang="en-US" sz="4000" b="1" dirty="0" smtClean="0">
                <a:solidFill>
                  <a:schemeClr val="accent2"/>
                </a:solidFill>
              </a:rPr>
              <a:t>Can you identify Compelling and Supporting Questions in a </a:t>
            </a:r>
            <a:br>
              <a:rPr lang="en-US" sz="4000" b="1" dirty="0" smtClean="0">
                <a:solidFill>
                  <a:schemeClr val="accent2"/>
                </a:solidFill>
              </a:rPr>
            </a:br>
            <a:r>
              <a:rPr lang="en-US" sz="4000" b="1" dirty="0" smtClean="0">
                <a:solidFill>
                  <a:schemeClr val="accent2"/>
                </a:solidFill>
              </a:rPr>
              <a:t>Social Studies Lesson?</a:t>
            </a:r>
            <a:endParaRPr lang="en-US" sz="4000" b="1" dirty="0">
              <a:solidFill>
                <a:schemeClr val="accent2"/>
              </a:solidFill>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1197" y="2520626"/>
            <a:ext cx="942913" cy="8440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7133" y="2330544"/>
            <a:ext cx="902737" cy="8134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051193" y="3568310"/>
            <a:ext cx="5039711" cy="1292662"/>
          </a:xfrm>
          <a:prstGeom prst="rect">
            <a:avLst/>
          </a:prstGeom>
        </p:spPr>
        <p:txBody>
          <a:bodyPr wrap="square">
            <a:spAutoFit/>
          </a:bodyPr>
          <a:lstStyle/>
          <a:p>
            <a:r>
              <a:rPr lang="en-US" sz="2400" b="1" dirty="0"/>
              <a:t>Video 1: SNL Seinfeld Video </a:t>
            </a:r>
            <a:r>
              <a:rPr lang="en-US" b="1" dirty="0" smtClean="0">
                <a:hlinkClick r:id="rId5"/>
              </a:rPr>
              <a:t>http</a:t>
            </a:r>
            <a:r>
              <a:rPr lang="en-US" b="1" dirty="0">
                <a:hlinkClick r:id="rId5"/>
              </a:rPr>
              <a:t>://</a:t>
            </a:r>
            <a:r>
              <a:rPr lang="en-US" b="1" dirty="0" smtClean="0">
                <a:hlinkClick r:id="rId5"/>
              </a:rPr>
              <a:t>www.teachertube.com/viewVideo.</a:t>
            </a:r>
          </a:p>
          <a:p>
            <a:r>
              <a:rPr lang="en-US" b="1" dirty="0" err="1" smtClean="0">
                <a:hlinkClick r:id="rId5"/>
              </a:rPr>
              <a:t>php?video_id</a:t>
            </a:r>
            <a:r>
              <a:rPr lang="en-US" b="1" dirty="0" smtClean="0">
                <a:hlinkClick r:id="rId5"/>
              </a:rPr>
              <a:t>=241598</a:t>
            </a:r>
            <a:endParaRPr lang="en-US" b="1" dirty="0" smtClean="0"/>
          </a:p>
          <a:p>
            <a:endParaRPr lang="en-US" b="1" dirty="0"/>
          </a:p>
        </p:txBody>
      </p:sp>
      <p:sp>
        <p:nvSpPr>
          <p:cNvPr id="6" name="Rectangle 5"/>
          <p:cNvSpPr/>
          <p:nvPr/>
        </p:nvSpPr>
        <p:spPr>
          <a:xfrm>
            <a:off x="5707117" y="3182083"/>
            <a:ext cx="6159877" cy="2954655"/>
          </a:xfrm>
          <a:prstGeom prst="rect">
            <a:avLst/>
          </a:prstGeom>
        </p:spPr>
        <p:txBody>
          <a:bodyPr wrap="square">
            <a:spAutoFit/>
          </a:bodyPr>
          <a:lstStyle/>
          <a:p>
            <a:pPr marL="628650" lvl="1" indent="-171450">
              <a:buFont typeface="Arial" panose="020B0604020202020204" pitchFamily="34" charset="0"/>
              <a:buChar char="•"/>
              <a:defRPr/>
            </a:pPr>
            <a:r>
              <a:rPr lang="en-US" sz="2400" b="1" dirty="0"/>
              <a:t>Elementary</a:t>
            </a:r>
            <a:r>
              <a:rPr lang="en-US" sz="2400" b="1" dirty="0" smtClean="0"/>
              <a:t>:</a:t>
            </a:r>
          </a:p>
          <a:p>
            <a:pPr lvl="1">
              <a:defRPr/>
            </a:pPr>
            <a:r>
              <a:rPr lang="en-US" b="1" u="sng" dirty="0" smtClean="0">
                <a:hlinkClick r:id="rId6"/>
              </a:rPr>
              <a:t>https</a:t>
            </a:r>
            <a:r>
              <a:rPr lang="en-US" b="1" u="sng" dirty="0">
                <a:hlinkClick r:id="rId6"/>
              </a:rPr>
              <a:t>://www.teachingchannel.org/videos/show-and-tell-themes</a:t>
            </a:r>
            <a:r>
              <a:rPr lang="en-US" b="1" dirty="0"/>
              <a:t>     </a:t>
            </a:r>
          </a:p>
          <a:p>
            <a:pPr lvl="1">
              <a:defRPr/>
            </a:pPr>
            <a:r>
              <a:rPr lang="en-US" sz="2400" dirty="0">
                <a:hlinkClick r:id="rId7"/>
              </a:rPr>
              <a:t> </a:t>
            </a:r>
            <a:r>
              <a:rPr lang="en-US" sz="2400" dirty="0" smtClean="0">
                <a:hlinkClick r:id="rId7"/>
              </a:rPr>
              <a:t>     </a:t>
            </a:r>
          </a:p>
          <a:p>
            <a:pPr lvl="1">
              <a:defRPr/>
            </a:pPr>
            <a:r>
              <a:rPr lang="en-US" b="1" u="sng" dirty="0" smtClean="0">
                <a:hlinkClick r:id="rId7"/>
              </a:rPr>
              <a:t>http</a:t>
            </a:r>
            <a:r>
              <a:rPr lang="en-US" b="1" u="sng" dirty="0">
                <a:hlinkClick r:id="rId7"/>
              </a:rPr>
              <a:t>://www.youtube.com/watch?v=nF0BDeRyNi0</a:t>
            </a:r>
            <a:endParaRPr lang="en-US" b="1" dirty="0"/>
          </a:p>
          <a:p>
            <a:pPr lvl="1">
              <a:defRPr/>
            </a:pPr>
            <a:endParaRPr lang="en-US" sz="2400" b="1" dirty="0"/>
          </a:p>
          <a:p>
            <a:pPr marL="628650" lvl="1" indent="-171450">
              <a:buFont typeface="Arial" panose="020B0604020202020204" pitchFamily="34" charset="0"/>
              <a:buChar char="•"/>
              <a:defRPr/>
            </a:pPr>
            <a:r>
              <a:rPr lang="en-US" sz="2400" b="1" dirty="0" smtClean="0"/>
              <a:t>Middle </a:t>
            </a:r>
            <a:r>
              <a:rPr lang="en-US" sz="2400" b="1" dirty="0"/>
              <a:t>and </a:t>
            </a:r>
            <a:r>
              <a:rPr lang="en-US" sz="2400" b="1" dirty="0" smtClean="0"/>
              <a:t>High: </a:t>
            </a:r>
            <a:r>
              <a:rPr lang="en-US" b="1" u="sng" dirty="0" smtClean="0">
                <a:hlinkClick r:id="rId8"/>
              </a:rPr>
              <a:t>https</a:t>
            </a:r>
            <a:r>
              <a:rPr lang="en-US" b="1" u="sng" dirty="0">
                <a:hlinkClick r:id="rId8"/>
              </a:rPr>
              <a:t>://</a:t>
            </a:r>
            <a:r>
              <a:rPr lang="en-US" b="1" u="sng" dirty="0" smtClean="0">
                <a:hlinkClick r:id="rId8"/>
              </a:rPr>
              <a:t>www.youtube.com/watch?v=s8JpQsPQDW4</a:t>
            </a:r>
            <a:endParaRPr lang="en-US" b="1" u="sng" dirty="0" smtClean="0"/>
          </a:p>
        </p:txBody>
      </p:sp>
    </p:spTree>
    <p:extLst>
      <p:ext uri="{BB962C8B-B14F-4D97-AF65-F5344CB8AC3E}">
        <p14:creationId xmlns:p14="http://schemas.microsoft.com/office/powerpoint/2010/main" val="18679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62</a:t>
            </a:fld>
            <a:endParaRPr lang="en-US"/>
          </a:p>
        </p:txBody>
      </p:sp>
      <p:sp>
        <p:nvSpPr>
          <p:cNvPr id="3" name="Content Placeholder 2"/>
          <p:cNvSpPr>
            <a:spLocks noGrp="1"/>
          </p:cNvSpPr>
          <p:nvPr>
            <p:ph idx="1"/>
          </p:nvPr>
        </p:nvSpPr>
        <p:spPr>
          <a:xfrm>
            <a:off x="1000611" y="2040001"/>
            <a:ext cx="10910973" cy="4313502"/>
          </a:xfrm>
        </p:spPr>
        <p:txBody>
          <a:bodyPr>
            <a:normAutofit fontScale="77500" lnSpcReduction="20000"/>
          </a:bodyPr>
          <a:lstStyle/>
          <a:p>
            <a:pPr marL="596646" lvl="0" indent="-514350">
              <a:lnSpc>
                <a:spcPct val="120000"/>
              </a:lnSpc>
              <a:spcBef>
                <a:spcPts val="0"/>
              </a:spcBef>
              <a:buFont typeface="+mj-lt"/>
              <a:buAutoNum type="arabicPeriod"/>
            </a:pPr>
            <a:r>
              <a:rPr lang="en-US" b="1" dirty="0" smtClean="0">
                <a:solidFill>
                  <a:schemeClr val="accent2"/>
                </a:solidFill>
              </a:rPr>
              <a:t>Teacher </a:t>
            </a:r>
            <a:r>
              <a:rPr lang="en-US" b="1" dirty="0">
                <a:solidFill>
                  <a:schemeClr val="accent2"/>
                </a:solidFill>
              </a:rPr>
              <a:t>referred to having students look at history with a critical lens  </a:t>
            </a:r>
            <a:r>
              <a:rPr lang="en-US" b="1" dirty="0" smtClean="0">
                <a:solidFill>
                  <a:schemeClr val="accent2"/>
                </a:solidFill>
              </a:rPr>
              <a:t>“What </a:t>
            </a:r>
            <a:r>
              <a:rPr lang="en-US" b="1" dirty="0">
                <a:solidFill>
                  <a:schemeClr val="accent2"/>
                </a:solidFill>
              </a:rPr>
              <a:t>were conditions the immigrants faced?  Where did you find </a:t>
            </a:r>
            <a:r>
              <a:rPr lang="en-US" b="1" dirty="0" smtClean="0">
                <a:solidFill>
                  <a:schemeClr val="accent2"/>
                </a:solidFill>
              </a:rPr>
              <a:t>that?”)</a:t>
            </a:r>
            <a:endParaRPr lang="en-US" b="1" dirty="0">
              <a:solidFill>
                <a:schemeClr val="accent2"/>
              </a:solidFill>
            </a:endParaRPr>
          </a:p>
          <a:p>
            <a:pPr marL="596646" lvl="0" indent="-514350">
              <a:lnSpc>
                <a:spcPct val="120000"/>
              </a:lnSpc>
              <a:spcBef>
                <a:spcPts val="0"/>
              </a:spcBef>
              <a:buFont typeface="+mj-lt"/>
              <a:buAutoNum type="arabicPeriod"/>
            </a:pPr>
            <a:r>
              <a:rPr lang="en-US" b="1" dirty="0">
                <a:solidFill>
                  <a:schemeClr val="accent2"/>
                </a:solidFill>
              </a:rPr>
              <a:t>Teacher kept students focused on text based questions</a:t>
            </a:r>
          </a:p>
          <a:p>
            <a:pPr marL="596646" lvl="0" indent="-514350">
              <a:lnSpc>
                <a:spcPct val="120000"/>
              </a:lnSpc>
              <a:spcBef>
                <a:spcPts val="0"/>
              </a:spcBef>
              <a:buFont typeface="+mj-lt"/>
              <a:buAutoNum type="arabicPeriod"/>
            </a:pPr>
            <a:r>
              <a:rPr lang="en-US" b="1" dirty="0">
                <a:solidFill>
                  <a:schemeClr val="accent2"/>
                </a:solidFill>
              </a:rPr>
              <a:t>Teacher works with library media specialist to be sure they have sources students can access for research</a:t>
            </a:r>
          </a:p>
          <a:p>
            <a:pPr marL="596646" lvl="0" indent="-514350">
              <a:lnSpc>
                <a:spcPct val="120000"/>
              </a:lnSpc>
              <a:spcBef>
                <a:spcPts val="0"/>
              </a:spcBef>
              <a:buFont typeface="+mj-lt"/>
              <a:buAutoNum type="arabicPeriod"/>
            </a:pPr>
            <a:r>
              <a:rPr lang="en-US" b="1" dirty="0">
                <a:solidFill>
                  <a:schemeClr val="accent2"/>
                </a:solidFill>
              </a:rPr>
              <a:t>Teacher asks “What are the 3 top issues you think should go in this chart</a:t>
            </a:r>
            <a:r>
              <a:rPr lang="en-US" b="1" dirty="0" smtClean="0">
                <a:solidFill>
                  <a:schemeClr val="accent2"/>
                </a:solidFill>
              </a:rPr>
              <a:t>?”</a:t>
            </a:r>
            <a:endParaRPr lang="en-US" b="1" dirty="0">
              <a:solidFill>
                <a:schemeClr val="accent2"/>
              </a:solidFill>
            </a:endParaRPr>
          </a:p>
          <a:p>
            <a:pPr marL="596646" lvl="0" indent="-514350">
              <a:lnSpc>
                <a:spcPct val="120000"/>
              </a:lnSpc>
              <a:spcBef>
                <a:spcPts val="0"/>
              </a:spcBef>
              <a:buFont typeface="+mj-lt"/>
              <a:buAutoNum type="arabicPeriod"/>
            </a:pPr>
            <a:r>
              <a:rPr lang="en-US" b="1" dirty="0">
                <a:solidFill>
                  <a:schemeClr val="accent2"/>
                </a:solidFill>
              </a:rPr>
              <a:t>Teacher engages in questioning:  </a:t>
            </a:r>
            <a:r>
              <a:rPr lang="en-US" b="1" dirty="0" smtClean="0">
                <a:solidFill>
                  <a:schemeClr val="accent2"/>
                </a:solidFill>
              </a:rPr>
              <a:t>“What </a:t>
            </a:r>
            <a:r>
              <a:rPr lang="en-US" b="1" dirty="0">
                <a:solidFill>
                  <a:schemeClr val="accent2"/>
                </a:solidFill>
              </a:rPr>
              <a:t>is it uncovering</a:t>
            </a:r>
            <a:r>
              <a:rPr lang="en-US" b="1" dirty="0" smtClean="0">
                <a:solidFill>
                  <a:schemeClr val="accent2"/>
                </a:solidFill>
              </a:rPr>
              <a:t>?”</a:t>
            </a:r>
            <a:r>
              <a:rPr lang="en-US" b="1" dirty="0">
                <a:solidFill>
                  <a:schemeClr val="accent2"/>
                </a:solidFill>
              </a:rPr>
              <a:t>  </a:t>
            </a:r>
            <a:r>
              <a:rPr lang="en-US" b="1" dirty="0" smtClean="0">
                <a:solidFill>
                  <a:schemeClr val="accent2"/>
                </a:solidFill>
              </a:rPr>
              <a:t>“What </a:t>
            </a:r>
            <a:r>
              <a:rPr lang="en-US" b="1" dirty="0">
                <a:solidFill>
                  <a:schemeClr val="accent2"/>
                </a:solidFill>
              </a:rPr>
              <a:t>is unsafe</a:t>
            </a:r>
            <a:r>
              <a:rPr lang="en-US" b="1" dirty="0" smtClean="0">
                <a:solidFill>
                  <a:schemeClr val="accent2"/>
                </a:solidFill>
              </a:rPr>
              <a:t>?”</a:t>
            </a:r>
            <a:r>
              <a:rPr lang="en-US" b="1" dirty="0">
                <a:solidFill>
                  <a:schemeClr val="accent2"/>
                </a:solidFill>
              </a:rPr>
              <a:t>  </a:t>
            </a:r>
            <a:r>
              <a:rPr lang="en-US" b="1" dirty="0" smtClean="0">
                <a:solidFill>
                  <a:schemeClr val="accent2"/>
                </a:solidFill>
              </a:rPr>
              <a:t>“What </a:t>
            </a:r>
            <a:r>
              <a:rPr lang="en-US" b="1" dirty="0">
                <a:solidFill>
                  <a:schemeClr val="accent2"/>
                </a:solidFill>
              </a:rPr>
              <a:t>major issue are they uncovering</a:t>
            </a:r>
            <a:r>
              <a:rPr lang="en-US" b="1" dirty="0" smtClean="0">
                <a:solidFill>
                  <a:schemeClr val="accent2"/>
                </a:solidFill>
              </a:rPr>
              <a:t>?”</a:t>
            </a:r>
            <a:r>
              <a:rPr lang="en-US" b="1" dirty="0">
                <a:solidFill>
                  <a:schemeClr val="accent2"/>
                </a:solidFill>
              </a:rPr>
              <a:t>  </a:t>
            </a:r>
          </a:p>
          <a:p>
            <a:pPr marL="596646" lvl="0" indent="-514350">
              <a:lnSpc>
                <a:spcPct val="120000"/>
              </a:lnSpc>
              <a:spcBef>
                <a:spcPts val="0"/>
              </a:spcBef>
              <a:buFont typeface="+mj-lt"/>
              <a:buAutoNum type="arabicPeriod"/>
            </a:pPr>
            <a:r>
              <a:rPr lang="en-US" b="1" dirty="0">
                <a:solidFill>
                  <a:schemeClr val="accent2"/>
                </a:solidFill>
              </a:rPr>
              <a:t>Teacher refers students to text to find answers</a:t>
            </a:r>
          </a:p>
          <a:p>
            <a:endParaRPr lang="en-US" dirty="0"/>
          </a:p>
        </p:txBody>
      </p:sp>
      <p:sp>
        <p:nvSpPr>
          <p:cNvPr id="4" name="Title 3"/>
          <p:cNvSpPr>
            <a:spLocks noGrp="1"/>
          </p:cNvSpPr>
          <p:nvPr>
            <p:ph type="title"/>
          </p:nvPr>
        </p:nvSpPr>
        <p:spPr/>
        <p:txBody>
          <a:bodyPr>
            <a:normAutofit/>
          </a:bodyPr>
          <a:lstStyle/>
          <a:p>
            <a:r>
              <a:rPr lang="en-US" sz="4000" b="1" dirty="0" smtClean="0">
                <a:solidFill>
                  <a:schemeClr val="accent2"/>
                </a:solidFill>
              </a:rPr>
              <a:t>         </a:t>
            </a:r>
            <a:r>
              <a:rPr lang="en-US" sz="6600" b="1" dirty="0" smtClean="0">
                <a:solidFill>
                  <a:schemeClr val="accent2"/>
                </a:solidFill>
              </a:rPr>
              <a:t>#2</a:t>
            </a:r>
            <a:endParaRPr lang="en-US" sz="6600" b="1" dirty="0">
              <a:solidFill>
                <a:schemeClr val="accent2"/>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21022">
            <a:off x="1396628" y="394549"/>
            <a:ext cx="1661048" cy="15588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4652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3.gstatic.com/images?q=tbn:ANd9GcT6ZCZGDb92IQtFkIvKeGSouBmlf99dvEdwxpY5iZt6nfQFEJU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31928">
            <a:off x="1002597" y="1572692"/>
            <a:ext cx="2412246" cy="26912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30981" y="333725"/>
            <a:ext cx="11814924" cy="1323439"/>
          </a:xfrm>
          <a:prstGeom prst="rect">
            <a:avLst/>
          </a:prstGeom>
          <a:noFill/>
        </p:spPr>
        <p:txBody>
          <a:bodyPr wrap="square">
            <a:spAutoFit/>
          </a:bodyPr>
          <a:lstStyle/>
          <a:p>
            <a:pPr algn="ctr">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Reflect on the “big ideas” from </a:t>
            </a:r>
          </a:p>
          <a:p>
            <a:pPr algn="ctr">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today’s meeting.</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rot="20802882">
            <a:off x="1570897" y="2379693"/>
            <a:ext cx="1598145" cy="1077218"/>
          </a:xfrm>
          <a:prstGeom prst="rect">
            <a:avLst/>
          </a:prstGeom>
          <a:solidFill>
            <a:schemeClr val="bg1"/>
          </a:solidFill>
        </p:spPr>
        <p:txBody>
          <a:bodyPr wrap="square" rtlCol="0">
            <a:spAutoFit/>
          </a:bodyPr>
          <a:lstStyle/>
          <a:p>
            <a:pPr algn="ctr"/>
            <a:r>
              <a:rPr lang="en-US" sz="1600" b="1" dirty="0" smtClean="0"/>
              <a:t>Social Studies </a:t>
            </a:r>
          </a:p>
          <a:p>
            <a:pPr algn="ctr"/>
            <a:r>
              <a:rPr lang="en-US" sz="1600" b="1" dirty="0" smtClean="0"/>
              <a:t>Teacher Leader Network</a:t>
            </a:r>
            <a:endParaRPr lang="en-US" sz="1600" b="1" dirty="0"/>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27899">
            <a:off x="1556020" y="1610506"/>
            <a:ext cx="968475" cy="63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fld id="{401CF334-2D5C-4859-84A6-CA7E6E43FAEB}" type="slidenum">
              <a:rPr lang="en-US" smtClean="0"/>
              <a:t>63</a:t>
            </a:fld>
            <a:endParaRPr lang="en-US"/>
          </a:p>
        </p:txBody>
      </p:sp>
      <p:sp>
        <p:nvSpPr>
          <p:cNvPr id="10" name="Rectangle 9"/>
          <p:cNvSpPr/>
          <p:nvPr/>
        </p:nvSpPr>
        <p:spPr>
          <a:xfrm>
            <a:off x="9422435" y="3031063"/>
            <a:ext cx="2228494" cy="1938992"/>
          </a:xfrm>
          <a:prstGeom prst="rect">
            <a:avLst/>
          </a:prstGeom>
          <a:solidFill>
            <a:schemeClr val="bg1"/>
          </a:solidFill>
          <a:ln w="25400">
            <a:solidFill>
              <a:schemeClr val="tx2"/>
            </a:solidFill>
          </a:ln>
        </p:spPr>
        <p:txBody>
          <a:bodyPr wrap="none">
            <a:spAutoFit/>
          </a:bodyPr>
          <a:lstStyle/>
          <a:p>
            <a:pPr algn="ctr">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C3</a:t>
            </a:r>
          </a:p>
          <a:p>
            <a:pPr algn="ctr">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Inquiry</a:t>
            </a:r>
          </a:p>
          <a:p>
            <a:pPr algn="ctr">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arc</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Rectangle 13"/>
          <p:cNvSpPr/>
          <p:nvPr/>
        </p:nvSpPr>
        <p:spPr>
          <a:xfrm>
            <a:off x="5974055" y="2389193"/>
            <a:ext cx="3448380" cy="1323439"/>
          </a:xfrm>
          <a:prstGeom prst="rect">
            <a:avLst/>
          </a:prstGeom>
          <a:solidFill>
            <a:schemeClr val="bg1"/>
          </a:solidFill>
          <a:ln w="25400">
            <a:solidFill>
              <a:schemeClr val="tx2"/>
            </a:solidFill>
          </a:ln>
        </p:spPr>
        <p:txBody>
          <a:bodyPr wrap="none">
            <a:spAutoFit/>
          </a:bodyPr>
          <a:lstStyle/>
          <a:p>
            <a:pPr algn="ctr">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C3 </a:t>
            </a:r>
          </a:p>
          <a:p>
            <a:pPr algn="ctr">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Dimension 1</a:t>
            </a:r>
          </a:p>
        </p:txBody>
      </p:sp>
      <p:sp>
        <p:nvSpPr>
          <p:cNvPr id="16" name="Rectangle 15"/>
          <p:cNvSpPr/>
          <p:nvPr/>
        </p:nvSpPr>
        <p:spPr>
          <a:xfrm>
            <a:off x="4324244" y="2389193"/>
            <a:ext cx="1649811" cy="1323439"/>
          </a:xfrm>
          <a:prstGeom prst="rect">
            <a:avLst/>
          </a:prstGeom>
          <a:solidFill>
            <a:schemeClr val="bg1"/>
          </a:solidFill>
          <a:ln w="25400">
            <a:solidFill>
              <a:schemeClr val="tx2"/>
            </a:solidFill>
          </a:ln>
        </p:spPr>
        <p:txBody>
          <a:bodyPr wrap="none">
            <a:spAutoFit/>
          </a:bodyPr>
          <a:lstStyle/>
          <a:p>
            <a:pPr algn="ctr">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KY</a:t>
            </a:r>
          </a:p>
          <a:p>
            <a:pPr algn="ctr">
              <a:defRPr/>
            </a:pP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Tpges</a:t>
            </a:r>
            <a:endPar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7" name="Rectangle 16"/>
          <p:cNvSpPr/>
          <p:nvPr/>
        </p:nvSpPr>
        <p:spPr>
          <a:xfrm>
            <a:off x="3798780" y="3692085"/>
            <a:ext cx="5623655" cy="1323439"/>
          </a:xfrm>
          <a:prstGeom prst="rect">
            <a:avLst/>
          </a:prstGeom>
          <a:solidFill>
            <a:schemeClr val="bg1"/>
          </a:solidFill>
          <a:ln w="25400">
            <a:solidFill>
              <a:schemeClr val="tx2"/>
            </a:solidFill>
          </a:ln>
        </p:spPr>
        <p:txBody>
          <a:bodyPr wrap="none">
            <a:spAutoFit/>
          </a:bodyPr>
          <a:lstStyle/>
          <a:p>
            <a:pPr algn="ctr">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Literacy Standards </a:t>
            </a:r>
          </a:p>
          <a:p>
            <a:pPr algn="ctr">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 History/Soc. Stu.</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Rectangle 17"/>
          <p:cNvSpPr/>
          <p:nvPr/>
        </p:nvSpPr>
        <p:spPr>
          <a:xfrm>
            <a:off x="6437455" y="4949247"/>
            <a:ext cx="3217547" cy="1323439"/>
          </a:xfrm>
          <a:prstGeom prst="rect">
            <a:avLst/>
          </a:prstGeom>
          <a:solidFill>
            <a:schemeClr val="bg1"/>
          </a:solidFill>
          <a:ln w="25400">
            <a:solidFill>
              <a:schemeClr val="tx2"/>
            </a:solidFill>
          </a:ln>
        </p:spPr>
        <p:txBody>
          <a:bodyPr wrap="none">
            <a:spAutoFit/>
          </a:bodyPr>
          <a:lstStyle/>
          <a:p>
            <a:pPr algn="ctr">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Assessment</a:t>
            </a:r>
          </a:p>
          <a:p>
            <a:pPr algn="ctr">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literacy</a:t>
            </a:r>
          </a:p>
        </p:txBody>
      </p:sp>
    </p:spTree>
    <p:extLst>
      <p:ext uri="{BB962C8B-B14F-4D97-AF65-F5344CB8AC3E}">
        <p14:creationId xmlns:p14="http://schemas.microsoft.com/office/powerpoint/2010/main" val="106796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8471" y="1986454"/>
            <a:ext cx="11253322" cy="4372303"/>
          </a:xfrm>
        </p:spPr>
        <p:txBody>
          <a:bodyPr>
            <a:normAutofit fontScale="92500" lnSpcReduction="10000"/>
          </a:bodyPr>
          <a:lstStyle/>
          <a:p>
            <a:pPr lvl="1">
              <a:spcBef>
                <a:spcPts val="0"/>
              </a:spcBef>
              <a:buSzPct val="80000"/>
              <a:buFont typeface="Wingdings" panose="05000000000000000000" pitchFamily="2" charset="2"/>
              <a:buChar char="v"/>
            </a:pPr>
            <a:r>
              <a:rPr lang="en-US" sz="3200" b="1" dirty="0" smtClean="0">
                <a:solidFill>
                  <a:schemeClr val="accent2"/>
                </a:solidFill>
              </a:rPr>
              <a:t> Develop a </a:t>
            </a:r>
            <a:r>
              <a:rPr lang="en-US" sz="3200" b="1" u="sng" dirty="0" smtClean="0">
                <a:solidFill>
                  <a:schemeClr val="accent2"/>
                </a:solidFill>
              </a:rPr>
              <a:t>Compelling Question</a:t>
            </a:r>
            <a:r>
              <a:rPr lang="en-US" sz="3200" b="1" dirty="0" smtClean="0">
                <a:solidFill>
                  <a:schemeClr val="accent2"/>
                </a:solidFill>
              </a:rPr>
              <a:t> and a </a:t>
            </a:r>
            <a:r>
              <a:rPr lang="en-US" sz="3200" b="1" u="sng" dirty="0" smtClean="0">
                <a:solidFill>
                  <a:schemeClr val="accent2"/>
                </a:solidFill>
              </a:rPr>
              <a:t>Supporting</a:t>
            </a:r>
          </a:p>
          <a:p>
            <a:pPr marL="402336" lvl="1" indent="0">
              <a:spcBef>
                <a:spcPts val="0"/>
              </a:spcBef>
              <a:buSzPct val="80000"/>
              <a:buNone/>
            </a:pPr>
            <a:r>
              <a:rPr lang="en-US" sz="3200" b="1" dirty="0" smtClean="0">
                <a:solidFill>
                  <a:schemeClr val="accent2"/>
                </a:solidFill>
              </a:rPr>
              <a:t>   </a:t>
            </a:r>
            <a:r>
              <a:rPr lang="en-US" sz="3200" b="1" u="sng" dirty="0" smtClean="0">
                <a:solidFill>
                  <a:schemeClr val="accent2"/>
                </a:solidFill>
              </a:rPr>
              <a:t>Question</a:t>
            </a:r>
            <a:r>
              <a:rPr lang="en-US" sz="3200" b="1" dirty="0" smtClean="0">
                <a:solidFill>
                  <a:schemeClr val="accent2"/>
                </a:solidFill>
              </a:rPr>
              <a:t> for </a:t>
            </a:r>
            <a:r>
              <a:rPr lang="en-US" sz="3200" b="1" dirty="0">
                <a:solidFill>
                  <a:schemeClr val="accent2"/>
                </a:solidFill>
              </a:rPr>
              <a:t>a unit/lesson you </a:t>
            </a:r>
            <a:r>
              <a:rPr lang="en-US" sz="3200" b="1" dirty="0" smtClean="0">
                <a:solidFill>
                  <a:schemeClr val="accent2"/>
                </a:solidFill>
              </a:rPr>
              <a:t>will teach before the</a:t>
            </a:r>
          </a:p>
          <a:p>
            <a:pPr marL="402336" lvl="1" indent="0">
              <a:spcBef>
                <a:spcPts val="0"/>
              </a:spcBef>
              <a:buSzPct val="80000"/>
              <a:buNone/>
            </a:pPr>
            <a:r>
              <a:rPr lang="en-US" sz="3200" b="1" dirty="0">
                <a:solidFill>
                  <a:schemeClr val="accent2"/>
                </a:solidFill>
              </a:rPr>
              <a:t> </a:t>
            </a:r>
            <a:r>
              <a:rPr lang="en-US" sz="3200" b="1" dirty="0" smtClean="0">
                <a:solidFill>
                  <a:schemeClr val="accent2"/>
                </a:solidFill>
              </a:rPr>
              <a:t>  next network meeting. </a:t>
            </a:r>
          </a:p>
          <a:p>
            <a:pPr marL="402336" lvl="1" indent="0">
              <a:buSzPct val="80000"/>
              <a:buNone/>
            </a:pPr>
            <a:endParaRPr lang="en-US" sz="1100" b="1" dirty="0" smtClean="0">
              <a:solidFill>
                <a:schemeClr val="accent2"/>
              </a:solidFill>
            </a:endParaRPr>
          </a:p>
          <a:p>
            <a:pPr lvl="1">
              <a:spcBef>
                <a:spcPts val="0"/>
              </a:spcBef>
              <a:buSzPct val="80000"/>
              <a:buFont typeface="Wingdings" panose="05000000000000000000" pitchFamily="2" charset="2"/>
              <a:buChar char="v"/>
            </a:pPr>
            <a:r>
              <a:rPr lang="en-US" sz="3200" b="1" dirty="0" smtClean="0">
                <a:solidFill>
                  <a:schemeClr val="accent2"/>
                </a:solidFill>
              </a:rPr>
              <a:t> Write your questions on the provided organizer </a:t>
            </a:r>
          </a:p>
          <a:p>
            <a:pPr marL="402336" lvl="1" indent="0">
              <a:spcBef>
                <a:spcPts val="0"/>
              </a:spcBef>
              <a:buSzPct val="80000"/>
              <a:buNone/>
            </a:pPr>
            <a:r>
              <a:rPr lang="en-US" sz="3200" b="1" dirty="0">
                <a:solidFill>
                  <a:schemeClr val="accent2"/>
                </a:solidFill>
              </a:rPr>
              <a:t>  </a:t>
            </a:r>
            <a:r>
              <a:rPr lang="en-US" sz="3200" b="1" dirty="0" smtClean="0">
                <a:solidFill>
                  <a:schemeClr val="accent2"/>
                </a:solidFill>
              </a:rPr>
              <a:t>  and</a:t>
            </a:r>
            <a:r>
              <a:rPr lang="en-US" sz="3200" b="1" dirty="0">
                <a:solidFill>
                  <a:schemeClr val="accent2"/>
                </a:solidFill>
              </a:rPr>
              <a:t> </a:t>
            </a:r>
            <a:r>
              <a:rPr lang="en-US" sz="3200" b="1" dirty="0" smtClean="0">
                <a:solidFill>
                  <a:schemeClr val="accent2"/>
                </a:solidFill>
              </a:rPr>
              <a:t>bring with you to the April 24</a:t>
            </a:r>
            <a:r>
              <a:rPr lang="en-US" sz="3200" b="1" baseline="30000" dirty="0" smtClean="0">
                <a:solidFill>
                  <a:schemeClr val="accent2"/>
                </a:solidFill>
              </a:rPr>
              <a:t>th</a:t>
            </a:r>
            <a:r>
              <a:rPr lang="en-US" sz="3200" b="1" dirty="0" smtClean="0">
                <a:solidFill>
                  <a:schemeClr val="accent2"/>
                </a:solidFill>
              </a:rPr>
              <a:t> network</a:t>
            </a:r>
          </a:p>
          <a:p>
            <a:pPr marL="402336" lvl="1" indent="0">
              <a:spcBef>
                <a:spcPts val="0"/>
              </a:spcBef>
              <a:buSzPct val="80000"/>
              <a:buNone/>
            </a:pPr>
            <a:r>
              <a:rPr lang="en-US" sz="3200" b="1" dirty="0">
                <a:solidFill>
                  <a:schemeClr val="accent2"/>
                </a:solidFill>
              </a:rPr>
              <a:t> </a:t>
            </a:r>
            <a:r>
              <a:rPr lang="en-US" sz="3200" b="1" dirty="0" smtClean="0">
                <a:solidFill>
                  <a:schemeClr val="accent2"/>
                </a:solidFill>
              </a:rPr>
              <a:t>   meeting. </a:t>
            </a:r>
          </a:p>
          <a:p>
            <a:pPr marL="402336" lvl="1" indent="0">
              <a:spcBef>
                <a:spcPts val="0"/>
              </a:spcBef>
              <a:buSzPct val="80000"/>
              <a:buNone/>
            </a:pPr>
            <a:endParaRPr lang="en-US" sz="3200" b="1" dirty="0">
              <a:solidFill>
                <a:schemeClr val="accent2"/>
              </a:solidFill>
            </a:endParaRPr>
          </a:p>
          <a:p>
            <a:pPr lvl="1">
              <a:spcBef>
                <a:spcPts val="0"/>
              </a:spcBef>
              <a:buSzPct val="80000"/>
              <a:buFont typeface="Wingdings" panose="05000000000000000000" pitchFamily="2" charset="2"/>
              <a:buChar char="v"/>
            </a:pPr>
            <a:r>
              <a:rPr lang="en-US" sz="3200" b="1" dirty="0" smtClean="0">
                <a:solidFill>
                  <a:schemeClr val="accent2"/>
                </a:solidFill>
              </a:rPr>
              <a:t> Be prepared to share your questions and any feedback</a:t>
            </a:r>
          </a:p>
          <a:p>
            <a:pPr marL="402336" lvl="1" indent="0">
              <a:spcBef>
                <a:spcPts val="0"/>
              </a:spcBef>
              <a:buSzPct val="80000"/>
              <a:buNone/>
            </a:pPr>
            <a:r>
              <a:rPr lang="en-US" sz="3200" b="1" dirty="0">
                <a:solidFill>
                  <a:schemeClr val="accent2"/>
                </a:solidFill>
              </a:rPr>
              <a:t> </a:t>
            </a:r>
            <a:r>
              <a:rPr lang="en-US" sz="3200" b="1" dirty="0" smtClean="0">
                <a:solidFill>
                  <a:schemeClr val="accent2"/>
                </a:solidFill>
              </a:rPr>
              <a:t>   pertaining to your students.</a:t>
            </a:r>
            <a:endParaRPr lang="en-US" sz="3200" b="1" dirty="0">
              <a:solidFill>
                <a:schemeClr val="accent2"/>
              </a:solidFill>
            </a:endParaRPr>
          </a:p>
          <a:p>
            <a:pPr>
              <a:spcBef>
                <a:spcPts val="0"/>
              </a:spcBef>
              <a:buFont typeface="Wingdings" panose="05000000000000000000" pitchFamily="2" charset="2"/>
              <a:buChar char="v"/>
            </a:pPr>
            <a:endParaRPr lang="en-US" b="1" dirty="0">
              <a:solidFill>
                <a:schemeClr val="accent2"/>
              </a:solidFill>
            </a:endParaRP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599" y="0"/>
            <a:ext cx="4981903" cy="1797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401CF334-2D5C-4859-84A6-CA7E6E43FAEB}" type="slidenum">
              <a:rPr lang="en-US" smtClean="0"/>
              <a:t>64</a:t>
            </a:fld>
            <a:endParaRPr lang="en-US"/>
          </a:p>
        </p:txBody>
      </p:sp>
    </p:spTree>
    <p:extLst>
      <p:ext uri="{BB962C8B-B14F-4D97-AF65-F5344CB8AC3E}">
        <p14:creationId xmlns:p14="http://schemas.microsoft.com/office/powerpoint/2010/main" val="242838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4"/>
          <p:cNvSpPr>
            <a:spLocks noGrp="1"/>
          </p:cNvSpPr>
          <p:nvPr>
            <p:ph type="title"/>
          </p:nvPr>
        </p:nvSpPr>
        <p:spPr bwMode="auto">
          <a:xfrm>
            <a:off x="1063809" y="259271"/>
            <a:ext cx="4856346" cy="1143000"/>
          </a:xfrm>
          <a:noFill/>
        </p:spPr>
        <p:txBody>
          <a:bodyPr wrap="square" numCol="1" anchorCtr="0" compatLnSpc="1">
            <a:prstTxWarp prst="textNoShape">
              <a:avLst/>
            </a:prstTxWarp>
          </a:bodyPr>
          <a:lstStyle/>
          <a:p>
            <a:r>
              <a:rPr lang="en-US" altLang="en-US" b="1" dirty="0" smtClean="0">
                <a:solidFill>
                  <a:schemeClr val="accent2">
                    <a:lumMod val="75000"/>
                  </a:schemeClr>
                </a:solidFill>
                <a:effectLst/>
              </a:rPr>
              <a:t>IMPACT LOGS </a:t>
            </a:r>
          </a:p>
        </p:txBody>
      </p:sp>
      <p:graphicFrame>
        <p:nvGraphicFramePr>
          <p:cNvPr id="3" name="Diagram 2"/>
          <p:cNvGraphicFramePr/>
          <p:nvPr>
            <p:extLst>
              <p:ext uri="{D42A27DB-BD31-4B8C-83A1-F6EECF244321}">
                <p14:modId xmlns:p14="http://schemas.microsoft.com/office/powerpoint/2010/main" val="20576251"/>
              </p:ext>
            </p:extLst>
          </p:nvPr>
        </p:nvGraphicFramePr>
        <p:xfrm>
          <a:off x="1277816" y="1863772"/>
          <a:ext cx="4636455" cy="4175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9785" y="316523"/>
            <a:ext cx="5760040" cy="625782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401CF334-2D5C-4859-84A6-CA7E6E43FAEB}" type="slidenum">
              <a:rPr lang="en-US" smtClean="0"/>
              <a:t>65</a:t>
            </a:fld>
            <a:endParaRPr lang="en-US"/>
          </a:p>
        </p:txBody>
      </p:sp>
    </p:spTree>
    <p:extLst>
      <p:ext uri="{BB962C8B-B14F-4D97-AF65-F5344CB8AC3E}">
        <p14:creationId xmlns:p14="http://schemas.microsoft.com/office/powerpoint/2010/main" val="379410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6430" y="1638300"/>
            <a:ext cx="10652370" cy="4724400"/>
          </a:xfrm>
        </p:spPr>
        <p:txBody>
          <a:bodyPr>
            <a:normAutofit fontScale="85000" lnSpcReduction="20000"/>
          </a:bodyPr>
          <a:lstStyle/>
          <a:p>
            <a:pPr>
              <a:defRPr/>
            </a:pPr>
            <a:r>
              <a:rPr lang="en-US" sz="4800" b="1" dirty="0" smtClean="0">
                <a:solidFill>
                  <a:schemeClr val="accent2">
                    <a:lumMod val="75000"/>
                  </a:schemeClr>
                </a:solidFill>
              </a:rPr>
              <a:t>Turn in your Evaluation</a:t>
            </a:r>
          </a:p>
          <a:p>
            <a:pPr>
              <a:defRPr/>
            </a:pPr>
            <a:r>
              <a:rPr lang="en-US" sz="4800" b="1" dirty="0" smtClean="0">
                <a:solidFill>
                  <a:schemeClr val="accent2">
                    <a:lumMod val="75000"/>
                  </a:schemeClr>
                </a:solidFill>
              </a:rPr>
              <a:t>Get your certificate</a:t>
            </a:r>
          </a:p>
          <a:p>
            <a:pPr marL="82296" indent="0">
              <a:buNone/>
              <a:defRPr/>
            </a:pPr>
            <a:endParaRPr lang="en-US" sz="4800" b="1" dirty="0" smtClean="0">
              <a:solidFill>
                <a:schemeClr val="accent2">
                  <a:lumMod val="75000"/>
                </a:schemeClr>
              </a:solidFill>
            </a:endParaRPr>
          </a:p>
          <a:p>
            <a:pPr marL="82296" indent="0" algn="ctr">
              <a:buNone/>
              <a:defRPr/>
            </a:pPr>
            <a:r>
              <a:rPr lang="en-US" sz="4800" b="1" dirty="0" smtClean="0">
                <a:solidFill>
                  <a:schemeClr val="accent2">
                    <a:lumMod val="75000"/>
                  </a:schemeClr>
                </a:solidFill>
              </a:rPr>
              <a:t>Our next meeting is:</a:t>
            </a:r>
          </a:p>
          <a:p>
            <a:pPr marL="0" indent="0" algn="ctr">
              <a:buNone/>
              <a:defRPr/>
            </a:pPr>
            <a:r>
              <a:rPr lang="en-US" sz="4800" b="1" dirty="0" smtClean="0">
                <a:solidFill>
                  <a:schemeClr val="accent2">
                    <a:lumMod val="75000"/>
                  </a:schemeClr>
                </a:solidFill>
              </a:rPr>
              <a:t>          </a:t>
            </a:r>
            <a:r>
              <a:rPr lang="en-US" sz="4800" b="1" dirty="0" smtClean="0">
                <a:solidFill>
                  <a:srgbClr val="000066"/>
                </a:solidFill>
              </a:rPr>
              <a:t>      </a:t>
            </a:r>
          </a:p>
          <a:p>
            <a:pPr marL="0" indent="0" algn="ctr">
              <a:buNone/>
              <a:defRPr/>
            </a:pPr>
            <a:endParaRPr lang="en-US" sz="4800" b="1" dirty="0">
              <a:solidFill>
                <a:srgbClr val="00B050"/>
              </a:solidFill>
            </a:endParaRPr>
          </a:p>
          <a:p>
            <a:pPr marL="0" indent="0">
              <a:buNone/>
              <a:defRPr/>
            </a:pPr>
            <a:endParaRPr lang="en-US" sz="4800" b="1" dirty="0" smtClean="0">
              <a:solidFill>
                <a:srgbClr val="000066"/>
              </a:solidFill>
            </a:endParaRPr>
          </a:p>
          <a:p>
            <a:pPr marL="0" indent="0">
              <a:buFont typeface="Wingdings" pitchFamily="2" charset="2"/>
              <a:buNone/>
              <a:defRPr/>
            </a:pPr>
            <a:r>
              <a:rPr lang="en-US" sz="4800" b="1" dirty="0" smtClean="0">
                <a:solidFill>
                  <a:srgbClr val="000066"/>
                </a:solidFill>
              </a:rPr>
              <a:t> </a:t>
            </a:r>
            <a:endParaRPr lang="en-US" sz="3600" b="1" dirty="0" smtClean="0">
              <a:solidFill>
                <a:srgbClr val="000066"/>
              </a:solidFill>
            </a:endParaRPr>
          </a:p>
          <a:p>
            <a:pPr marL="0" indent="0" algn="ctr">
              <a:buFont typeface="Wingdings" pitchFamily="2" charset="2"/>
              <a:buNone/>
              <a:defRPr/>
            </a:pPr>
            <a:endParaRPr lang="en-US" sz="3600" b="1" dirty="0" smtClean="0">
              <a:solidFill>
                <a:schemeClr val="accent6"/>
              </a:solidFill>
            </a:endParaRPr>
          </a:p>
          <a:p>
            <a:pPr marL="0" indent="0">
              <a:buNone/>
              <a:defRPr/>
            </a:pPr>
            <a:endParaRPr lang="en-US" sz="3600" b="1" dirty="0" smtClean="0">
              <a:solidFill>
                <a:schemeClr val="accent6"/>
              </a:solidFill>
            </a:endParaRPr>
          </a:p>
          <a:p>
            <a:pPr marL="0" indent="0">
              <a:buNone/>
              <a:defRPr/>
            </a:pPr>
            <a:endParaRPr lang="en-US" dirty="0">
              <a:solidFill>
                <a:schemeClr val="accent6"/>
              </a:solidFill>
            </a:endParaRPr>
          </a:p>
          <a:p>
            <a:pPr>
              <a:defRPr/>
            </a:pPr>
            <a:endParaRPr lang="en-US" dirty="0">
              <a:solidFill>
                <a:schemeClr val="accent6"/>
              </a:solidFill>
            </a:endParaRPr>
          </a:p>
          <a:p>
            <a:pPr>
              <a:defRPr/>
            </a:pPr>
            <a:endParaRPr lang="en-US" dirty="0" smtClean="0">
              <a:solidFill>
                <a:schemeClr val="accent6"/>
              </a:solidFill>
            </a:endParaRPr>
          </a:p>
          <a:p>
            <a:pPr marL="0" indent="0">
              <a:buFontTx/>
              <a:buNone/>
              <a:defRPr/>
            </a:pPr>
            <a:endParaRPr lang="en-US" dirty="0">
              <a:solidFill>
                <a:schemeClr val="accent6"/>
              </a:solidFill>
            </a:endParaRPr>
          </a:p>
        </p:txBody>
      </p:sp>
      <p:sp>
        <p:nvSpPr>
          <p:cNvPr id="112643" name="Rectangle 1"/>
          <p:cNvSpPr>
            <a:spLocks noChangeArrowheads="1"/>
          </p:cNvSpPr>
          <p:nvPr/>
        </p:nvSpPr>
        <p:spPr bwMode="auto">
          <a:xfrm>
            <a:off x="1336430" y="354013"/>
            <a:ext cx="104491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5400" b="1" dirty="0" smtClean="0">
                <a:solidFill>
                  <a:schemeClr val="accent2">
                    <a:lumMod val="75000"/>
                  </a:schemeClr>
                </a:solidFill>
                <a:latin typeface="+mn-lt"/>
              </a:rPr>
              <a:t>Remember…</a:t>
            </a:r>
            <a:endParaRPr lang="en-US" sz="5400" b="1" dirty="0">
              <a:solidFill>
                <a:schemeClr val="accent2">
                  <a:lumMod val="75000"/>
                </a:schemeClr>
              </a:solidFill>
              <a:latin typeface="+mn-lt"/>
            </a:endParaRPr>
          </a:p>
        </p:txBody>
      </p:sp>
      <p:sp>
        <p:nvSpPr>
          <p:cNvPr id="2" name="TextBox 1"/>
          <p:cNvSpPr txBox="1"/>
          <p:nvPr/>
        </p:nvSpPr>
        <p:spPr>
          <a:xfrm>
            <a:off x="7756755" y="4040915"/>
            <a:ext cx="2302233" cy="1846659"/>
          </a:xfrm>
          <a:prstGeom prst="rect">
            <a:avLst/>
          </a:prstGeom>
          <a:solidFill>
            <a:schemeClr val="tx1"/>
          </a:solidFill>
        </p:spPr>
        <p:txBody>
          <a:bodyPr wrap="none" rtlCol="0">
            <a:spAutoFit/>
          </a:bodyPr>
          <a:lstStyle/>
          <a:p>
            <a:r>
              <a:rPr lang="en-US" sz="9600" b="1" dirty="0" smtClean="0">
                <a:solidFill>
                  <a:srgbClr val="CC99FF"/>
                </a:solidFill>
              </a:rPr>
              <a:t>24</a:t>
            </a:r>
            <a:r>
              <a:rPr lang="en-US" sz="9600" b="1" baseline="30000" dirty="0" smtClean="0">
                <a:solidFill>
                  <a:srgbClr val="CC99FF"/>
                </a:solidFill>
              </a:rPr>
              <a:t>th</a:t>
            </a:r>
          </a:p>
          <a:p>
            <a:r>
              <a:rPr lang="en-US" dirty="0" smtClean="0"/>
              <a:t> </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552" y="4040915"/>
            <a:ext cx="4351203" cy="184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401CF334-2D5C-4859-84A6-CA7E6E43FAEB}" type="slidenum">
              <a:rPr lang="en-US" smtClean="0"/>
              <a:t>66</a:t>
            </a:fld>
            <a:endParaRPr lang="en-US"/>
          </a:p>
        </p:txBody>
      </p:sp>
    </p:spTree>
    <p:extLst>
      <p:ext uri="{BB962C8B-B14F-4D97-AF65-F5344CB8AC3E}">
        <p14:creationId xmlns:p14="http://schemas.microsoft.com/office/powerpoint/2010/main" val="385036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548" y="292589"/>
            <a:ext cx="9313333" cy="792162"/>
          </a:xfrm>
        </p:spPr>
        <p:txBody>
          <a:bodyPr/>
          <a:lstStyle/>
          <a:p>
            <a:r>
              <a:rPr lang="en-US" sz="4000" dirty="0" smtClean="0"/>
              <a:t>     </a:t>
            </a:r>
            <a:r>
              <a:rPr lang="en-US" sz="4000" b="1" dirty="0" smtClean="0">
                <a:solidFill>
                  <a:schemeClr val="accent2"/>
                </a:solidFill>
              </a:rPr>
              <a:t>TARGETS FOR TODAY:</a:t>
            </a:r>
            <a:endParaRPr lang="en-US" sz="4000" b="1" dirty="0">
              <a:solidFill>
                <a:schemeClr val="accent2"/>
              </a:solidFill>
            </a:endParaRPr>
          </a:p>
        </p:txBody>
      </p:sp>
      <p:sp>
        <p:nvSpPr>
          <p:cNvPr id="3" name="Content Placeholder 2"/>
          <p:cNvSpPr>
            <a:spLocks noGrp="1"/>
          </p:cNvSpPr>
          <p:nvPr>
            <p:ph idx="1"/>
          </p:nvPr>
        </p:nvSpPr>
        <p:spPr>
          <a:xfrm>
            <a:off x="1359877" y="1208032"/>
            <a:ext cx="10317116" cy="5349876"/>
          </a:xfrm>
        </p:spPr>
        <p:txBody>
          <a:bodyPr>
            <a:normAutofit/>
          </a:bodyPr>
          <a:lstStyle/>
          <a:p>
            <a:r>
              <a:rPr lang="en-US" sz="2800" b="1" dirty="0" smtClean="0">
                <a:solidFill>
                  <a:schemeClr val="accent2"/>
                </a:solidFill>
                <a:latin typeface="Calibri" panose="020F0502020204030204" pitchFamily="34" charset="0"/>
              </a:rPr>
              <a:t>Further explore the role of Teacher Leadership.</a:t>
            </a:r>
          </a:p>
          <a:p>
            <a:r>
              <a:rPr lang="en-US" sz="2800" b="1" dirty="0" smtClean="0">
                <a:solidFill>
                  <a:schemeClr val="accent2"/>
                </a:solidFill>
                <a:latin typeface="Calibri" panose="020F0502020204030204" pitchFamily="34" charset="0"/>
              </a:rPr>
              <a:t>Analyze connections between C3 Framework implications for teaching and the KY Framework for Teaching.</a:t>
            </a:r>
            <a:endParaRPr lang="en-US" sz="2800" b="1" dirty="0">
              <a:solidFill>
                <a:schemeClr val="accent2"/>
              </a:solidFill>
              <a:latin typeface="Calibri" panose="020F0502020204030204" pitchFamily="34" charset="0"/>
            </a:endParaRPr>
          </a:p>
          <a:p>
            <a:r>
              <a:rPr lang="en-US" sz="2800" b="1" dirty="0" smtClean="0">
                <a:solidFill>
                  <a:schemeClr val="accent2"/>
                </a:solidFill>
                <a:latin typeface="Calibri" panose="020F0502020204030204" pitchFamily="34" charset="0"/>
              </a:rPr>
              <a:t>Analyze connections between Assessment Literacy and PGES to further understand Balanced Assessment.</a:t>
            </a:r>
            <a:endParaRPr lang="en-US" sz="2400" b="1" dirty="0" smtClean="0">
              <a:solidFill>
                <a:schemeClr val="accent2"/>
              </a:solidFill>
              <a:latin typeface="Calibri" panose="020F0502020204030204" pitchFamily="34" charset="0"/>
            </a:endParaRPr>
          </a:p>
          <a:p>
            <a:r>
              <a:rPr lang="en-US" sz="2800" b="1" dirty="0">
                <a:solidFill>
                  <a:schemeClr val="accent2"/>
                </a:solidFill>
                <a:latin typeface="Calibri" panose="020F0502020204030204" pitchFamily="34" charset="0"/>
              </a:rPr>
              <a:t>Describe how KCAS (Literacy in History/SS) supports highly effective teaching and learning in Social Studies</a:t>
            </a:r>
            <a:r>
              <a:rPr lang="en-US" sz="2800" b="1" dirty="0" smtClean="0">
                <a:solidFill>
                  <a:schemeClr val="accent2"/>
                </a:solidFill>
                <a:latin typeface="Calibri" panose="020F0502020204030204" pitchFamily="34" charset="0"/>
              </a:rPr>
              <a:t>.</a:t>
            </a:r>
          </a:p>
          <a:p>
            <a:r>
              <a:rPr lang="en-US" sz="2800" b="1" dirty="0" smtClean="0">
                <a:solidFill>
                  <a:schemeClr val="accent2"/>
                </a:solidFill>
                <a:latin typeface="Calibri" panose="020F0502020204030204" pitchFamily="34" charset="0"/>
              </a:rPr>
              <a:t>Recognize that the use of effective questions (compelling and supporting) are foundational to the C3 Inquiry Arc.</a:t>
            </a:r>
          </a:p>
          <a:p>
            <a:r>
              <a:rPr lang="en-US" sz="2800" b="1" dirty="0">
                <a:solidFill>
                  <a:schemeClr val="accent2"/>
                </a:solidFill>
                <a:latin typeface="Calibri" panose="020F0502020204030204" pitchFamily="34" charset="0"/>
              </a:rPr>
              <a:t>Analyze the structure and intent of </a:t>
            </a:r>
            <a:r>
              <a:rPr lang="en-US" sz="2800" b="1" dirty="0" smtClean="0">
                <a:solidFill>
                  <a:schemeClr val="accent2"/>
                </a:solidFill>
                <a:latin typeface="Calibri" panose="020F0502020204030204" pitchFamily="34" charset="0"/>
              </a:rPr>
              <a:t>the C3 Framework for Social Studies Inquiry Arc and Dimension 1.</a:t>
            </a:r>
            <a:endParaRPr lang="en-US" sz="2800" b="1" dirty="0">
              <a:solidFill>
                <a:schemeClr val="accent2"/>
              </a:solidFill>
              <a:latin typeface="Calibri" panose="020F0502020204030204" pitchFamily="34" charset="0"/>
            </a:endParaRPr>
          </a:p>
          <a:p>
            <a:endParaRPr lang="en-US" sz="2800" b="1" dirty="0">
              <a:solidFill>
                <a:schemeClr val="accent2"/>
              </a:solidFill>
              <a:latin typeface="Calibri" panose="020F0502020204030204" pitchFamily="34" charset="0"/>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1074" y="306769"/>
            <a:ext cx="1453011" cy="1395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401CF334-2D5C-4859-84A6-CA7E6E43FAEB}" type="slidenum">
              <a:rPr lang="en-US" smtClean="0"/>
              <a:t>7</a:t>
            </a:fld>
            <a:endParaRPr lang="en-US"/>
          </a:p>
        </p:txBody>
      </p:sp>
    </p:spTree>
    <p:extLst>
      <p:ext uri="{BB962C8B-B14F-4D97-AF65-F5344CB8AC3E}">
        <p14:creationId xmlns:p14="http://schemas.microsoft.com/office/powerpoint/2010/main" val="313250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793" y="1422894"/>
            <a:ext cx="8040413" cy="792162"/>
          </a:xfrm>
        </p:spPr>
        <p:txBody>
          <a:bodyPr>
            <a:noAutofit/>
          </a:bodyPr>
          <a:lstStyle/>
          <a:p>
            <a:pPr algn="ctr"/>
            <a:r>
              <a:rPr lang="en-US" sz="4000" b="1" dirty="0" smtClean="0">
                <a:solidFill>
                  <a:schemeClr val="accent2"/>
                </a:solidFill>
              </a:rPr>
              <a:t>Characteristics of the “Right” </a:t>
            </a:r>
            <a:br>
              <a:rPr lang="en-US" sz="4000" b="1" dirty="0" smtClean="0">
                <a:solidFill>
                  <a:schemeClr val="accent2"/>
                </a:solidFill>
              </a:rPr>
            </a:br>
            <a:r>
              <a:rPr lang="en-US" sz="4000" b="1" dirty="0" smtClean="0">
                <a:solidFill>
                  <a:schemeClr val="accent2"/>
                </a:solidFill>
              </a:rPr>
              <a:t>Network Participants</a:t>
            </a:r>
            <a:r>
              <a:rPr lang="en-US" sz="4000" b="1" dirty="0">
                <a:solidFill>
                  <a:schemeClr val="accent2"/>
                </a:solidFill>
              </a:rPr>
              <a:t/>
            </a:r>
            <a:br>
              <a:rPr lang="en-US" sz="4000" b="1" dirty="0">
                <a:solidFill>
                  <a:schemeClr val="accent2"/>
                </a:solidFill>
              </a:rPr>
            </a:br>
            <a:endParaRPr lang="en-US" sz="4000" b="1" dirty="0">
              <a:solidFill>
                <a:schemeClr val="accent2"/>
              </a:solidFill>
            </a:endParaRPr>
          </a:p>
        </p:txBody>
      </p:sp>
      <p:sp>
        <p:nvSpPr>
          <p:cNvPr id="3" name="Text Placeholder 2"/>
          <p:cNvSpPr>
            <a:spLocks noGrp="1"/>
          </p:cNvSpPr>
          <p:nvPr>
            <p:ph idx="1"/>
          </p:nvPr>
        </p:nvSpPr>
        <p:spPr>
          <a:xfrm>
            <a:off x="1340069" y="3179380"/>
            <a:ext cx="10233572" cy="3111061"/>
          </a:xfrm>
        </p:spPr>
        <p:txBody>
          <a:bodyPr/>
          <a:lstStyle/>
          <a:p>
            <a:pPr marL="457200" indent="-457200">
              <a:buFont typeface="+mj-lt"/>
              <a:buAutoNum type="arabicPeriod"/>
            </a:pPr>
            <a:r>
              <a:rPr lang="en-US" sz="2400" b="1" dirty="0" smtClean="0">
                <a:solidFill>
                  <a:schemeClr val="accent2"/>
                </a:solidFill>
              </a:rPr>
              <a:t>Compare your list of characteristics with the handout. Highlight any that are similar. </a:t>
            </a:r>
          </a:p>
          <a:p>
            <a:pPr marL="457200" indent="-457200">
              <a:buFont typeface="+mj-lt"/>
              <a:buAutoNum type="arabicPeriod"/>
            </a:pPr>
            <a:r>
              <a:rPr lang="en-US" sz="2400" b="1" dirty="0" smtClean="0">
                <a:solidFill>
                  <a:schemeClr val="accent2"/>
                </a:solidFill>
              </a:rPr>
              <a:t>Using another color of highlighter, identify any characteristic(s) that you wish to grow/improve through participation in the network. </a:t>
            </a:r>
          </a:p>
          <a:p>
            <a:pPr marL="457200" indent="-457200">
              <a:buFont typeface="+mj-lt"/>
              <a:buAutoNum type="arabicPeriod"/>
            </a:pPr>
            <a:r>
              <a:rPr lang="en-US" sz="2400" b="1" dirty="0" smtClean="0">
                <a:solidFill>
                  <a:srgbClr val="FF0000"/>
                </a:solidFill>
              </a:rPr>
              <a:t>Choose ONE bullet from your identified “grow list”.  Write it on a post-it note and attach to the Wall Chart. </a:t>
            </a:r>
          </a:p>
          <a:p>
            <a:pPr marL="0" indent="0">
              <a:buNone/>
            </a:pPr>
            <a:endParaRPr lang="en-US" sz="2000" dirty="0"/>
          </a:p>
          <a:p>
            <a:endParaRPr lang="en-US" dirty="0" smtClean="0"/>
          </a:p>
          <a:p>
            <a:pPr marL="0" indent="0">
              <a:buNone/>
            </a:pPr>
            <a:endParaRPr lang="en-US" dirty="0" smtClean="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559677"/>
            <a:ext cx="2890345" cy="219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77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648" y="337700"/>
            <a:ext cx="10530116" cy="1935162"/>
          </a:xfrm>
        </p:spPr>
        <p:txBody>
          <a:bodyPr>
            <a:normAutofit fontScale="90000"/>
          </a:bodyPr>
          <a:lstStyle/>
          <a:p>
            <a:r>
              <a:rPr lang="en-US" sz="4400" b="1" dirty="0" smtClean="0">
                <a:solidFill>
                  <a:schemeClr val="accent2"/>
                </a:solidFill>
              </a:rPr>
              <a:t/>
            </a:r>
            <a:br>
              <a:rPr lang="en-US" sz="4400" b="1" dirty="0" smtClean="0">
                <a:solidFill>
                  <a:schemeClr val="accent2"/>
                </a:solidFill>
              </a:rPr>
            </a:br>
            <a:r>
              <a:rPr lang="en-US" sz="4400" b="1" dirty="0" err="1" smtClean="0">
                <a:solidFill>
                  <a:schemeClr val="accent2"/>
                </a:solidFill>
              </a:rPr>
              <a:t>Consensogram</a:t>
            </a:r>
            <a:r>
              <a:rPr lang="en-US" b="1" dirty="0" smtClean="0"/>
              <a:t> </a:t>
            </a:r>
            <a:br>
              <a:rPr lang="en-US" b="1" dirty="0" smtClean="0"/>
            </a:br>
            <a:r>
              <a:rPr lang="en-US" b="1" dirty="0" smtClean="0"/>
              <a:t/>
            </a:r>
            <a:br>
              <a:rPr lang="en-US" b="1" dirty="0" smtClean="0"/>
            </a:br>
            <a:r>
              <a:rPr lang="en-US" sz="3600" b="1" dirty="0" smtClean="0">
                <a:solidFill>
                  <a:schemeClr val="accent2"/>
                </a:solidFill>
                <a:effectLst/>
              </a:rPr>
              <a:t>At the heart of the </a:t>
            </a:r>
            <a:r>
              <a:rPr lang="en-US" sz="3600" b="1" dirty="0" smtClean="0">
                <a:solidFill>
                  <a:srgbClr val="FF0000"/>
                </a:solidFill>
              </a:rPr>
              <a:t>inquiry process </a:t>
            </a:r>
            <a:r>
              <a:rPr lang="en-US" sz="3600" b="1" dirty="0" smtClean="0">
                <a:solidFill>
                  <a:schemeClr val="accent2"/>
                </a:solidFill>
                <a:effectLst/>
              </a:rPr>
              <a:t>is the use of data.</a:t>
            </a:r>
            <a:endParaRPr lang="en-US" sz="3600" b="1" dirty="0">
              <a:solidFill>
                <a:schemeClr val="accent2"/>
              </a:solidFill>
              <a:effectLs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6579" y="3300905"/>
            <a:ext cx="3251200" cy="18288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0817" y="3281855"/>
            <a:ext cx="3289300" cy="18478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4483" y="3281855"/>
            <a:ext cx="3289300" cy="1847850"/>
          </a:xfrm>
          <a:prstGeom prst="rect">
            <a:avLst/>
          </a:prstGeom>
        </p:spPr>
      </p:pic>
    </p:spTree>
    <p:extLst>
      <p:ext uri="{BB962C8B-B14F-4D97-AF65-F5344CB8AC3E}">
        <p14:creationId xmlns:p14="http://schemas.microsoft.com/office/powerpoint/2010/main" val="165073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edition design templat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ln>
          <a:noFill/>
        </a:ln>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 xmlns:thm15="http://schemas.microsoft.com/office/thememl/2012/main" name="Expedition design template" id="{2A783AFA-8144-4566-90F2-EBAA37680B3E}" vid="{4D6CF3A9-AE3E-40BC-B9E8-FA22D0F3FE76}"/>
    </a:ext>
  </a:extLst>
</a:theme>
</file>

<file path=ppt/theme/theme2.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A593760-0732-4394-AF3F-09D31796F4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3906</Words>
  <Application>Microsoft Office PowerPoint</Application>
  <PresentationFormat>Custom</PresentationFormat>
  <Paragraphs>787</Paragraphs>
  <Slides>66</Slides>
  <Notes>64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Expedition design template</vt:lpstr>
      <vt:lpstr>Document</vt:lpstr>
      <vt:lpstr>Social Studies  Teacher Leader Network  </vt:lpstr>
      <vt:lpstr>PowerPoint Presentation</vt:lpstr>
      <vt:lpstr>Facilitators for Today</vt:lpstr>
      <vt:lpstr> </vt:lpstr>
      <vt:lpstr>Civic Dispositions</vt:lpstr>
      <vt:lpstr>Today’s Agenda</vt:lpstr>
      <vt:lpstr>     TARGETS FOR TODAY:</vt:lpstr>
      <vt:lpstr>Characteristics of the “Right”  Network Participants </vt:lpstr>
      <vt:lpstr> Consensogram   At the heart of the inquiry process is the use of data.</vt:lpstr>
      <vt:lpstr>Consensogram    </vt:lpstr>
      <vt:lpstr>Top 5 “Grow List” </vt:lpstr>
      <vt:lpstr>Revisit Reading Like A Historian</vt:lpstr>
      <vt:lpstr>Building Capacity Around the 4 Pillars</vt:lpstr>
      <vt:lpstr>Four Pillars of Network Meetings</vt:lpstr>
      <vt:lpstr>     Unbridled Learning and KBE Goals</vt:lpstr>
      <vt:lpstr>PowerPoint Presentation</vt:lpstr>
      <vt:lpstr>Think about a “good” teacher you have had….</vt:lpstr>
      <vt:lpstr>Framework for Teaching</vt:lpstr>
      <vt:lpstr>Share organizer results with your table: </vt:lpstr>
      <vt:lpstr>PowerPoint Presentation</vt:lpstr>
      <vt:lpstr>Defining Effective Teaching</vt:lpstr>
      <vt:lpstr>Based on Evidence: </vt:lpstr>
      <vt:lpstr>Looking at Evidence….</vt:lpstr>
      <vt:lpstr>What Domains/Components were Represented?</vt:lpstr>
      <vt:lpstr>In your journal, reflect on this activity… </vt:lpstr>
      <vt:lpstr>PowerPoint Presentation</vt:lpstr>
      <vt:lpstr>Building Capacity Around the 4 Pillars</vt:lpstr>
      <vt:lpstr>Four Pillars of Network Meetings</vt:lpstr>
      <vt:lpstr>What is “Assessment Literacy”?</vt:lpstr>
      <vt:lpstr>PowerPoint Presentation</vt:lpstr>
      <vt:lpstr>In the words of Popham…</vt:lpstr>
      <vt:lpstr>Self Assessment </vt:lpstr>
      <vt:lpstr> </vt:lpstr>
      <vt:lpstr>TPGES= Multiple Sources of Data</vt:lpstr>
      <vt:lpstr>PowerPoint Presentation</vt:lpstr>
      <vt:lpstr>Share and Discuss</vt:lpstr>
      <vt:lpstr>Assessment Literacy and  Kentucky Framework for Teaching</vt:lpstr>
      <vt:lpstr>1F: Designing Student Assessments</vt:lpstr>
      <vt:lpstr>2B - Establishing a Culture for Learning </vt:lpstr>
      <vt:lpstr>3B - Questioning and Discussion         Techniques </vt:lpstr>
      <vt:lpstr>3D- Using Assessment in Instruction </vt:lpstr>
      <vt:lpstr>4D - Participating in a Professional         Community </vt:lpstr>
      <vt:lpstr>Connections to Assessment Literacy</vt:lpstr>
      <vt:lpstr>Framework for Teaching</vt:lpstr>
      <vt:lpstr>Reflection</vt:lpstr>
      <vt:lpstr>PowerPoint Presentation</vt:lpstr>
      <vt:lpstr>PowerPoint Presentation</vt:lpstr>
      <vt:lpstr>Literacy Standards: Rank Yourself</vt:lpstr>
      <vt:lpstr>Literacy Standards:  Working Together to Make Meaning</vt:lpstr>
      <vt:lpstr>PowerPoint Presentation</vt:lpstr>
      <vt:lpstr>Gallery Walk</vt:lpstr>
      <vt:lpstr>Connections</vt:lpstr>
      <vt:lpstr>PowerPoint Presentation</vt:lpstr>
      <vt:lpstr>Grade Level Group Sessions </vt:lpstr>
      <vt:lpstr>“From Inquiry Arc to Instructional Practice”</vt:lpstr>
      <vt:lpstr>                   “Quiz Time” (C3 Pages xix-xx)</vt:lpstr>
      <vt:lpstr>Which of the following questions require students to read their text closely?</vt:lpstr>
      <vt:lpstr>Close Reading Requires Students to:</vt:lpstr>
      <vt:lpstr>C3 Framework: Dimension 1</vt:lpstr>
      <vt:lpstr>C3 Framework Disciplinary Inquiry Matrix </vt:lpstr>
      <vt:lpstr>Can you identify Compelling and Supporting Questions in a  Social Studies Lesson?</vt:lpstr>
      <vt:lpstr>         #2</vt:lpstr>
      <vt:lpstr>PowerPoint Presentation</vt:lpstr>
      <vt:lpstr>PowerPoint Presentation</vt:lpstr>
      <vt:lpstr>IMPACT LOGS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2014-04-06T22:34:58Z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TC034605169991</vt:lpwstr>
  </property>
</Properties>
</file>