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71"/>
  </p:notesMasterIdLst>
  <p:sldIdLst>
    <p:sldId id="258" r:id="rId4"/>
    <p:sldId id="363" r:id="rId5"/>
    <p:sldId id="259" r:id="rId6"/>
    <p:sldId id="311" r:id="rId7"/>
    <p:sldId id="302" r:id="rId8"/>
    <p:sldId id="372" r:id="rId9"/>
    <p:sldId id="312" r:id="rId10"/>
    <p:sldId id="313" r:id="rId11"/>
    <p:sldId id="304" r:id="rId12"/>
    <p:sldId id="305" r:id="rId13"/>
    <p:sldId id="383" r:id="rId14"/>
    <p:sldId id="307" r:id="rId15"/>
    <p:sldId id="306" r:id="rId16"/>
    <p:sldId id="319" r:id="rId17"/>
    <p:sldId id="320" r:id="rId18"/>
    <p:sldId id="321" r:id="rId19"/>
    <p:sldId id="322" r:id="rId20"/>
    <p:sldId id="315" r:id="rId21"/>
    <p:sldId id="323" r:id="rId22"/>
    <p:sldId id="345" r:id="rId23"/>
    <p:sldId id="326" r:id="rId24"/>
    <p:sldId id="327" r:id="rId25"/>
    <p:sldId id="328" r:id="rId26"/>
    <p:sldId id="330" r:id="rId27"/>
    <p:sldId id="331" r:id="rId28"/>
    <p:sldId id="346" r:id="rId29"/>
    <p:sldId id="347" r:id="rId30"/>
    <p:sldId id="348" r:id="rId31"/>
    <p:sldId id="349" r:id="rId32"/>
    <p:sldId id="373" r:id="rId33"/>
    <p:sldId id="375" r:id="rId34"/>
    <p:sldId id="278" r:id="rId35"/>
    <p:sldId id="350" r:id="rId36"/>
    <p:sldId id="379" r:id="rId37"/>
    <p:sldId id="380" r:id="rId38"/>
    <p:sldId id="381" r:id="rId39"/>
    <p:sldId id="382" r:id="rId40"/>
    <p:sldId id="351" r:id="rId41"/>
    <p:sldId id="352" r:id="rId42"/>
    <p:sldId id="353" r:id="rId43"/>
    <p:sldId id="354" r:id="rId44"/>
    <p:sldId id="355" r:id="rId45"/>
    <p:sldId id="374" r:id="rId46"/>
    <p:sldId id="358" r:id="rId47"/>
    <p:sldId id="376" r:id="rId48"/>
    <p:sldId id="361" r:id="rId49"/>
    <p:sldId id="360" r:id="rId50"/>
    <p:sldId id="308" r:id="rId51"/>
    <p:sldId id="359" r:id="rId52"/>
    <p:sldId id="365" r:id="rId53"/>
    <p:sldId id="336" r:id="rId54"/>
    <p:sldId id="337" r:id="rId55"/>
    <p:sldId id="338" r:id="rId56"/>
    <p:sldId id="339" r:id="rId57"/>
    <p:sldId id="340" r:id="rId58"/>
    <p:sldId id="341" r:id="rId59"/>
    <p:sldId id="342" r:id="rId60"/>
    <p:sldId id="343" r:id="rId61"/>
    <p:sldId id="344" r:id="rId62"/>
    <p:sldId id="384" r:id="rId63"/>
    <p:sldId id="272" r:id="rId64"/>
    <p:sldId id="369" r:id="rId65"/>
    <p:sldId id="364" r:id="rId66"/>
    <p:sldId id="378" r:id="rId67"/>
    <p:sldId id="268" r:id="rId68"/>
    <p:sldId id="261" r:id="rId69"/>
    <p:sldId id="270" r:id="rId7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00FF"/>
    <a:srgbClr val="3399FF"/>
    <a:srgbClr val="FFCC99"/>
    <a:srgbClr val="663300"/>
    <a:srgbClr val="996600"/>
    <a:srgbClr val="CC9900"/>
    <a:srgbClr val="CC0000"/>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9" autoAdjust="0"/>
    <p:restoredTop sz="76749" autoAdjust="0"/>
  </p:normalViewPr>
  <p:slideViewPr>
    <p:cSldViewPr>
      <p:cViewPr>
        <p:scale>
          <a:sx n="40" d="100"/>
          <a:sy n="40" d="100"/>
        </p:scale>
        <p:origin x="-2658" y="-744"/>
      </p:cViewPr>
      <p:guideLst>
        <p:guide orient="horz" pos="2160"/>
        <p:guide pos="2880"/>
      </p:guideLst>
    </p:cSldViewPr>
  </p:slideViewPr>
  <p:notesTextViewPr>
    <p:cViewPr>
      <p:scale>
        <a:sx n="1" d="1"/>
        <a:sy n="1" d="1"/>
      </p:scale>
      <p:origin x="0" y="0"/>
    </p:cViewPr>
  </p:notesTextViewPr>
  <p:sorterViewPr>
    <p:cViewPr>
      <p:scale>
        <a:sx n="100" d="100"/>
        <a:sy n="100" d="100"/>
      </p:scale>
      <p:origin x="0" y="8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BB59C-0A83-4B63-8326-8C7452E7AE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D9C447-AAB6-4E53-A4FD-785BB345A89A}">
      <dgm:prSet phldrT="[Text]" custT="1"/>
      <dgm:spPr>
        <a:solidFill>
          <a:srgbClr val="0070C0"/>
        </a:solidFill>
      </dgm:spPr>
      <dgm:t>
        <a:bodyPr/>
        <a:lstStyle/>
        <a:p>
          <a:r>
            <a:rPr lang="en-US" sz="3600" b="1" dirty="0" smtClean="0">
              <a:solidFill>
                <a:schemeClr val="bg1"/>
              </a:solidFill>
            </a:rPr>
            <a:t>K-5:  Room 223</a:t>
          </a:r>
          <a:endParaRPr lang="en-US" sz="3600" b="1" dirty="0">
            <a:solidFill>
              <a:schemeClr val="bg1"/>
            </a:solidFill>
          </a:endParaRPr>
        </a:p>
      </dgm:t>
    </dgm:pt>
    <dgm:pt modelId="{79184941-4E9B-4A46-AEF4-04134EC98BE2}" type="parTrans" cxnId="{CF219374-A3D1-431C-8C7F-732FB29D74B9}">
      <dgm:prSet/>
      <dgm:spPr/>
      <dgm:t>
        <a:bodyPr/>
        <a:lstStyle/>
        <a:p>
          <a:endParaRPr lang="en-US"/>
        </a:p>
      </dgm:t>
    </dgm:pt>
    <dgm:pt modelId="{E37A0CCF-6D3E-4348-BD66-6F06CDA1067D}" type="sibTrans" cxnId="{CF219374-A3D1-431C-8C7F-732FB29D74B9}">
      <dgm:prSet/>
      <dgm:spPr/>
      <dgm:t>
        <a:bodyPr/>
        <a:lstStyle/>
        <a:p>
          <a:endParaRPr lang="en-US"/>
        </a:p>
      </dgm:t>
    </dgm:pt>
    <dgm:pt modelId="{7170606C-73BB-4A97-B09E-E01A0D12C00D}">
      <dgm:prSet phldrT="[Text]" custT="1"/>
      <dgm:spPr>
        <a:solidFill>
          <a:srgbClr val="0070C0"/>
        </a:solidFill>
      </dgm:spPr>
      <dgm:t>
        <a:bodyPr/>
        <a:lstStyle/>
        <a:p>
          <a:r>
            <a:rPr lang="en-US" sz="3600" b="1" dirty="0" smtClean="0">
              <a:solidFill>
                <a:schemeClr val="bg1"/>
              </a:solidFill>
            </a:rPr>
            <a:t>6-8:  Room 224</a:t>
          </a:r>
          <a:endParaRPr lang="en-US" sz="3600" b="1" dirty="0">
            <a:solidFill>
              <a:schemeClr val="bg1"/>
            </a:solidFill>
          </a:endParaRPr>
        </a:p>
      </dgm:t>
    </dgm:pt>
    <dgm:pt modelId="{7ACB4DB8-DEFC-4BAD-9021-52A7146AA5BA}" type="parTrans" cxnId="{5CB9416B-B6A9-4CC1-8CFD-7B175B2EDF9F}">
      <dgm:prSet/>
      <dgm:spPr/>
      <dgm:t>
        <a:bodyPr/>
        <a:lstStyle/>
        <a:p>
          <a:endParaRPr lang="en-US"/>
        </a:p>
      </dgm:t>
    </dgm:pt>
    <dgm:pt modelId="{3326D49F-EEF1-4E9D-8FB8-CD2AC7C2C0B7}" type="sibTrans" cxnId="{5CB9416B-B6A9-4CC1-8CFD-7B175B2EDF9F}">
      <dgm:prSet/>
      <dgm:spPr/>
      <dgm:t>
        <a:bodyPr/>
        <a:lstStyle/>
        <a:p>
          <a:endParaRPr lang="en-US"/>
        </a:p>
      </dgm:t>
    </dgm:pt>
    <dgm:pt modelId="{657715C6-D0E0-4787-BCEB-B7C491987B57}">
      <dgm:prSet phldrT="[Text]" custT="1"/>
      <dgm:spPr>
        <a:solidFill>
          <a:srgbClr val="0070C0"/>
        </a:solidFill>
      </dgm:spPr>
      <dgm:t>
        <a:bodyPr/>
        <a:lstStyle/>
        <a:p>
          <a:r>
            <a:rPr lang="en-US" sz="3600" b="1" dirty="0" smtClean="0">
              <a:solidFill>
                <a:schemeClr val="bg1"/>
              </a:solidFill>
            </a:rPr>
            <a:t>9-12: Main Room</a:t>
          </a:r>
          <a:endParaRPr lang="en-US" sz="3600" b="1" dirty="0">
            <a:solidFill>
              <a:schemeClr val="bg1"/>
            </a:solidFill>
          </a:endParaRPr>
        </a:p>
      </dgm:t>
    </dgm:pt>
    <dgm:pt modelId="{93424B04-74E4-4FAF-B425-C0A2B34F6710}" type="parTrans" cxnId="{C39C7C08-F652-4781-9D17-37D504211B04}">
      <dgm:prSet/>
      <dgm:spPr/>
      <dgm:t>
        <a:bodyPr/>
        <a:lstStyle/>
        <a:p>
          <a:endParaRPr lang="en-US"/>
        </a:p>
      </dgm:t>
    </dgm:pt>
    <dgm:pt modelId="{F5A300FD-A659-4B82-9203-5E2623EB7517}" type="sibTrans" cxnId="{C39C7C08-F652-4781-9D17-37D504211B04}">
      <dgm:prSet/>
      <dgm:spPr/>
      <dgm:t>
        <a:bodyPr/>
        <a:lstStyle/>
        <a:p>
          <a:endParaRPr lang="en-US"/>
        </a:p>
      </dgm:t>
    </dgm:pt>
    <dgm:pt modelId="{80978804-D969-437C-8C49-626A22832648}" type="pres">
      <dgm:prSet presAssocID="{ACABB59C-0A83-4B63-8326-8C7452E7AEDC}" presName="linear" presStyleCnt="0">
        <dgm:presLayoutVars>
          <dgm:dir/>
          <dgm:animLvl val="lvl"/>
          <dgm:resizeHandles val="exact"/>
        </dgm:presLayoutVars>
      </dgm:prSet>
      <dgm:spPr/>
      <dgm:t>
        <a:bodyPr/>
        <a:lstStyle/>
        <a:p>
          <a:endParaRPr lang="en-US"/>
        </a:p>
      </dgm:t>
    </dgm:pt>
    <dgm:pt modelId="{F981F2FB-BD5A-4BE3-89F8-D2ADA0CAFCDE}" type="pres">
      <dgm:prSet presAssocID="{24D9C447-AAB6-4E53-A4FD-785BB345A89A}" presName="parentLin" presStyleCnt="0"/>
      <dgm:spPr/>
    </dgm:pt>
    <dgm:pt modelId="{B1D19B2B-02AF-455D-991A-46A6028CA2BF}" type="pres">
      <dgm:prSet presAssocID="{24D9C447-AAB6-4E53-A4FD-785BB345A89A}" presName="parentLeftMargin" presStyleLbl="node1" presStyleIdx="0" presStyleCnt="3"/>
      <dgm:spPr/>
      <dgm:t>
        <a:bodyPr/>
        <a:lstStyle/>
        <a:p>
          <a:endParaRPr lang="en-US"/>
        </a:p>
      </dgm:t>
    </dgm:pt>
    <dgm:pt modelId="{7BF84C58-69D5-4C4D-B0FA-4C3F68746BEF}" type="pres">
      <dgm:prSet presAssocID="{24D9C447-AAB6-4E53-A4FD-785BB345A89A}" presName="parentText" presStyleLbl="node1" presStyleIdx="0" presStyleCnt="3" custScaleX="130147" custLinFactNeighborY="3848">
        <dgm:presLayoutVars>
          <dgm:chMax val="0"/>
          <dgm:bulletEnabled val="1"/>
        </dgm:presLayoutVars>
      </dgm:prSet>
      <dgm:spPr/>
      <dgm:t>
        <a:bodyPr/>
        <a:lstStyle/>
        <a:p>
          <a:endParaRPr lang="en-US"/>
        </a:p>
      </dgm:t>
    </dgm:pt>
    <dgm:pt modelId="{6F7E7004-6553-4853-ACE6-60680F055FDE}" type="pres">
      <dgm:prSet presAssocID="{24D9C447-AAB6-4E53-A4FD-785BB345A89A}" presName="negativeSpace" presStyleCnt="0"/>
      <dgm:spPr/>
    </dgm:pt>
    <dgm:pt modelId="{E8F36D9D-6EC2-468A-9E1C-1AEB7F23DF85}" type="pres">
      <dgm:prSet presAssocID="{24D9C447-AAB6-4E53-A4FD-785BB345A89A}" presName="childText" presStyleLbl="conFgAcc1" presStyleIdx="0" presStyleCnt="3" custLinFactNeighborX="351" custLinFactNeighborY="16833">
        <dgm:presLayoutVars>
          <dgm:bulletEnabled val="1"/>
        </dgm:presLayoutVars>
      </dgm:prSet>
      <dgm:spPr>
        <a:ln>
          <a:solidFill>
            <a:srgbClr val="002060"/>
          </a:solidFill>
        </a:ln>
      </dgm:spPr>
      <dgm:t>
        <a:bodyPr/>
        <a:lstStyle/>
        <a:p>
          <a:endParaRPr lang="en-US"/>
        </a:p>
      </dgm:t>
    </dgm:pt>
    <dgm:pt modelId="{CB0EF3D0-06F0-4692-9229-63F56585A154}" type="pres">
      <dgm:prSet presAssocID="{E37A0CCF-6D3E-4348-BD66-6F06CDA1067D}" presName="spaceBetweenRectangles" presStyleCnt="0"/>
      <dgm:spPr/>
    </dgm:pt>
    <dgm:pt modelId="{64D91809-B7B5-4FAE-BAF5-4F6C3B563BC8}" type="pres">
      <dgm:prSet presAssocID="{7170606C-73BB-4A97-B09E-E01A0D12C00D}" presName="parentLin" presStyleCnt="0"/>
      <dgm:spPr/>
    </dgm:pt>
    <dgm:pt modelId="{45D07719-1C07-44D8-AE7A-80B80DFAFBB7}" type="pres">
      <dgm:prSet presAssocID="{7170606C-73BB-4A97-B09E-E01A0D12C00D}" presName="parentLeftMargin" presStyleLbl="node1" presStyleIdx="0" presStyleCnt="3"/>
      <dgm:spPr/>
      <dgm:t>
        <a:bodyPr/>
        <a:lstStyle/>
        <a:p>
          <a:endParaRPr lang="en-US"/>
        </a:p>
      </dgm:t>
    </dgm:pt>
    <dgm:pt modelId="{ECDE4AC6-B3AA-4C39-BAE4-0CE78A0D895A}" type="pres">
      <dgm:prSet presAssocID="{7170606C-73BB-4A97-B09E-E01A0D12C00D}" presName="parentText" presStyleLbl="node1" presStyleIdx="1" presStyleCnt="3" custScaleX="128365">
        <dgm:presLayoutVars>
          <dgm:chMax val="0"/>
          <dgm:bulletEnabled val="1"/>
        </dgm:presLayoutVars>
      </dgm:prSet>
      <dgm:spPr/>
      <dgm:t>
        <a:bodyPr/>
        <a:lstStyle/>
        <a:p>
          <a:endParaRPr lang="en-US"/>
        </a:p>
      </dgm:t>
    </dgm:pt>
    <dgm:pt modelId="{044E8C38-8C44-4D13-9B33-ED60E7DF42E8}" type="pres">
      <dgm:prSet presAssocID="{7170606C-73BB-4A97-B09E-E01A0D12C00D}" presName="negativeSpace" presStyleCnt="0"/>
      <dgm:spPr/>
    </dgm:pt>
    <dgm:pt modelId="{FA55AB57-79BE-494C-8271-19E7172D996B}" type="pres">
      <dgm:prSet presAssocID="{7170606C-73BB-4A97-B09E-E01A0D12C00D}" presName="childText" presStyleLbl="conFgAcc1" presStyleIdx="1" presStyleCnt="3">
        <dgm:presLayoutVars>
          <dgm:bulletEnabled val="1"/>
        </dgm:presLayoutVars>
      </dgm:prSet>
      <dgm:spPr>
        <a:ln>
          <a:solidFill>
            <a:srgbClr val="002060"/>
          </a:solidFill>
        </a:ln>
      </dgm:spPr>
      <dgm:t>
        <a:bodyPr/>
        <a:lstStyle/>
        <a:p>
          <a:endParaRPr lang="en-US"/>
        </a:p>
      </dgm:t>
    </dgm:pt>
    <dgm:pt modelId="{C3AED422-8A2C-4076-87FF-7004D8FC9AF6}" type="pres">
      <dgm:prSet presAssocID="{3326D49F-EEF1-4E9D-8FB8-CD2AC7C2C0B7}" presName="spaceBetweenRectangles" presStyleCnt="0"/>
      <dgm:spPr/>
    </dgm:pt>
    <dgm:pt modelId="{23A50FE4-0D0F-4506-9344-A6DEF31F104F}" type="pres">
      <dgm:prSet presAssocID="{657715C6-D0E0-4787-BCEB-B7C491987B57}" presName="parentLin" presStyleCnt="0"/>
      <dgm:spPr/>
    </dgm:pt>
    <dgm:pt modelId="{0C665DAA-A3B9-4AE8-BFD3-851972F8FF0D}" type="pres">
      <dgm:prSet presAssocID="{657715C6-D0E0-4787-BCEB-B7C491987B57}" presName="parentLeftMargin" presStyleLbl="node1" presStyleIdx="1" presStyleCnt="3"/>
      <dgm:spPr/>
      <dgm:t>
        <a:bodyPr/>
        <a:lstStyle/>
        <a:p>
          <a:endParaRPr lang="en-US"/>
        </a:p>
      </dgm:t>
    </dgm:pt>
    <dgm:pt modelId="{E26BCF13-2CB8-4802-9CD9-0D130B764E0F}" type="pres">
      <dgm:prSet presAssocID="{657715C6-D0E0-4787-BCEB-B7C491987B57}" presName="parentText" presStyleLbl="node1" presStyleIdx="2" presStyleCnt="3" custScaleX="131213" custLinFactNeighborX="-19876">
        <dgm:presLayoutVars>
          <dgm:chMax val="0"/>
          <dgm:bulletEnabled val="1"/>
        </dgm:presLayoutVars>
      </dgm:prSet>
      <dgm:spPr/>
      <dgm:t>
        <a:bodyPr/>
        <a:lstStyle/>
        <a:p>
          <a:endParaRPr lang="en-US"/>
        </a:p>
      </dgm:t>
    </dgm:pt>
    <dgm:pt modelId="{83D78BC3-A6D8-4187-9121-F5FC92877432}" type="pres">
      <dgm:prSet presAssocID="{657715C6-D0E0-4787-BCEB-B7C491987B57}" presName="negativeSpace" presStyleCnt="0"/>
      <dgm:spPr/>
    </dgm:pt>
    <dgm:pt modelId="{0B37DF8D-7FDA-456C-B7E2-8999BF843A7A}" type="pres">
      <dgm:prSet presAssocID="{657715C6-D0E0-4787-BCEB-B7C491987B57}" presName="childText" presStyleLbl="conFgAcc1" presStyleIdx="2" presStyleCnt="3">
        <dgm:presLayoutVars>
          <dgm:bulletEnabled val="1"/>
        </dgm:presLayoutVars>
      </dgm:prSet>
      <dgm:spPr>
        <a:ln>
          <a:solidFill>
            <a:srgbClr val="002060"/>
          </a:solidFill>
        </a:ln>
      </dgm:spPr>
      <dgm:t>
        <a:bodyPr/>
        <a:lstStyle/>
        <a:p>
          <a:endParaRPr lang="en-US"/>
        </a:p>
      </dgm:t>
    </dgm:pt>
  </dgm:ptLst>
  <dgm:cxnLst>
    <dgm:cxn modelId="{A1B10826-4463-458F-B166-91593B666F55}" type="presOf" srcId="{7170606C-73BB-4A97-B09E-E01A0D12C00D}" destId="{45D07719-1C07-44D8-AE7A-80B80DFAFBB7}" srcOrd="0" destOrd="0" presId="urn:microsoft.com/office/officeart/2005/8/layout/list1"/>
    <dgm:cxn modelId="{05182E82-D067-4774-AC86-3BEA0AB10FE9}" type="presOf" srcId="{ACABB59C-0A83-4B63-8326-8C7452E7AEDC}" destId="{80978804-D969-437C-8C49-626A22832648}" srcOrd="0" destOrd="0" presId="urn:microsoft.com/office/officeart/2005/8/layout/list1"/>
    <dgm:cxn modelId="{CF219374-A3D1-431C-8C7F-732FB29D74B9}" srcId="{ACABB59C-0A83-4B63-8326-8C7452E7AEDC}" destId="{24D9C447-AAB6-4E53-A4FD-785BB345A89A}" srcOrd="0" destOrd="0" parTransId="{79184941-4E9B-4A46-AEF4-04134EC98BE2}" sibTransId="{E37A0CCF-6D3E-4348-BD66-6F06CDA1067D}"/>
    <dgm:cxn modelId="{D1E712C8-4B7E-48D0-828D-4FD243A9F7F1}" type="presOf" srcId="{7170606C-73BB-4A97-B09E-E01A0D12C00D}" destId="{ECDE4AC6-B3AA-4C39-BAE4-0CE78A0D895A}" srcOrd="1" destOrd="0" presId="urn:microsoft.com/office/officeart/2005/8/layout/list1"/>
    <dgm:cxn modelId="{5CB9416B-B6A9-4CC1-8CFD-7B175B2EDF9F}" srcId="{ACABB59C-0A83-4B63-8326-8C7452E7AEDC}" destId="{7170606C-73BB-4A97-B09E-E01A0D12C00D}" srcOrd="1" destOrd="0" parTransId="{7ACB4DB8-DEFC-4BAD-9021-52A7146AA5BA}" sibTransId="{3326D49F-EEF1-4E9D-8FB8-CD2AC7C2C0B7}"/>
    <dgm:cxn modelId="{99A47158-B8CF-4021-82C1-4E5CB5160DD6}" type="presOf" srcId="{657715C6-D0E0-4787-BCEB-B7C491987B57}" destId="{0C665DAA-A3B9-4AE8-BFD3-851972F8FF0D}" srcOrd="0" destOrd="0" presId="urn:microsoft.com/office/officeart/2005/8/layout/list1"/>
    <dgm:cxn modelId="{B1F89034-E06E-4E04-8F9A-547A3FC324C1}" type="presOf" srcId="{24D9C447-AAB6-4E53-A4FD-785BB345A89A}" destId="{B1D19B2B-02AF-455D-991A-46A6028CA2BF}" srcOrd="0" destOrd="0" presId="urn:microsoft.com/office/officeart/2005/8/layout/list1"/>
    <dgm:cxn modelId="{C39C7C08-F652-4781-9D17-37D504211B04}" srcId="{ACABB59C-0A83-4B63-8326-8C7452E7AEDC}" destId="{657715C6-D0E0-4787-BCEB-B7C491987B57}" srcOrd="2" destOrd="0" parTransId="{93424B04-74E4-4FAF-B425-C0A2B34F6710}" sibTransId="{F5A300FD-A659-4B82-9203-5E2623EB7517}"/>
    <dgm:cxn modelId="{C1CB0683-3476-4586-9DE1-AD7D9D3B545B}" type="presOf" srcId="{657715C6-D0E0-4787-BCEB-B7C491987B57}" destId="{E26BCF13-2CB8-4802-9CD9-0D130B764E0F}" srcOrd="1" destOrd="0" presId="urn:microsoft.com/office/officeart/2005/8/layout/list1"/>
    <dgm:cxn modelId="{DBD890B4-5A54-402A-9348-D9C1F5647998}" type="presOf" srcId="{24D9C447-AAB6-4E53-A4FD-785BB345A89A}" destId="{7BF84C58-69D5-4C4D-B0FA-4C3F68746BEF}" srcOrd="1" destOrd="0" presId="urn:microsoft.com/office/officeart/2005/8/layout/list1"/>
    <dgm:cxn modelId="{27055B00-03CE-402F-BA38-7406D7BDD18A}" type="presParOf" srcId="{80978804-D969-437C-8C49-626A22832648}" destId="{F981F2FB-BD5A-4BE3-89F8-D2ADA0CAFCDE}" srcOrd="0" destOrd="0" presId="urn:microsoft.com/office/officeart/2005/8/layout/list1"/>
    <dgm:cxn modelId="{1A53D77E-B665-4D54-A9F4-BA0DE3D736AD}" type="presParOf" srcId="{F981F2FB-BD5A-4BE3-89F8-D2ADA0CAFCDE}" destId="{B1D19B2B-02AF-455D-991A-46A6028CA2BF}" srcOrd="0" destOrd="0" presId="urn:microsoft.com/office/officeart/2005/8/layout/list1"/>
    <dgm:cxn modelId="{43D38E82-1343-447D-B878-627F43ADE99B}" type="presParOf" srcId="{F981F2FB-BD5A-4BE3-89F8-D2ADA0CAFCDE}" destId="{7BF84C58-69D5-4C4D-B0FA-4C3F68746BEF}" srcOrd="1" destOrd="0" presId="urn:microsoft.com/office/officeart/2005/8/layout/list1"/>
    <dgm:cxn modelId="{75ED63D5-468E-4418-935B-767A85398667}" type="presParOf" srcId="{80978804-D969-437C-8C49-626A22832648}" destId="{6F7E7004-6553-4853-ACE6-60680F055FDE}" srcOrd="1" destOrd="0" presId="urn:microsoft.com/office/officeart/2005/8/layout/list1"/>
    <dgm:cxn modelId="{AEE4F27A-978E-4CBD-BD2E-D3612D00FD3E}" type="presParOf" srcId="{80978804-D969-437C-8C49-626A22832648}" destId="{E8F36D9D-6EC2-468A-9E1C-1AEB7F23DF85}" srcOrd="2" destOrd="0" presId="urn:microsoft.com/office/officeart/2005/8/layout/list1"/>
    <dgm:cxn modelId="{01C35243-9299-4CF7-A7BE-854FC334C38E}" type="presParOf" srcId="{80978804-D969-437C-8C49-626A22832648}" destId="{CB0EF3D0-06F0-4692-9229-63F56585A154}" srcOrd="3" destOrd="0" presId="urn:microsoft.com/office/officeart/2005/8/layout/list1"/>
    <dgm:cxn modelId="{6A896C52-699E-4E30-BAAA-540F7BD33904}" type="presParOf" srcId="{80978804-D969-437C-8C49-626A22832648}" destId="{64D91809-B7B5-4FAE-BAF5-4F6C3B563BC8}" srcOrd="4" destOrd="0" presId="urn:microsoft.com/office/officeart/2005/8/layout/list1"/>
    <dgm:cxn modelId="{BF4B6FA4-FB68-49E7-A595-E7EAAD585741}" type="presParOf" srcId="{64D91809-B7B5-4FAE-BAF5-4F6C3B563BC8}" destId="{45D07719-1C07-44D8-AE7A-80B80DFAFBB7}" srcOrd="0" destOrd="0" presId="urn:microsoft.com/office/officeart/2005/8/layout/list1"/>
    <dgm:cxn modelId="{5D8FE786-8929-4841-B894-8F02F3706E6A}" type="presParOf" srcId="{64D91809-B7B5-4FAE-BAF5-4F6C3B563BC8}" destId="{ECDE4AC6-B3AA-4C39-BAE4-0CE78A0D895A}" srcOrd="1" destOrd="0" presId="urn:microsoft.com/office/officeart/2005/8/layout/list1"/>
    <dgm:cxn modelId="{DE3BAE51-FC7E-4FEA-9B95-CA118302E40C}" type="presParOf" srcId="{80978804-D969-437C-8C49-626A22832648}" destId="{044E8C38-8C44-4D13-9B33-ED60E7DF42E8}" srcOrd="5" destOrd="0" presId="urn:microsoft.com/office/officeart/2005/8/layout/list1"/>
    <dgm:cxn modelId="{443FE116-2EC2-4EC0-BAA2-785ADF3D35FB}" type="presParOf" srcId="{80978804-D969-437C-8C49-626A22832648}" destId="{FA55AB57-79BE-494C-8271-19E7172D996B}" srcOrd="6" destOrd="0" presId="urn:microsoft.com/office/officeart/2005/8/layout/list1"/>
    <dgm:cxn modelId="{1F4FE751-ECD1-4481-88AE-98B75DC505E8}" type="presParOf" srcId="{80978804-D969-437C-8C49-626A22832648}" destId="{C3AED422-8A2C-4076-87FF-7004D8FC9AF6}" srcOrd="7" destOrd="0" presId="urn:microsoft.com/office/officeart/2005/8/layout/list1"/>
    <dgm:cxn modelId="{6DBE7EBB-2EC5-4858-B25E-0C32657A19B5}" type="presParOf" srcId="{80978804-D969-437C-8C49-626A22832648}" destId="{23A50FE4-0D0F-4506-9344-A6DEF31F104F}" srcOrd="8" destOrd="0" presId="urn:microsoft.com/office/officeart/2005/8/layout/list1"/>
    <dgm:cxn modelId="{83742AD2-7DFD-4C38-9B37-E9C5E75D5987}" type="presParOf" srcId="{23A50FE4-0D0F-4506-9344-A6DEF31F104F}" destId="{0C665DAA-A3B9-4AE8-BFD3-851972F8FF0D}" srcOrd="0" destOrd="0" presId="urn:microsoft.com/office/officeart/2005/8/layout/list1"/>
    <dgm:cxn modelId="{305F81FA-87F7-490B-8FBF-237F61CE4CC7}" type="presParOf" srcId="{23A50FE4-0D0F-4506-9344-A6DEF31F104F}" destId="{E26BCF13-2CB8-4802-9CD9-0D130B764E0F}" srcOrd="1" destOrd="0" presId="urn:microsoft.com/office/officeart/2005/8/layout/list1"/>
    <dgm:cxn modelId="{A9E81819-5261-4ADF-B7A8-A705DDA24F3D}" type="presParOf" srcId="{80978804-D969-437C-8C49-626A22832648}" destId="{83D78BC3-A6D8-4187-9121-F5FC92877432}" srcOrd="9" destOrd="0" presId="urn:microsoft.com/office/officeart/2005/8/layout/list1"/>
    <dgm:cxn modelId="{AB9006D4-861B-4F30-8584-0EB217B34298}" type="presParOf" srcId="{80978804-D969-437C-8C49-626A22832648}" destId="{0B37DF8D-7FDA-456C-B7E2-8999BF843A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0FE44-FF9F-47C9-9FB5-B8EF231C91F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37D3D409-C405-4EC0-9DF2-84B015E2F85B}">
      <dgm:prSet phldrT="[Text]" phldr="1"/>
      <dgm:spPr/>
      <dgm:t>
        <a:bodyPr/>
        <a:lstStyle/>
        <a:p>
          <a:endParaRPr lang="en-US" dirty="0"/>
        </a:p>
      </dgm:t>
    </dgm:pt>
    <dgm:pt modelId="{1AF8B54E-B152-44A6-8894-9CDB90198CA3}" type="parTrans" cxnId="{2CEF35EF-DF1A-4D64-BDD7-8404FD0E254E}">
      <dgm:prSet/>
      <dgm:spPr/>
      <dgm:t>
        <a:bodyPr/>
        <a:lstStyle/>
        <a:p>
          <a:endParaRPr lang="en-US"/>
        </a:p>
      </dgm:t>
    </dgm:pt>
    <dgm:pt modelId="{238E7FBF-29C7-46B7-8E18-F06995CAA130}" type="sibTrans" cxnId="{2CEF35EF-DF1A-4D64-BDD7-8404FD0E254E}">
      <dgm:prSet/>
      <dgm:spPr/>
      <dgm:t>
        <a:bodyPr/>
        <a:lstStyle/>
        <a:p>
          <a:endParaRPr lang="en-US"/>
        </a:p>
      </dgm:t>
    </dgm:pt>
    <dgm:pt modelId="{1E1C2AA2-55BE-4A66-AA6C-0F0E8E8D390E}">
      <dgm:prSet custT="1"/>
      <dgm:spPr/>
      <dgm:t>
        <a:bodyPr/>
        <a:lstStyle/>
        <a:p>
          <a:pPr>
            <a:lnSpc>
              <a:spcPct val="100000"/>
            </a:lnSpc>
            <a:spcAft>
              <a:spcPts val="0"/>
            </a:spcAft>
          </a:pPr>
          <a:r>
            <a:rPr lang="en-US" altLang="en-US" sz="1800" b="1" dirty="0" smtClean="0"/>
            <a:t>Logs should be submitted to Carole Mullins in hard copy or via e-mail at the end of each month.</a:t>
          </a:r>
          <a:endParaRPr lang="en-US" altLang="en-US" sz="1800" dirty="0"/>
        </a:p>
      </dgm:t>
    </dgm:pt>
    <dgm:pt modelId="{D5634635-06A0-4588-8AD3-6CF907DE6F3C}" type="parTrans" cxnId="{FAF8D3B8-269C-4AC7-88F3-2B11CF150DB1}">
      <dgm:prSet/>
      <dgm:spPr/>
      <dgm:t>
        <a:bodyPr/>
        <a:lstStyle/>
        <a:p>
          <a:endParaRPr lang="en-US"/>
        </a:p>
      </dgm:t>
    </dgm:pt>
    <dgm:pt modelId="{A711FC27-7CD4-469D-AABD-2F376F08CA5E}" type="sibTrans" cxnId="{FAF8D3B8-269C-4AC7-88F3-2B11CF150DB1}">
      <dgm:prSet/>
      <dgm:spPr/>
      <dgm:t>
        <a:bodyPr/>
        <a:lstStyle/>
        <a:p>
          <a:endParaRPr lang="en-US"/>
        </a:p>
      </dgm:t>
    </dgm:pt>
    <dgm:pt modelId="{3009E8C2-7440-4876-A10E-CE6B18FCCBEF}" type="pres">
      <dgm:prSet presAssocID="{FA40FE44-FF9F-47C9-9FB5-B8EF231C91F9}" presName="Name0" presStyleCnt="0">
        <dgm:presLayoutVars>
          <dgm:dir/>
          <dgm:animLvl val="lvl"/>
          <dgm:resizeHandles val="exact"/>
        </dgm:presLayoutVars>
      </dgm:prSet>
      <dgm:spPr/>
      <dgm:t>
        <a:bodyPr/>
        <a:lstStyle/>
        <a:p>
          <a:endParaRPr lang="en-US"/>
        </a:p>
      </dgm:t>
    </dgm:pt>
    <dgm:pt modelId="{AD227B2B-B9AA-4F55-98AC-A021C5FE349C}" type="pres">
      <dgm:prSet presAssocID="{FA40FE44-FF9F-47C9-9FB5-B8EF231C91F9}" presName="dummy" presStyleCnt="0"/>
      <dgm:spPr/>
    </dgm:pt>
    <dgm:pt modelId="{04381230-EC78-46AD-A336-247D37005128}" type="pres">
      <dgm:prSet presAssocID="{FA40FE44-FF9F-47C9-9FB5-B8EF231C91F9}" presName="linH" presStyleCnt="0"/>
      <dgm:spPr/>
    </dgm:pt>
    <dgm:pt modelId="{CA807DFA-3E20-43E9-A92B-F6FA2644043B}" type="pres">
      <dgm:prSet presAssocID="{FA40FE44-FF9F-47C9-9FB5-B8EF231C91F9}" presName="padding1" presStyleCnt="0"/>
      <dgm:spPr/>
    </dgm:pt>
    <dgm:pt modelId="{112F517B-70C5-4448-9FE2-BFAF810D881B}" type="pres">
      <dgm:prSet presAssocID="{37D3D409-C405-4EC0-9DF2-84B015E2F85B}" presName="linV" presStyleCnt="0"/>
      <dgm:spPr/>
    </dgm:pt>
    <dgm:pt modelId="{664F2ABF-CA83-46F0-96B4-FC562C077DBA}" type="pres">
      <dgm:prSet presAssocID="{37D3D409-C405-4EC0-9DF2-84B015E2F85B}" presName="spVertical1" presStyleCnt="0"/>
      <dgm:spPr/>
    </dgm:pt>
    <dgm:pt modelId="{D35EAAD7-2F0E-4F7B-B705-A9086B2E5966}" type="pres">
      <dgm:prSet presAssocID="{37D3D409-C405-4EC0-9DF2-84B015E2F85B}" presName="parTx" presStyleLbl="revTx" presStyleIdx="0" presStyleCnt="2" custFlipVert="1" custScaleX="12133" custScaleY="84907" custLinFactX="1300000" custLinFactY="12316" custLinFactNeighborX="1394828" custLinFactNeighborY="100000">
        <dgm:presLayoutVars>
          <dgm:chMax val="0"/>
          <dgm:chPref val="0"/>
          <dgm:bulletEnabled val="1"/>
        </dgm:presLayoutVars>
      </dgm:prSet>
      <dgm:spPr/>
      <dgm:t>
        <a:bodyPr/>
        <a:lstStyle/>
        <a:p>
          <a:endParaRPr lang="en-US"/>
        </a:p>
      </dgm:t>
    </dgm:pt>
    <dgm:pt modelId="{D8B9FB5F-0DC2-4F49-A2F6-DA234264D9FC}" type="pres">
      <dgm:prSet presAssocID="{37D3D409-C405-4EC0-9DF2-84B015E2F85B}" presName="spVertical2" presStyleCnt="0"/>
      <dgm:spPr/>
    </dgm:pt>
    <dgm:pt modelId="{1AA9718F-C286-416C-B03B-4221855C81CE}" type="pres">
      <dgm:prSet presAssocID="{37D3D409-C405-4EC0-9DF2-84B015E2F85B}" presName="spVertical3" presStyleCnt="0"/>
      <dgm:spPr/>
    </dgm:pt>
    <dgm:pt modelId="{4AB26CED-BCF3-4395-9EFE-B2F067F533D5}" type="pres">
      <dgm:prSet presAssocID="{238E7FBF-29C7-46B7-8E18-F06995CAA130}" presName="space" presStyleCnt="0"/>
      <dgm:spPr/>
    </dgm:pt>
    <dgm:pt modelId="{4836DE29-E415-4F98-AD39-5745A3686E47}" type="pres">
      <dgm:prSet presAssocID="{1E1C2AA2-55BE-4A66-AA6C-0F0E8E8D390E}" presName="linV" presStyleCnt="0"/>
      <dgm:spPr/>
    </dgm:pt>
    <dgm:pt modelId="{DB86ED98-8047-4EF0-A5CC-3F5D4C1978A4}" type="pres">
      <dgm:prSet presAssocID="{1E1C2AA2-55BE-4A66-AA6C-0F0E8E8D390E}" presName="spVertical1" presStyleCnt="0"/>
      <dgm:spPr/>
    </dgm:pt>
    <dgm:pt modelId="{C9E0B726-1848-4AEE-9A75-C6213405FE57}" type="pres">
      <dgm:prSet presAssocID="{1E1C2AA2-55BE-4A66-AA6C-0F0E8E8D390E}" presName="parTx" presStyleLbl="revTx" presStyleIdx="1" presStyleCnt="2" custScaleX="624364" custScaleY="198595" custLinFactX="-6410" custLinFactNeighborX="-100000" custLinFactNeighborY="7139">
        <dgm:presLayoutVars>
          <dgm:chMax val="0"/>
          <dgm:chPref val="0"/>
          <dgm:bulletEnabled val="1"/>
        </dgm:presLayoutVars>
      </dgm:prSet>
      <dgm:spPr/>
      <dgm:t>
        <a:bodyPr/>
        <a:lstStyle/>
        <a:p>
          <a:endParaRPr lang="en-US"/>
        </a:p>
      </dgm:t>
    </dgm:pt>
    <dgm:pt modelId="{0EB3DC6B-5B64-46F1-B43B-B892F4D2D928}" type="pres">
      <dgm:prSet presAssocID="{1E1C2AA2-55BE-4A66-AA6C-0F0E8E8D390E}" presName="spVertical2" presStyleCnt="0"/>
      <dgm:spPr/>
    </dgm:pt>
    <dgm:pt modelId="{00B18721-0DCF-4B85-891D-628EAFEDF828}" type="pres">
      <dgm:prSet presAssocID="{1E1C2AA2-55BE-4A66-AA6C-0F0E8E8D390E}" presName="spVertical3" presStyleCnt="0"/>
      <dgm:spPr/>
    </dgm:pt>
    <dgm:pt modelId="{EA9D00D0-07D9-42F7-9211-04D0AC00CBCE}" type="pres">
      <dgm:prSet presAssocID="{FA40FE44-FF9F-47C9-9FB5-B8EF231C91F9}" presName="padding2" presStyleCnt="0"/>
      <dgm:spPr/>
    </dgm:pt>
    <dgm:pt modelId="{15DDD322-BD30-48C3-8D01-ABBC3CBF0B68}" type="pres">
      <dgm:prSet presAssocID="{FA40FE44-FF9F-47C9-9FB5-B8EF231C91F9}" presName="negArrow" presStyleCnt="0"/>
      <dgm:spPr/>
    </dgm:pt>
    <dgm:pt modelId="{E874C13F-800C-4CBC-A592-1C7F8CCF893A}" type="pres">
      <dgm:prSet presAssocID="{FA40FE44-FF9F-47C9-9FB5-B8EF231C91F9}" presName="backgroundArrow" presStyleLbl="node1" presStyleIdx="0" presStyleCnt="1" custScaleY="190014" custLinFactNeighborX="1735" custLinFactNeighborY="1822"/>
      <dgm:spPr>
        <a:solidFill>
          <a:srgbClr val="00B0F0"/>
        </a:solidFill>
      </dgm:spPr>
    </dgm:pt>
  </dgm:ptLst>
  <dgm:cxnLst>
    <dgm:cxn modelId="{FAF8D3B8-269C-4AC7-88F3-2B11CF150DB1}" srcId="{FA40FE44-FF9F-47C9-9FB5-B8EF231C91F9}" destId="{1E1C2AA2-55BE-4A66-AA6C-0F0E8E8D390E}" srcOrd="1" destOrd="0" parTransId="{D5634635-06A0-4588-8AD3-6CF907DE6F3C}" sibTransId="{A711FC27-7CD4-469D-AABD-2F376F08CA5E}"/>
    <dgm:cxn modelId="{2CEF35EF-DF1A-4D64-BDD7-8404FD0E254E}" srcId="{FA40FE44-FF9F-47C9-9FB5-B8EF231C91F9}" destId="{37D3D409-C405-4EC0-9DF2-84B015E2F85B}" srcOrd="0" destOrd="0" parTransId="{1AF8B54E-B152-44A6-8894-9CDB90198CA3}" sibTransId="{238E7FBF-29C7-46B7-8E18-F06995CAA130}"/>
    <dgm:cxn modelId="{D758C719-AD5E-41F2-8D2C-A4A347D450D0}" type="presOf" srcId="{37D3D409-C405-4EC0-9DF2-84B015E2F85B}" destId="{D35EAAD7-2F0E-4F7B-B705-A9086B2E5966}" srcOrd="0" destOrd="0" presId="urn:microsoft.com/office/officeart/2005/8/layout/hProcess3"/>
    <dgm:cxn modelId="{A04ED359-D3DD-4D5D-A5DB-57EF93A4E87A}" type="presOf" srcId="{1E1C2AA2-55BE-4A66-AA6C-0F0E8E8D390E}" destId="{C9E0B726-1848-4AEE-9A75-C6213405FE57}" srcOrd="0" destOrd="0" presId="urn:microsoft.com/office/officeart/2005/8/layout/hProcess3"/>
    <dgm:cxn modelId="{A705800E-BDF0-4E54-915B-70FA8C43E264}" type="presOf" srcId="{FA40FE44-FF9F-47C9-9FB5-B8EF231C91F9}" destId="{3009E8C2-7440-4876-A10E-CE6B18FCCBEF}" srcOrd="0" destOrd="0" presId="urn:microsoft.com/office/officeart/2005/8/layout/hProcess3"/>
    <dgm:cxn modelId="{748D201A-96FA-4A9A-8B03-FD6292A908E7}" type="presParOf" srcId="{3009E8C2-7440-4876-A10E-CE6B18FCCBEF}" destId="{AD227B2B-B9AA-4F55-98AC-A021C5FE349C}" srcOrd="0" destOrd="0" presId="urn:microsoft.com/office/officeart/2005/8/layout/hProcess3"/>
    <dgm:cxn modelId="{EBD9C239-513B-49E3-AAC5-A49413D849A6}" type="presParOf" srcId="{3009E8C2-7440-4876-A10E-CE6B18FCCBEF}" destId="{04381230-EC78-46AD-A336-247D37005128}" srcOrd="1" destOrd="0" presId="urn:microsoft.com/office/officeart/2005/8/layout/hProcess3"/>
    <dgm:cxn modelId="{445CE857-8D06-42A1-92A4-B8F3BEC1D45B}" type="presParOf" srcId="{04381230-EC78-46AD-A336-247D37005128}" destId="{CA807DFA-3E20-43E9-A92B-F6FA2644043B}" srcOrd="0" destOrd="0" presId="urn:microsoft.com/office/officeart/2005/8/layout/hProcess3"/>
    <dgm:cxn modelId="{6AF86CCA-74BF-42C7-A2E4-A69729F0F7EE}" type="presParOf" srcId="{04381230-EC78-46AD-A336-247D37005128}" destId="{112F517B-70C5-4448-9FE2-BFAF810D881B}" srcOrd="1" destOrd="0" presId="urn:microsoft.com/office/officeart/2005/8/layout/hProcess3"/>
    <dgm:cxn modelId="{D7549E8C-54BE-43E8-B83A-1471EAD5328A}" type="presParOf" srcId="{112F517B-70C5-4448-9FE2-BFAF810D881B}" destId="{664F2ABF-CA83-46F0-96B4-FC562C077DBA}" srcOrd="0" destOrd="0" presId="urn:microsoft.com/office/officeart/2005/8/layout/hProcess3"/>
    <dgm:cxn modelId="{2B5DE830-7F29-454F-A584-BF13E9B11F4D}" type="presParOf" srcId="{112F517B-70C5-4448-9FE2-BFAF810D881B}" destId="{D35EAAD7-2F0E-4F7B-B705-A9086B2E5966}" srcOrd="1" destOrd="0" presId="urn:microsoft.com/office/officeart/2005/8/layout/hProcess3"/>
    <dgm:cxn modelId="{23BF2DAF-DFF7-4E1D-8FE2-EE0A2AB316B3}" type="presParOf" srcId="{112F517B-70C5-4448-9FE2-BFAF810D881B}" destId="{D8B9FB5F-0DC2-4F49-A2F6-DA234264D9FC}" srcOrd="2" destOrd="0" presId="urn:microsoft.com/office/officeart/2005/8/layout/hProcess3"/>
    <dgm:cxn modelId="{266EEF83-BA06-4093-813D-F03BE9A00656}" type="presParOf" srcId="{112F517B-70C5-4448-9FE2-BFAF810D881B}" destId="{1AA9718F-C286-416C-B03B-4221855C81CE}" srcOrd="3" destOrd="0" presId="urn:microsoft.com/office/officeart/2005/8/layout/hProcess3"/>
    <dgm:cxn modelId="{37698220-DD3B-4E5E-B62D-BA720834DFA7}" type="presParOf" srcId="{04381230-EC78-46AD-A336-247D37005128}" destId="{4AB26CED-BCF3-4395-9EFE-B2F067F533D5}" srcOrd="2" destOrd="0" presId="urn:microsoft.com/office/officeart/2005/8/layout/hProcess3"/>
    <dgm:cxn modelId="{84801C19-A3E5-4320-B284-43701B41B378}" type="presParOf" srcId="{04381230-EC78-46AD-A336-247D37005128}" destId="{4836DE29-E415-4F98-AD39-5745A3686E47}" srcOrd="3" destOrd="0" presId="urn:microsoft.com/office/officeart/2005/8/layout/hProcess3"/>
    <dgm:cxn modelId="{CF972EB3-0A6A-4B7F-AB0D-9C37525B7DFF}" type="presParOf" srcId="{4836DE29-E415-4F98-AD39-5745A3686E47}" destId="{DB86ED98-8047-4EF0-A5CC-3F5D4C1978A4}" srcOrd="0" destOrd="0" presId="urn:microsoft.com/office/officeart/2005/8/layout/hProcess3"/>
    <dgm:cxn modelId="{C14235FF-02C6-4F06-A8E5-B16319E96C0F}" type="presParOf" srcId="{4836DE29-E415-4F98-AD39-5745A3686E47}" destId="{C9E0B726-1848-4AEE-9A75-C6213405FE57}" srcOrd="1" destOrd="0" presId="urn:microsoft.com/office/officeart/2005/8/layout/hProcess3"/>
    <dgm:cxn modelId="{778D323F-788F-4125-85DD-789E7ABF7C00}" type="presParOf" srcId="{4836DE29-E415-4F98-AD39-5745A3686E47}" destId="{0EB3DC6B-5B64-46F1-B43B-B892F4D2D928}" srcOrd="2" destOrd="0" presId="urn:microsoft.com/office/officeart/2005/8/layout/hProcess3"/>
    <dgm:cxn modelId="{66C7EFD7-F984-4D29-9DE8-A73710C2B79D}" type="presParOf" srcId="{4836DE29-E415-4F98-AD39-5745A3686E47}" destId="{00B18721-0DCF-4B85-891D-628EAFEDF828}" srcOrd="3" destOrd="0" presId="urn:microsoft.com/office/officeart/2005/8/layout/hProcess3"/>
    <dgm:cxn modelId="{361952FD-529F-4714-B235-F7ADFEC0AFBA}" type="presParOf" srcId="{04381230-EC78-46AD-A336-247D37005128}" destId="{EA9D00D0-07D9-42F7-9211-04D0AC00CBCE}" srcOrd="4" destOrd="0" presId="urn:microsoft.com/office/officeart/2005/8/layout/hProcess3"/>
    <dgm:cxn modelId="{9389CF96-D9CA-4573-89DC-8BFFF1C9DAC2}" type="presParOf" srcId="{04381230-EC78-46AD-A336-247D37005128}" destId="{15DDD322-BD30-48C3-8D01-ABBC3CBF0B68}" srcOrd="5" destOrd="0" presId="urn:microsoft.com/office/officeart/2005/8/layout/hProcess3"/>
    <dgm:cxn modelId="{364204FA-7713-45FE-A1D3-33DF52DA8186}" type="presParOf" srcId="{04381230-EC78-46AD-A336-247D37005128}" destId="{E874C13F-800C-4CBC-A592-1C7F8CCF893A}"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C13F-800C-4CBC-A592-1C7F8CCF893A}">
      <dsp:nvSpPr>
        <dsp:cNvPr id="0" name=""/>
        <dsp:cNvSpPr/>
      </dsp:nvSpPr>
      <dsp:spPr>
        <a:xfrm>
          <a:off x="18845" y="0"/>
          <a:ext cx="3848287" cy="3163322"/>
        </a:xfrm>
        <a:prstGeom prst="rightArrow">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0B726-1848-4AEE-9A75-C6213405FE57}">
      <dsp:nvSpPr>
        <dsp:cNvPr id="0" name=""/>
        <dsp:cNvSpPr/>
      </dsp:nvSpPr>
      <dsp:spPr>
        <a:xfrm>
          <a:off x="376409" y="342704"/>
          <a:ext cx="2645586" cy="2523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100000"/>
            </a:lnSpc>
            <a:spcBef>
              <a:spcPct val="0"/>
            </a:spcBef>
            <a:spcAft>
              <a:spcPts val="0"/>
            </a:spcAft>
          </a:pPr>
          <a:r>
            <a:rPr lang="en-US" altLang="en-US" sz="1800" b="1" kern="1200" dirty="0" smtClean="0"/>
            <a:t>Logs should be submitted to Carole Mullins in hard copy or via e-mail at the end of each month.</a:t>
          </a:r>
          <a:endParaRPr lang="en-US" altLang="en-US" sz="1800" kern="1200" dirty="0"/>
        </a:p>
      </dsp:txBody>
      <dsp:txXfrm>
        <a:off x="376409" y="342704"/>
        <a:ext cx="2645586" cy="2523127"/>
      </dsp:txXfrm>
    </dsp:sp>
    <dsp:sp modelId="{D35EAAD7-2F0E-4F7B-B705-A9086B2E5966}">
      <dsp:nvSpPr>
        <dsp:cNvPr id="0" name=""/>
        <dsp:cNvSpPr/>
      </dsp:nvSpPr>
      <dsp:spPr>
        <a:xfrm flipV="1">
          <a:off x="3815722" y="796212"/>
          <a:ext cx="51410" cy="107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815722" y="796212"/>
        <a:ext cx="51410" cy="10787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7414F-BD4A-415B-A9CC-2D23A9A1A16F}" type="datetimeFigureOut">
              <a:rPr lang="en-US" smtClean="0"/>
              <a:t>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72BF4-23FB-431F-8745-0EFCDF0E6D46}" type="slidenum">
              <a:rPr lang="en-US" smtClean="0"/>
              <a:t>‹#›</a:t>
            </a:fld>
            <a:endParaRPr lang="en-US"/>
          </a:p>
        </p:txBody>
      </p:sp>
    </p:spTree>
    <p:extLst>
      <p:ext uri="{BB962C8B-B14F-4D97-AF65-F5344CB8AC3E}">
        <p14:creationId xmlns:p14="http://schemas.microsoft.com/office/powerpoint/2010/main" val="401772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endParaRPr lang="en-US" b="1" dirty="0" smtClean="0"/>
          </a:p>
          <a:p>
            <a:endParaRPr lang="en-US" b="1" dirty="0" smtClean="0"/>
          </a:p>
          <a:p>
            <a:pPr eaLnBrk="1" hangingPunct="1">
              <a:spcBef>
                <a:spcPct val="0"/>
              </a:spcBef>
            </a:pPr>
            <a:endParaRPr lang="en-US" dirty="0" smtClean="0">
              <a:latin typeface="Arial" pitchFamily="34" charset="0"/>
              <a:cs typeface="Arial" pitchFamily="34" charset="0"/>
            </a:endParaRP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dirty="0"/>
          </a:p>
        </p:txBody>
      </p:sp>
    </p:spTree>
    <p:extLst>
      <p:ext uri="{BB962C8B-B14F-4D97-AF65-F5344CB8AC3E}">
        <p14:creationId xmlns:p14="http://schemas.microsoft.com/office/powerpoint/2010/main" val="1150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Kentucky Leadership</a:t>
            </a:r>
            <a:r>
              <a:rPr lang="en-US" baseline="0" dirty="0" smtClean="0"/>
              <a:t> Networks What Participants Need to Know (binder)</a:t>
            </a:r>
          </a:p>
          <a:p>
            <a:r>
              <a:rPr lang="en-US" baseline="0" dirty="0" smtClean="0"/>
              <a:t>Characteristics of the Right Network Participant</a:t>
            </a:r>
          </a:p>
          <a:p>
            <a:r>
              <a:rPr lang="en-US" baseline="0" dirty="0" smtClean="0"/>
              <a:t>Released Statement from Karen Kidwell Social Studies Networks</a:t>
            </a:r>
          </a:p>
          <a:p>
            <a:endParaRPr lang="en-US" baseline="0" dirty="0" smtClean="0"/>
          </a:p>
          <a:p>
            <a:r>
              <a:rPr lang="en-US" baseline="0" dirty="0" smtClean="0"/>
              <a:t>After reflecting individually, share with the members of your district team your goals for this work.</a:t>
            </a:r>
          </a:p>
        </p:txBody>
      </p:sp>
      <p:sp>
        <p:nvSpPr>
          <p:cNvPr id="4" name="Slide Number Placeholder 3"/>
          <p:cNvSpPr>
            <a:spLocks noGrp="1"/>
          </p:cNvSpPr>
          <p:nvPr>
            <p:ph type="sldNum" sz="quarter" idx="10"/>
          </p:nvPr>
        </p:nvSpPr>
        <p:spPr/>
        <p:txBody>
          <a:bodyPr/>
          <a:lstStyle/>
          <a:p>
            <a:fld id="{60913557-7C53-471A-BB74-08C5526B88AA}" type="slidenum">
              <a:rPr lang="en-US" smtClean="0"/>
              <a:t>12</a:t>
            </a:fld>
            <a:endParaRPr lang="en-US"/>
          </a:p>
        </p:txBody>
      </p:sp>
    </p:spTree>
    <p:extLst>
      <p:ext uri="{BB962C8B-B14F-4D97-AF65-F5344CB8AC3E}">
        <p14:creationId xmlns:p14="http://schemas.microsoft.com/office/powerpoint/2010/main" val="89886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Pillars</a:t>
            </a:r>
            <a:r>
              <a:rPr lang="en-US" baseline="0" dirty="0" smtClean="0"/>
              <a:t> of the SS TLN Meetings:</a:t>
            </a:r>
          </a:p>
          <a:p>
            <a:r>
              <a:rPr lang="en-US" baseline="0" dirty="0" smtClean="0"/>
              <a:t>CHETL</a:t>
            </a:r>
          </a:p>
          <a:p>
            <a:r>
              <a:rPr lang="en-US" baseline="0" dirty="0" smtClean="0"/>
              <a:t>Assessment Literacy</a:t>
            </a:r>
          </a:p>
          <a:p>
            <a:r>
              <a:rPr lang="en-US" baseline="0" dirty="0" smtClean="0"/>
              <a:t>Leadership</a:t>
            </a:r>
          </a:p>
          <a:p>
            <a:r>
              <a:rPr lang="en-US" baseline="0" dirty="0" smtClean="0"/>
              <a:t>KCAS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STAND AND DELIVER: Review of Network Goals/Pillars of Work—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“Today we will place more emphasis on the Standards Pillar &amp; the Leadership Pillar, but will definitely pick the others up at another meeting.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It’s important to understand these pillars are not independent of one another (Coherence, three-legged stool), though our activities may highlight one particular pillar more than another…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recognize that most teachers have received a great deal of Professional Learning lately around formative assessment, but have not, generally, had the opportunity to work with C3/CCSS.”</a:t>
            </a:r>
          </a:p>
          <a:p>
            <a:endParaRPr lang="en-US" baseline="0" dirty="0" smtClean="0"/>
          </a:p>
          <a:p>
            <a:endParaRPr lang="en-US" baseline="0" dirty="0" smtClean="0"/>
          </a:p>
          <a:p>
            <a:r>
              <a:rPr lang="en-US" baseline="0" dirty="0" smtClean="0"/>
              <a:t>These pillars all come together in the TPGES</a:t>
            </a:r>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13</a:t>
            </a:fld>
            <a:endParaRPr lang="en-US"/>
          </a:p>
        </p:txBody>
      </p:sp>
    </p:spTree>
    <p:extLst>
      <p:ext uri="{BB962C8B-B14F-4D97-AF65-F5344CB8AC3E}">
        <p14:creationId xmlns:p14="http://schemas.microsoft.com/office/powerpoint/2010/main" val="200250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KCAS: Update on SS </a:t>
            </a:r>
            <a:r>
              <a:rPr lang="en-US" dirty="0" err="1" smtClean="0"/>
              <a:t>Stds</a:t>
            </a:r>
            <a:r>
              <a:rPr lang="en-US" dirty="0" smtClean="0"/>
              <a:t>. Handout; </a:t>
            </a:r>
            <a:r>
              <a:rPr lang="en-US" baseline="0" dirty="0" smtClean="0"/>
              <a:t> </a:t>
            </a:r>
            <a:r>
              <a:rPr lang="en-US" dirty="0" smtClean="0"/>
              <a:t>SS</a:t>
            </a:r>
            <a:r>
              <a:rPr lang="en-US" baseline="0" dirty="0" smtClean="0"/>
              <a:t> CC 4.1 and Literacy Standards Handout</a:t>
            </a:r>
          </a:p>
          <a:p>
            <a:endParaRPr lang="en-US" baseline="0" dirty="0" smtClean="0"/>
          </a:p>
          <a:p>
            <a:r>
              <a:rPr lang="en-US" baseline="0" dirty="0" smtClean="0"/>
              <a:t>CHETL: SS CHETL Document</a:t>
            </a:r>
          </a:p>
          <a:p>
            <a:endParaRPr lang="en-US" baseline="0" dirty="0" smtClean="0"/>
          </a:p>
          <a:p>
            <a:r>
              <a:rPr lang="en-US" baseline="0" dirty="0" smtClean="0"/>
              <a:t>ASSESSMENT LITERACY: Balanced Assessment Survey and CASL: Take survey, then place in binder for use at the next meeting.</a:t>
            </a:r>
          </a:p>
          <a:p>
            <a:endParaRPr lang="en-US" baseline="0" dirty="0" smtClean="0"/>
          </a:p>
          <a:p>
            <a:r>
              <a:rPr lang="en-US" baseline="0" dirty="0" smtClean="0"/>
              <a:t>LEADERSHIP: Activity on Next Slides </a:t>
            </a:r>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14</a:t>
            </a:fld>
            <a:endParaRPr lang="en-US"/>
          </a:p>
        </p:txBody>
      </p:sp>
    </p:spTree>
    <p:extLst>
      <p:ext uri="{BB962C8B-B14F-4D97-AF65-F5344CB8AC3E}">
        <p14:creationId xmlns:p14="http://schemas.microsoft.com/office/powerpoint/2010/main" val="152118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  What are strengths we have as a group?  How can we assist one another?  What are some things we may need</a:t>
            </a:r>
            <a:r>
              <a:rPr lang="en-US" baseline="0" dirty="0" smtClean="0"/>
              <a:t> to focus on?</a:t>
            </a:r>
            <a:endParaRPr lang="en-US" dirty="0"/>
          </a:p>
        </p:txBody>
      </p:sp>
      <p:sp>
        <p:nvSpPr>
          <p:cNvPr id="4" name="Slide Number Placeholder 3"/>
          <p:cNvSpPr>
            <a:spLocks noGrp="1"/>
          </p:cNvSpPr>
          <p:nvPr>
            <p:ph type="sldNum" sz="quarter" idx="10"/>
          </p:nvPr>
        </p:nvSpPr>
        <p:spPr/>
        <p:txBody>
          <a:bodyPr/>
          <a:lstStyle/>
          <a:p>
            <a:fld id="{9FF0C4E5-0E69-4974-B712-D170FD60B7B3}" type="slidenum">
              <a:rPr lang="en-US" smtClean="0"/>
              <a:t>16</a:t>
            </a:fld>
            <a:endParaRPr lang="en-US"/>
          </a:p>
        </p:txBody>
      </p:sp>
    </p:spTree>
    <p:extLst>
      <p:ext uri="{BB962C8B-B14F-4D97-AF65-F5344CB8AC3E}">
        <p14:creationId xmlns:p14="http://schemas.microsoft.com/office/powerpoint/2010/main" val="411440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Leadership Network concept/design is based on the most current research-based data that we have on </a:t>
            </a:r>
            <a:r>
              <a:rPr lang="en-US" sz="1200" b="1" i="1" kern="1200" dirty="0" smtClean="0">
                <a:solidFill>
                  <a:schemeClr val="tx1"/>
                </a:solidFill>
                <a:effectLst/>
                <a:latin typeface="+mn-lt"/>
                <a:ea typeface="+mn-ea"/>
                <a:cs typeface="+mn-cs"/>
              </a:rPr>
              <a:t>effective professional development</a:t>
            </a:r>
            <a:r>
              <a:rPr lang="en-US" sz="1200" kern="1200" dirty="0" smtClean="0">
                <a:solidFill>
                  <a:schemeClr val="tx1"/>
                </a:solidFill>
                <a:effectLst/>
                <a:latin typeface="+mn-lt"/>
                <a:ea typeface="+mn-ea"/>
                <a:cs typeface="+mn-cs"/>
              </a:rPr>
              <a:t> (that is, </a:t>
            </a:r>
            <a:r>
              <a:rPr lang="en-US" sz="1200" b="1" i="1" kern="1200" dirty="0" smtClean="0">
                <a:solidFill>
                  <a:schemeClr val="tx1"/>
                </a:solidFill>
                <a:effectLst/>
                <a:latin typeface="+mn-lt"/>
                <a:ea typeface="+mn-ea"/>
                <a:cs typeface="+mn-cs"/>
              </a:rPr>
              <a:t>professional development that actually leads to improved classroom practice</a:t>
            </a:r>
            <a:r>
              <a:rPr lang="en-US" sz="1200" kern="1200" dirty="0" smtClean="0">
                <a:solidFill>
                  <a:schemeClr val="tx1"/>
                </a:solidFill>
                <a:effectLst/>
                <a:latin typeface="+mn-lt"/>
                <a:ea typeface="+mn-ea"/>
                <a:cs typeface="+mn-cs"/>
              </a:rPr>
              <a:t>).  The focus of the networks is capacity building, not a ‘train the trainer’ model.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this is CB</a:t>
            </a:r>
            <a:r>
              <a:rPr lang="en-US" sz="1200" kern="1200" baseline="0" dirty="0" smtClean="0">
                <a:solidFill>
                  <a:schemeClr val="tx1"/>
                </a:solidFill>
                <a:effectLst/>
                <a:latin typeface="+mn-lt"/>
                <a:ea typeface="+mn-ea"/>
                <a:cs typeface="+mn-cs"/>
              </a:rPr>
              <a:t> is one of our ultimate network goals, let’s clarify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872BF4-23FB-431F-8745-0EFCDF0E6D46}" type="slidenum">
              <a:rPr lang="en-US" smtClean="0"/>
              <a:t>18</a:t>
            </a:fld>
            <a:endParaRPr lang="en-US"/>
          </a:p>
        </p:txBody>
      </p:sp>
    </p:spTree>
    <p:extLst>
      <p:ext uri="{BB962C8B-B14F-4D97-AF65-F5344CB8AC3E}">
        <p14:creationId xmlns:p14="http://schemas.microsoft.com/office/powerpoint/2010/main" val="310689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Capacity Building Model vs Train-the-Trainer Model</a:t>
            </a:r>
          </a:p>
          <a:p>
            <a:endParaRPr lang="en-US" dirty="0" smtClean="0"/>
          </a:p>
          <a:p>
            <a:r>
              <a:rPr lang="en-US" dirty="0" smtClean="0"/>
              <a:t>Give</a:t>
            </a:r>
            <a:r>
              <a:rPr lang="en-US" baseline="0" dirty="0" smtClean="0"/>
              <a:t> instructions for Journal Activity:</a:t>
            </a:r>
          </a:p>
          <a:p>
            <a:endParaRPr lang="en-US" dirty="0" smtClean="0"/>
          </a:p>
          <a:p>
            <a:pPr lvl="0"/>
            <a:r>
              <a:rPr lang="en-US" sz="1200" kern="1200" dirty="0" smtClean="0">
                <a:solidFill>
                  <a:schemeClr val="tx1"/>
                </a:solidFill>
                <a:effectLst/>
                <a:latin typeface="+mn-lt"/>
                <a:ea typeface="+mn-ea"/>
                <a:cs typeface="+mn-cs"/>
              </a:rPr>
              <a:t>Capacity Building vs. Train the Trainer: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Read short definitions on Slide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instructions for Journal Activity: Make a T-Chart for CB and </a:t>
            </a:r>
            <a:r>
              <a:rPr lang="en-US" sz="1200" kern="1200" dirty="0" err="1" smtClean="0">
                <a:solidFill>
                  <a:schemeClr val="tx1"/>
                </a:solidFill>
                <a:effectLst/>
                <a:latin typeface="+mn-lt"/>
                <a:ea typeface="+mn-ea"/>
                <a:cs typeface="+mn-cs"/>
              </a:rPr>
              <a:t>TtT</a:t>
            </a:r>
            <a:r>
              <a:rPr lang="en-US" sz="1200" kern="1200" dirty="0" smtClean="0">
                <a:solidFill>
                  <a:schemeClr val="tx1"/>
                </a:solidFill>
                <a:effectLst/>
                <a:latin typeface="+mn-lt"/>
                <a:ea typeface="+mn-ea"/>
                <a:cs typeface="+mn-cs"/>
              </a:rPr>
              <a:t> Model in journal. List characteristics of each Model.</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Distribute CB vs </a:t>
            </a:r>
            <a:r>
              <a:rPr lang="en-US" sz="1200" kern="1200" dirty="0" err="1" smtClean="0">
                <a:solidFill>
                  <a:schemeClr val="tx1"/>
                </a:solidFill>
                <a:effectLst/>
                <a:latin typeface="+mn-lt"/>
                <a:ea typeface="+mn-ea"/>
                <a:cs typeface="+mn-cs"/>
              </a:rPr>
              <a:t>TtT</a:t>
            </a:r>
            <a:r>
              <a:rPr lang="en-US" sz="1200" kern="1200" dirty="0" smtClean="0">
                <a:solidFill>
                  <a:schemeClr val="tx1"/>
                </a:solidFill>
                <a:effectLst/>
                <a:latin typeface="+mn-lt"/>
                <a:ea typeface="+mn-ea"/>
                <a:cs typeface="+mn-cs"/>
              </a:rPr>
              <a:t> (Handout) with completed T-Chart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Compare your responses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Table and Group Discussion</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19</a:t>
            </a:fld>
            <a:endParaRPr lang="en-US"/>
          </a:p>
        </p:txBody>
      </p:sp>
    </p:spTree>
    <p:extLst>
      <p:ext uri="{BB962C8B-B14F-4D97-AF65-F5344CB8AC3E}">
        <p14:creationId xmlns:p14="http://schemas.microsoft.com/office/powerpoint/2010/main" val="731012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Carole:</a:t>
            </a:r>
          </a:p>
          <a:p>
            <a:pPr eaLnBrk="1" hangingPunct="1"/>
            <a:endParaRPr lang="en-US" altLang="en-US" b="1" dirty="0" smtClean="0"/>
          </a:p>
          <a:p>
            <a:pPr eaLnBrk="1" hangingPunct="1"/>
            <a:r>
              <a:rPr lang="en-US" altLang="en-US" b="1" dirty="0" smtClean="0"/>
              <a:t>The focus on professional growth </a:t>
            </a:r>
            <a:r>
              <a:rPr lang="en-US" altLang="en-US" b="1" u="sng" dirty="0" smtClean="0"/>
              <a:t>is not </a:t>
            </a:r>
            <a:r>
              <a:rPr lang="en-US" altLang="en-US" b="1" dirty="0" smtClean="0"/>
              <a:t>because our teaching is </a:t>
            </a:r>
            <a:r>
              <a:rPr lang="en-US" altLang="en-US" b="1" i="1" dirty="0" smtClean="0"/>
              <a:t>bad</a:t>
            </a:r>
            <a:r>
              <a:rPr lang="en-US" altLang="en-US" b="1" dirty="0" smtClean="0"/>
              <a:t>, but rather because teaching is </a:t>
            </a:r>
            <a:r>
              <a:rPr lang="en-US" altLang="en-US" b="1" i="1" dirty="0" smtClean="0"/>
              <a:t>complex</a:t>
            </a:r>
            <a:endParaRPr lang="en-US" altLang="en-US" b="1" dirty="0"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B7C8CA-3FD1-49CC-AC06-5902AB986ACE}" type="slidenum">
              <a:rPr lang="en-US" altLang="en-US" smtClean="0">
                <a:latin typeface="Arial" pitchFamily="34" charset="0"/>
              </a:rPr>
              <a:pPr eaLnBrk="1" hangingPunct="1">
                <a:spcBef>
                  <a:spcPct val="0"/>
                </a:spcBef>
              </a:pPr>
              <a:t>21</a:t>
            </a:fld>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marL="628650" lvl="1" indent="-171450">
              <a:buFont typeface="Arial" panose="020B0604020202020204" pitchFamily="34" charset="0"/>
              <a:buChar char="•"/>
            </a:pPr>
            <a:r>
              <a:rPr lang="en-US" b="1" dirty="0" smtClean="0"/>
              <a:t>Walkthrough information on Slide</a:t>
            </a:r>
          </a:p>
          <a:p>
            <a:pPr marL="628650" lvl="1" indent="-171450">
              <a:buFont typeface="Arial" panose="020B0604020202020204" pitchFamily="34" charset="0"/>
              <a:buChar char="•"/>
            </a:pPr>
            <a:r>
              <a:rPr lang="en-US" b="1" dirty="0" smtClean="0"/>
              <a:t>How many of you are participants in the pilot</a:t>
            </a:r>
            <a:r>
              <a:rPr lang="en-US" b="1" baseline="0" dirty="0" smtClean="0"/>
              <a:t> or have seen the Framework?</a:t>
            </a:r>
          </a:p>
          <a:p>
            <a:pPr marL="628650" lvl="1" indent="-171450">
              <a:buFont typeface="Arial" panose="020B0604020202020204" pitchFamily="34" charset="0"/>
              <a:buChar char="•"/>
            </a:pPr>
            <a:r>
              <a:rPr lang="en-US" b="1" baseline="0" dirty="0" smtClean="0"/>
              <a:t>I’m going to give you a quick introduction to the it, but our focus will be making the connection to NGSS</a:t>
            </a:r>
            <a:endParaRPr lang="en-US" b="1" dirty="0"/>
          </a:p>
        </p:txBody>
      </p:sp>
      <p:sp>
        <p:nvSpPr>
          <p:cNvPr id="4" name="Slide Number Placeholder 3"/>
          <p:cNvSpPr>
            <a:spLocks noGrp="1"/>
          </p:cNvSpPr>
          <p:nvPr>
            <p:ph type="sldNum" sz="quarter" idx="10"/>
          </p:nvPr>
        </p:nvSpPr>
        <p:spPr/>
        <p:txBody>
          <a:bodyPr/>
          <a:lstStyle/>
          <a:p>
            <a:fld id="{D4CC27D7-B94B-428B-AEFC-4523A6E420D1}" type="slidenum">
              <a:rPr lang="en-US" smtClean="0"/>
              <a:t>22</a:t>
            </a:fld>
            <a:endParaRPr lang="en-US"/>
          </a:p>
        </p:txBody>
      </p:sp>
    </p:spTree>
    <p:extLst>
      <p:ext uri="{BB962C8B-B14F-4D97-AF65-F5344CB8AC3E}">
        <p14:creationId xmlns:p14="http://schemas.microsoft.com/office/powerpoint/2010/main" val="12378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marL="628650" lvl="1" indent="-171450">
              <a:buFont typeface="Arial" panose="020B0604020202020204" pitchFamily="34" charset="0"/>
              <a:buChar char="•"/>
            </a:pPr>
            <a:r>
              <a:rPr lang="en-US" b="1" dirty="0" smtClean="0"/>
              <a:t>Request</a:t>
            </a:r>
            <a:r>
              <a:rPr lang="en-US" b="1" baseline="0" dirty="0" smtClean="0"/>
              <a:t> participants to pull out this document for use</a:t>
            </a:r>
          </a:p>
        </p:txBody>
      </p:sp>
      <p:sp>
        <p:nvSpPr>
          <p:cNvPr id="4" name="Slide Number Placeholder 3"/>
          <p:cNvSpPr>
            <a:spLocks noGrp="1"/>
          </p:cNvSpPr>
          <p:nvPr>
            <p:ph type="sldNum" sz="quarter" idx="10"/>
          </p:nvPr>
        </p:nvSpPr>
        <p:spPr/>
        <p:txBody>
          <a:bodyPr/>
          <a:lstStyle/>
          <a:p>
            <a:fld id="{F8646707-6BBD-41A9-B4DF-0C76A73A2D2A}" type="slidenum">
              <a:rPr lang="en-US" smtClean="0"/>
              <a:t>23</a:t>
            </a:fld>
            <a:endParaRPr lang="en-US"/>
          </a:p>
        </p:txBody>
      </p:sp>
    </p:spTree>
    <p:extLst>
      <p:ext uri="{BB962C8B-B14F-4D97-AF65-F5344CB8AC3E}">
        <p14:creationId xmlns:p14="http://schemas.microsoft.com/office/powerpoint/2010/main" val="2338953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bwMode="auto">
          <a:noFill/>
          <a:ln>
            <a:miter lim="800000"/>
            <a:headEnd/>
            <a:tailEnd/>
          </a:ln>
        </p:spPr>
        <p:txBody>
          <a:bodyPr/>
          <a:lstStyle/>
          <a:p>
            <a:r>
              <a:rPr lang="en-US" smtClean="0">
                <a:latin typeface="Arial" charset="0"/>
              </a:rPr>
              <a:t>Overheads Day One</a:t>
            </a:r>
          </a:p>
        </p:txBody>
      </p:sp>
      <p:sp>
        <p:nvSpPr>
          <p:cNvPr id="71683" name="Rectangle 7"/>
          <p:cNvSpPr>
            <a:spLocks noGrp="1" noChangeArrowheads="1"/>
          </p:cNvSpPr>
          <p:nvPr>
            <p:ph type="sldNum" sz="quarter" idx="5"/>
          </p:nvPr>
        </p:nvSpPr>
        <p:spPr bwMode="auto">
          <a:noFill/>
          <a:ln>
            <a:miter lim="800000"/>
            <a:headEnd/>
            <a:tailEnd/>
          </a:ln>
        </p:spPr>
        <p:txBody>
          <a:bodyPr/>
          <a:lstStyle/>
          <a:p>
            <a:fld id="{75C684F6-5A60-4E3B-9D98-AD8099A47B91}" type="slidenum">
              <a:rPr lang="en-US">
                <a:latin typeface="Arial" charset="0"/>
              </a:rPr>
              <a:pPr/>
              <a:t>24</a:t>
            </a:fld>
            <a:endParaRPr lang="en-US">
              <a:latin typeface="Arial" charset="0"/>
            </a:endParaRPr>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5" name="Rectangle 3"/>
          <p:cNvSpPr>
            <a:spLocks noGrp="1" noChangeArrowheads="1"/>
          </p:cNvSpPr>
          <p:nvPr>
            <p:ph type="body" idx="1"/>
          </p:nvPr>
        </p:nvSpPr>
        <p:spPr bwMode="auto">
          <a:noFill/>
        </p:spPr>
        <p:txBody>
          <a:bodyPr/>
          <a:lstStyle/>
          <a:p>
            <a:pPr eaLnBrk="1" hangingPunct="1">
              <a:spcBef>
                <a:spcPct val="0"/>
              </a:spcBef>
            </a:pPr>
            <a:r>
              <a:rPr lang="en-US" b="1" dirty="0" smtClean="0">
                <a:latin typeface="Arial" charset="0"/>
                <a:ea typeface="ＭＳ Ｐゴシック" pitchFamily="-109" charset="-128"/>
              </a:rPr>
              <a:t>Carole</a:t>
            </a:r>
          </a:p>
          <a:p>
            <a:pPr eaLnBrk="1" hangingPunct="1">
              <a:spcBef>
                <a:spcPct val="0"/>
              </a:spcBef>
            </a:pPr>
            <a:r>
              <a:rPr lang="en-US" b="1" dirty="0" smtClean="0">
                <a:latin typeface="Arial" charset="0"/>
                <a:ea typeface="ＭＳ Ｐゴシック" pitchFamily="-109" charset="-128"/>
              </a:rPr>
              <a:t>Refer participants to page 3 of the framework:</a:t>
            </a:r>
            <a:r>
              <a:rPr lang="en-US" b="1" baseline="0" dirty="0" smtClean="0">
                <a:latin typeface="Arial" charset="0"/>
                <a:ea typeface="ＭＳ Ｐゴシック" pitchFamily="-109" charset="-128"/>
              </a:rPr>
              <a:t> (I use this page first because it is easier to understand than page 2!)</a:t>
            </a:r>
          </a:p>
          <a:p>
            <a:pPr eaLnBrk="1" hangingPunct="1">
              <a:spcBef>
                <a:spcPct val="0"/>
              </a:spcBef>
            </a:pPr>
            <a:endParaRPr lang="en-US" b="1" baseline="0" dirty="0" smtClean="0">
              <a:latin typeface="Arial" charset="0"/>
              <a:ea typeface="ＭＳ Ｐゴシック" pitchFamily="-109" charset="-128"/>
            </a:endParaRPr>
          </a:p>
          <a:p>
            <a:pPr marL="628650" lvl="1" indent="-171450" eaLnBrk="1" hangingPunct="1">
              <a:spcBef>
                <a:spcPct val="0"/>
              </a:spcBef>
              <a:buFont typeface="Arial" panose="020B0604020202020204" pitchFamily="34" charset="0"/>
              <a:buChar char="•"/>
            </a:pPr>
            <a:r>
              <a:rPr lang="en-US" b="1" baseline="0" dirty="0" smtClean="0">
                <a:latin typeface="Arial" charset="0"/>
                <a:ea typeface="ＭＳ Ｐゴシック" pitchFamily="-109" charset="-128"/>
              </a:rPr>
              <a:t>This is an overall view of the Domains, Components (Letters) and Elements (roman numerals) on page 3.</a:t>
            </a:r>
          </a:p>
          <a:p>
            <a:pPr marL="628650" lvl="1" indent="-171450" eaLnBrk="1" hangingPunct="1">
              <a:spcBef>
                <a:spcPct val="0"/>
              </a:spcBef>
              <a:buFont typeface="Arial" panose="020B0604020202020204" pitchFamily="34" charset="0"/>
              <a:buChar char="•"/>
            </a:pPr>
            <a:r>
              <a:rPr lang="en-US" b="1" baseline="0" dirty="0" smtClean="0">
                <a:latin typeface="Arial" charset="0"/>
                <a:ea typeface="ＭＳ Ｐゴシック" pitchFamily="-109" charset="-128"/>
              </a:rPr>
              <a:t>Each one further clarifies the other</a:t>
            </a:r>
          </a:p>
          <a:p>
            <a:pPr marL="628650" lvl="1" indent="-171450" eaLnBrk="1" hangingPunct="1">
              <a:spcBef>
                <a:spcPct val="0"/>
              </a:spcBef>
              <a:buFont typeface="Arial" panose="020B0604020202020204" pitchFamily="34" charset="0"/>
              <a:buChar char="•"/>
            </a:pPr>
            <a:r>
              <a:rPr lang="en-US" b="1" baseline="0" dirty="0" smtClean="0">
                <a:latin typeface="Arial" charset="0"/>
                <a:ea typeface="ＭＳ Ｐゴシック" pitchFamily="-109" charset="-128"/>
              </a:rPr>
              <a:t>Additional information and clarifications are on the component pages of the framework</a:t>
            </a:r>
          </a:p>
          <a:p>
            <a:pPr eaLnBrk="1" hangingPunct="1">
              <a:spcBef>
                <a:spcPct val="0"/>
              </a:spcBef>
            </a:pPr>
            <a:endParaRPr lang="en-US" b="1" dirty="0" smtClean="0">
              <a:latin typeface="Arial" charset="0"/>
              <a:ea typeface="ＭＳ Ｐゴシック" pitchFamily="-109" charset="-128"/>
            </a:endParaRPr>
          </a:p>
          <a:p>
            <a:pPr eaLnBrk="1" hangingPunct="1">
              <a:spcBef>
                <a:spcPct val="0"/>
              </a:spcBef>
            </a:pPr>
            <a:endParaRPr lang="en-US" b="1" dirty="0" smtClean="0">
              <a:latin typeface="Arial" charset="0"/>
              <a:ea typeface="ＭＳ Ｐゴシック" pitchFamily="-109" charset="-128"/>
            </a:endParaRPr>
          </a:p>
          <a:p>
            <a:pPr eaLnBrk="1" hangingPunct="1">
              <a:spcBef>
                <a:spcPct val="0"/>
              </a:spcBef>
            </a:pPr>
            <a:endParaRPr lang="en-US" dirty="0" smtClean="0">
              <a:latin typeface="Arial" charset="0"/>
              <a:ea typeface="ＭＳ Ｐゴシック" pitchFamily="-10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2</a:t>
            </a:fld>
            <a:endParaRPr lang="en-US"/>
          </a:p>
        </p:txBody>
      </p:sp>
    </p:spTree>
    <p:extLst>
      <p:ext uri="{BB962C8B-B14F-4D97-AF65-F5344CB8AC3E}">
        <p14:creationId xmlns:p14="http://schemas.microsoft.com/office/powerpoint/2010/main" val="1551858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dirty="0" smtClean="0"/>
              <a:t>Carole</a:t>
            </a:r>
          </a:p>
          <a:p>
            <a:pPr eaLnBrk="1" hangingPunct="1">
              <a:defRPr/>
            </a:pPr>
            <a:r>
              <a:rPr lang="en-US" b="1" dirty="0" smtClean="0"/>
              <a:t>Refer participants to Page</a:t>
            </a:r>
            <a:r>
              <a:rPr lang="en-US" b="1" baseline="0" dirty="0" smtClean="0"/>
              <a:t> 2 of Framework … </a:t>
            </a:r>
            <a:r>
              <a:rPr lang="en-US" b="1" dirty="0" smtClean="0"/>
              <a:t>it is important to understand some common language.  </a:t>
            </a:r>
          </a:p>
          <a:p>
            <a:pPr eaLnBrk="1" hangingPunct="1">
              <a:defRPr/>
            </a:pPr>
            <a:endParaRPr lang="en-US" b="1" dirty="0" smtClean="0"/>
          </a:p>
          <a:p>
            <a:pPr marL="170728" indent="-170728" eaLnBrk="1" hangingPunct="1">
              <a:buFont typeface="Arial" pitchFamily="34" charset="0"/>
              <a:buChar char="•"/>
              <a:defRPr/>
            </a:pPr>
            <a:r>
              <a:rPr lang="en-US" b="1" dirty="0" smtClean="0"/>
              <a:t>Page two (2) of the Kentucky Framework for Teaching has this sample page highlighting the design of the document.  It is important to understand this design because it is consistent across each of the five (5) domains. </a:t>
            </a:r>
          </a:p>
          <a:p>
            <a:pPr eaLnBrk="1" hangingPunct="1">
              <a:defRPr/>
            </a:pPr>
            <a:endParaRPr lang="en-US" b="1" dirty="0" smtClean="0"/>
          </a:p>
          <a:p>
            <a:pPr marL="170728" indent="-170728" eaLnBrk="1" hangingPunct="1">
              <a:buFont typeface="Arial" pitchFamily="34" charset="0"/>
              <a:buChar char="•"/>
              <a:defRPr/>
            </a:pPr>
            <a:r>
              <a:rPr lang="en-US" b="1" dirty="0" smtClean="0"/>
              <a:t>Walkthrough Page 2 of Framework </a:t>
            </a:r>
          </a:p>
          <a:p>
            <a:pPr eaLnBrk="1" hangingPunct="1">
              <a:buFont typeface="Arial" pitchFamily="34" charset="0"/>
              <a:buNone/>
              <a:defRPr/>
            </a:pPr>
            <a:endParaRPr lang="en-US" b="1" dirty="0" smtClean="0"/>
          </a:p>
          <a:p>
            <a:pPr marL="170728" indent="-170728" eaLnBrk="1" hangingPunct="1">
              <a:buFont typeface="Arial" pitchFamily="34" charset="0"/>
              <a:buChar char="•"/>
              <a:defRPr/>
            </a:pPr>
            <a:r>
              <a:rPr lang="en-US" b="1" dirty="0" smtClean="0"/>
              <a:t>Allow a few minutes for TLs to “study”</a:t>
            </a:r>
            <a:endParaRPr lang="en-US" b="1"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937F5B-A793-4667-B552-40DEE133D935}" type="slidenum">
              <a:rPr lang="en-US" altLang="en-US" smtClean="0">
                <a:latin typeface="Arial" pitchFamily="34" charset="0"/>
              </a:rPr>
              <a:pPr eaLnBrk="1" hangingPunct="1">
                <a:spcBef>
                  <a:spcPct val="0"/>
                </a:spcBef>
              </a:pPr>
              <a:t>25</a:t>
            </a:fld>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Linda</a:t>
            </a:r>
            <a:r>
              <a:rPr lang="en-US" altLang="en-US" b="1" baseline="0" dirty="0" smtClean="0"/>
              <a:t> </a:t>
            </a:r>
            <a:endParaRPr lang="en-US" altLang="en-US" b="1" dirty="0" smtClean="0"/>
          </a:p>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85D2C1D-5A32-4165-8CD2-E5D4CBA73FEB}"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62BC804-9C28-4140-9E89-53AA5E54EE15}" type="slidenum">
              <a:rPr lang="en-US" altLang="en-US" smtClean="0">
                <a:latin typeface="Arial" pitchFamily="34" charset="0"/>
              </a:rPr>
              <a:pPr eaLnBrk="1" hangingPunct="1">
                <a:spcBef>
                  <a:spcPct val="0"/>
                </a:spcBef>
              </a:pPr>
              <a:t>27</a:t>
            </a:fld>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Scavenger Hunt Page 1: Top Section</a:t>
            </a:r>
          </a:p>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10896B4-E500-46D3-A249-2629048B6149}"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WEBCAST: Introducing the College, Career, and Civic Life (C3) Framework for Social Studies State Standards:</a:t>
            </a:r>
            <a:r>
              <a:rPr lang="en-US" altLang="en-US" b="1" baseline="0" dirty="0" smtClean="0"/>
              <a:t> </a:t>
            </a:r>
            <a:r>
              <a:rPr lang="en-US" altLang="en-US" dirty="0" smtClean="0"/>
              <a:t>Will not watch entire video… only about 18 </a:t>
            </a:r>
            <a:r>
              <a:rPr lang="en-US" altLang="en-US" dirty="0" err="1" smtClean="0"/>
              <a:t>mins</a:t>
            </a:r>
            <a:r>
              <a:rPr lang="en-US" altLang="en-US" dirty="0" smtClean="0"/>
              <a:t>.</a:t>
            </a:r>
          </a:p>
          <a:p>
            <a:endParaRPr lang="en-US" altLang="en-US" b="1" dirty="0" smtClean="0"/>
          </a:p>
          <a:p>
            <a:endParaRPr lang="en-US" altLang="en-US" b="1" dirty="0" smtClean="0"/>
          </a:p>
          <a:p>
            <a:pPr marL="0" lvl="0" indent="0">
              <a:buFontTx/>
              <a:buNone/>
            </a:pPr>
            <a:r>
              <a:rPr lang="en-US" altLang="en-US" b="1" dirty="0" smtClean="0"/>
              <a:t>This archived webcast describes the history and background of the document, the distinguishing characteristics of the Inquiry Arc and Four Dimensions that guide the work, connections to the Common Core State Standards for English Language Arts, and information about the implementation phase.</a:t>
            </a:r>
          </a:p>
          <a:p>
            <a:pPr marL="457200" lvl="1" indent="0">
              <a:buFontTx/>
              <a:buNone/>
            </a:pPr>
            <a:r>
              <a:rPr lang="en-US" altLang="en-US" b="1" dirty="0" smtClean="0"/>
              <a:t> </a:t>
            </a:r>
          </a:p>
          <a:p>
            <a:endParaRPr lang="en-US" altLang="en-US" dirty="0" smtClean="0"/>
          </a:p>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C5F6B7B-89DB-4412-B9CB-077595A1AC27}" type="slidenum">
              <a:rPr lang="en-US" altLang="en-US" smtClean="0"/>
              <a:pPr eaLnBrk="1" hangingPunct="1"/>
              <a:t>29</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Complete Scavenger Hunt Page</a:t>
            </a:r>
            <a:r>
              <a:rPr lang="en-US" altLang="en-US" b="1" baseline="0" dirty="0" smtClean="0"/>
              <a:t> 1</a:t>
            </a:r>
            <a:r>
              <a:rPr lang="en-US" altLang="en-US" b="1" dirty="0" smtClean="0"/>
              <a:t> and Discuss</a:t>
            </a:r>
          </a:p>
          <a:p>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30</a:t>
            </a:fld>
            <a:endParaRPr lang="en-US"/>
          </a:p>
        </p:txBody>
      </p:sp>
    </p:spTree>
    <p:extLst>
      <p:ext uri="{BB962C8B-B14F-4D97-AF65-F5344CB8AC3E}">
        <p14:creationId xmlns:p14="http://schemas.microsoft.com/office/powerpoint/2010/main" val="205302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ROOTS OF THE 4 DIMENSIONS RUN DEEP!</a:t>
            </a:r>
          </a:p>
          <a:p>
            <a:endParaRPr lang="en-US" b="1" dirty="0" smtClean="0"/>
          </a:p>
          <a:p>
            <a:r>
              <a:rPr lang="en-US" b="1" dirty="0" smtClean="0"/>
              <a:t>We will look closely at them after lunch</a:t>
            </a:r>
            <a:endParaRPr lang="en-US" b="1" dirty="0"/>
          </a:p>
        </p:txBody>
      </p:sp>
      <p:sp>
        <p:nvSpPr>
          <p:cNvPr id="4" name="Slide Number Placeholder 3"/>
          <p:cNvSpPr>
            <a:spLocks noGrp="1"/>
          </p:cNvSpPr>
          <p:nvPr>
            <p:ph type="sldNum" sz="quarter" idx="10"/>
          </p:nvPr>
        </p:nvSpPr>
        <p:spPr/>
        <p:txBody>
          <a:bodyPr/>
          <a:lstStyle/>
          <a:p>
            <a:fld id="{B4A29E7E-16EE-46B6-A300-7146A9F3720A}" type="slidenum">
              <a:rPr lang="en-US" smtClean="0"/>
              <a:t>31</a:t>
            </a:fld>
            <a:endParaRPr lang="en-US"/>
          </a:p>
        </p:txBody>
      </p:sp>
    </p:spTree>
    <p:extLst>
      <p:ext uri="{BB962C8B-B14F-4D97-AF65-F5344CB8AC3E}">
        <p14:creationId xmlns:p14="http://schemas.microsoft.com/office/powerpoint/2010/main" val="92934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endParaRPr lang="en-US" b="1" dirty="0" smtClean="0">
              <a:solidFill>
                <a:srgbClr val="0070C0"/>
              </a:solidFill>
            </a:endParaRPr>
          </a:p>
          <a:p>
            <a:pPr marL="0" marR="0" lvl="1" indent="0" algn="l" defTabSz="914400" rtl="0" eaLnBrk="1" fontAlgn="auto" latinLnBrk="0" hangingPunct="1">
              <a:lnSpc>
                <a:spcPct val="100000"/>
              </a:lnSpc>
              <a:spcBef>
                <a:spcPct val="0"/>
              </a:spcBef>
              <a:spcAft>
                <a:spcPts val="0"/>
              </a:spcAft>
              <a:buClrTx/>
              <a:buSzTx/>
              <a:buFontTx/>
              <a:buNone/>
              <a:tabLst/>
              <a:defRPr/>
            </a:pPr>
            <a:endParaRPr lang="en-US" b="1" dirty="0" smtClean="0">
              <a:solidFill>
                <a:srgbClr val="0070C0"/>
              </a:solidFill>
            </a:endParaRPr>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endParaRPr lang="en-US" b="1"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809CEB-E074-4D03-A7B4-2253A95EAF63}" type="slidenum">
              <a:rPr lang="en-US" smtClean="0"/>
              <a:pPr eaLnBrk="1" hangingPunct="1"/>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What is at the ROOT of the design of the C3 Framework Inquiry Arc? What do these symbols represent?</a:t>
            </a:r>
          </a:p>
          <a:p>
            <a:pPr eaLnBrk="1" hangingPunct="1">
              <a:spcBef>
                <a:spcPct val="0"/>
              </a:spcBef>
            </a:pPr>
            <a:endParaRPr lang="en-US" altLang="en-US" b="1" dirty="0" smtClean="0"/>
          </a:p>
          <a:p>
            <a:pPr eaLnBrk="1" hangingPunct="1">
              <a:spcBef>
                <a:spcPct val="0"/>
              </a:spcBef>
            </a:pPr>
            <a:r>
              <a:rPr lang="en-US" altLang="en-US" b="1" dirty="0" smtClean="0"/>
              <a:t>Distribute (white) Handout of C3 framework.  </a:t>
            </a:r>
            <a:r>
              <a:rPr lang="en-US" altLang="en-US" b="1" u="sng" dirty="0" smtClean="0"/>
              <a:t>ANSWERS</a:t>
            </a:r>
            <a:r>
              <a:rPr lang="en-US" altLang="en-US" b="1" u="sng" baseline="0" dirty="0" smtClean="0"/>
              <a:t> ON NEXT 4 SLIDES </a:t>
            </a:r>
            <a:endParaRPr lang="en-US" altLang="en-US" b="1" u="sng" dirty="0" smtClean="0"/>
          </a:p>
          <a:p>
            <a:pPr marL="628650" lvl="1" indent="-171450" eaLnBrk="1" hangingPunct="1">
              <a:spcBef>
                <a:spcPct val="0"/>
              </a:spcBef>
              <a:buFontTx/>
              <a:buChar char="•"/>
            </a:pPr>
            <a:r>
              <a:rPr lang="en-US" altLang="en-US" b="1" dirty="0" smtClean="0"/>
              <a:t>At your tables, try to identify the symbols that represent the “roots” of the C3 IA.</a:t>
            </a:r>
          </a:p>
          <a:p>
            <a:pPr marL="628650" lvl="1" indent="-171450" eaLnBrk="1" hangingPunct="1">
              <a:spcBef>
                <a:spcPct val="0"/>
              </a:spcBef>
              <a:buFontTx/>
              <a:buChar char="•"/>
            </a:pPr>
            <a:r>
              <a:rPr lang="en-US" altLang="en-US" b="1" dirty="0" smtClean="0"/>
              <a:t>Allow a short time to do this on their own, then give answers/explanations</a:t>
            </a:r>
            <a:r>
              <a:rPr lang="en-US" altLang="en-US" b="1" baseline="0" dirty="0" smtClean="0"/>
              <a:t>: DON’T SPEND A LOT OF TIME ON THIS…</a:t>
            </a:r>
            <a:endParaRPr lang="en-US" altLang="en-US" b="1" dirty="0" smtClean="0"/>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7373AE9-2C5C-4CDC-AE7E-898C88B4C070}" type="slidenum">
              <a:rPr lang="en-US" altLang="en-US" smtClean="0">
                <a:latin typeface="Arial" pitchFamily="34" charset="0"/>
              </a:rPr>
              <a:pPr eaLnBrk="1" hangingPunct="1">
                <a:spcBef>
                  <a:spcPct val="0"/>
                </a:spcBef>
              </a:pPr>
              <a:t>33</a:t>
            </a:fld>
            <a:endParaRPr lang="en-US"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Putting all the pieces together to begin a study of the content…</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34</a:t>
            </a:fld>
            <a:endParaRPr lang="en-US"/>
          </a:p>
        </p:txBody>
      </p:sp>
    </p:spTree>
    <p:extLst>
      <p:ext uri="{BB962C8B-B14F-4D97-AF65-F5344CB8AC3E}">
        <p14:creationId xmlns:p14="http://schemas.microsoft.com/office/powerpoint/2010/main" val="20187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ea typeface="MS PGothic" pitchFamily="34" charset="-128"/>
              </a:rPr>
              <a:t>Carole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74AFAF2-9715-4D1C-91B4-22BD8CA580A0}" type="slidenum">
              <a:rPr lang="en-US" smtClean="0">
                <a:solidFill>
                  <a:srgbClr val="000000"/>
                </a:solidFill>
                <a:ea typeface="MS PGothic" pitchFamily="34" charset="-128"/>
              </a:rPr>
              <a:pPr eaLnBrk="1" hangingPunct="1"/>
              <a:t>3</a:t>
            </a:fld>
            <a:endParaRPr lang="en-US" dirty="0" smtClean="0">
              <a:solidFill>
                <a:srgbClr val="000000"/>
              </a:solidFill>
              <a:ea typeface="MS PGothic"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35</a:t>
            </a:fld>
            <a:endParaRPr lang="en-US"/>
          </a:p>
        </p:txBody>
      </p:sp>
    </p:spTree>
    <p:extLst>
      <p:ext uri="{BB962C8B-B14F-4D97-AF65-F5344CB8AC3E}">
        <p14:creationId xmlns:p14="http://schemas.microsoft.com/office/powerpoint/2010/main" val="1260330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Evaluating</a:t>
            </a:r>
            <a:r>
              <a:rPr lang="en-US" b="1" baseline="0" dirty="0" smtClean="0"/>
              <a:t> primary and secondary resources…</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36</a:t>
            </a:fld>
            <a:endParaRPr lang="en-US"/>
          </a:p>
        </p:txBody>
      </p:sp>
    </p:spTree>
    <p:extLst>
      <p:ext uri="{BB962C8B-B14F-4D97-AF65-F5344CB8AC3E}">
        <p14:creationId xmlns:p14="http://schemas.microsoft.com/office/powerpoint/2010/main" val="546510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Communicating</a:t>
            </a:r>
            <a:r>
              <a:rPr lang="en-US" b="1" baseline="0" dirty="0" smtClean="0"/>
              <a:t> results…</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37</a:t>
            </a:fld>
            <a:endParaRPr lang="en-US"/>
          </a:p>
        </p:txBody>
      </p:sp>
    </p:spTree>
    <p:extLst>
      <p:ext uri="{BB962C8B-B14F-4D97-AF65-F5344CB8AC3E}">
        <p14:creationId xmlns:p14="http://schemas.microsoft.com/office/powerpoint/2010/main" val="4217763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Refer</a:t>
            </a:r>
            <a:r>
              <a:rPr lang="en-US" altLang="en-US" b="1" baseline="0" dirty="0" smtClean="0"/>
              <a:t> participants to pages 32-34 and walkthrough the book and slide to explain how each section is “designed”, etc.</a:t>
            </a:r>
          </a:p>
          <a:p>
            <a:endParaRPr lang="en-US" altLang="en-US" b="1" baseline="0" dirty="0" smtClean="0"/>
          </a:p>
          <a:p>
            <a:r>
              <a:rPr lang="en-US" altLang="en-US" b="1" baseline="0" dirty="0" smtClean="0"/>
              <a:t>Point out the TABS on the table and provide guidance as to how they can TAB if they want to do so as we go through analyzing the C3 book.</a:t>
            </a:r>
          </a:p>
          <a:p>
            <a:pPr marL="171450" indent="-171450">
              <a:buFont typeface="Arial" panose="020B0604020202020204" pitchFamily="34" charset="0"/>
              <a:buChar char="•"/>
            </a:pPr>
            <a:r>
              <a:rPr lang="en-US" altLang="en-US" b="1" baseline="0" dirty="0" smtClean="0"/>
              <a:t>I’ve allowed 15 tabs per person.  They can also take tabs home and do the tabbing later, if they want…</a:t>
            </a:r>
          </a:p>
          <a:p>
            <a:pPr marL="171450" indent="-171450">
              <a:buFont typeface="Arial" panose="020B0604020202020204" pitchFamily="34" charset="0"/>
              <a:buChar char="•"/>
            </a:pPr>
            <a:endParaRPr lang="en-US" altLang="en-US" b="1"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008C5C7-B563-4BC2-AF91-7C3D887E8770}" type="slidenum">
              <a:rPr lang="en-US" altLang="en-US" smtClean="0"/>
              <a:pPr eaLnBrk="1" hangingPunct="1"/>
              <a:t>38</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C3</a:t>
            </a:r>
            <a:r>
              <a:rPr lang="en-US" altLang="en-US" b="1" baseline="0" dirty="0" smtClean="0"/>
              <a:t> </a:t>
            </a:r>
            <a:r>
              <a:rPr lang="en-US" altLang="en-US" b="1" dirty="0" smtClean="0"/>
              <a:t>Foundations Summarized: Pages xiii-xiv (13-14)</a:t>
            </a:r>
          </a:p>
          <a:p>
            <a:pPr eaLnBrk="1" hangingPunct="1">
              <a:spcBef>
                <a:spcPct val="0"/>
              </a:spcBef>
            </a:pPr>
            <a:endParaRPr lang="en-US" altLang="en-US" b="1" dirty="0" smtClean="0"/>
          </a:p>
          <a:p>
            <a:pPr eaLnBrk="1" hangingPunct="1">
              <a:spcBef>
                <a:spcPct val="0"/>
              </a:spcBef>
            </a:pPr>
            <a:r>
              <a:rPr lang="en-US" altLang="en-US" b="1" dirty="0" smtClean="0"/>
              <a:t>Don’t spend a lot of time on this slide.  It is just a condensed, summary</a:t>
            </a:r>
            <a:r>
              <a:rPr lang="en-US" altLang="en-US" b="1" baseline="0" dirty="0" smtClean="0"/>
              <a:t> of the entire C3. It is referred to in the video.</a:t>
            </a:r>
            <a:endParaRPr lang="en-US" altLang="en-US" b="1"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3CE4B9C-5DD2-4C55-A010-1F3745AC752C}"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Suggestion: </a:t>
            </a:r>
          </a:p>
          <a:p>
            <a:pPr marL="171450" indent="-171450" eaLnBrk="1" hangingPunct="1">
              <a:spcBef>
                <a:spcPct val="0"/>
              </a:spcBef>
              <a:buFont typeface="Arial" panose="020B0604020202020204" pitchFamily="34" charset="0"/>
              <a:buChar char="•"/>
            </a:pPr>
            <a:r>
              <a:rPr lang="en-US" altLang="en-US" b="1" dirty="0" smtClean="0"/>
              <a:t>Read/Review top of page 12</a:t>
            </a:r>
          </a:p>
          <a:p>
            <a:pPr marL="171450" indent="-171450" eaLnBrk="1" hangingPunct="1">
              <a:spcBef>
                <a:spcPct val="0"/>
              </a:spcBef>
              <a:buFont typeface="Arial" panose="020B0604020202020204" pitchFamily="34" charset="0"/>
              <a:buChar char="•"/>
            </a:pPr>
            <a:r>
              <a:rPr lang="en-US" altLang="en-US" b="1" dirty="0" smtClean="0"/>
              <a:t>Review Table 1</a:t>
            </a:r>
          </a:p>
          <a:p>
            <a:pPr marL="171450" indent="-171450" eaLnBrk="1" hangingPunct="1">
              <a:spcBef>
                <a:spcPct val="0"/>
              </a:spcBef>
              <a:buFont typeface="Arial" panose="020B0604020202020204" pitchFamily="34" charset="0"/>
              <a:buChar char="•"/>
            </a:pPr>
            <a:endParaRPr lang="en-US" altLang="en-US" b="1" dirty="0" smtClean="0"/>
          </a:p>
          <a:p>
            <a:pPr marL="0" indent="0" eaLnBrk="1" hangingPunct="1">
              <a:spcBef>
                <a:spcPct val="0"/>
              </a:spcBef>
              <a:buFont typeface="Arial" panose="020B0604020202020204" pitchFamily="34" charset="0"/>
              <a:buNone/>
            </a:pPr>
            <a:r>
              <a:rPr lang="en-US" altLang="en-US" b="1" dirty="0" smtClean="0"/>
              <a:t>Make connections to cover icons from earlier</a:t>
            </a:r>
            <a:r>
              <a:rPr lang="en-US" altLang="en-US" b="1" baseline="0" dirty="0" smtClean="0"/>
              <a:t> activity…</a:t>
            </a:r>
            <a:endParaRPr lang="en-US" altLang="en-US" b="1"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F1C6B7E-2309-453A-B22E-7176C1FCDB68}" type="slidenum">
              <a:rPr lang="en-US" altLang="en-US" smtClean="0">
                <a:latin typeface="Arial" pitchFamily="34" charset="0"/>
              </a:rPr>
              <a:pPr eaLnBrk="1" hangingPunct="1">
                <a:spcBef>
                  <a:spcPct val="0"/>
                </a:spcBef>
              </a:pPr>
              <a:t>40</a:t>
            </a:fld>
            <a:endParaRPr lang="en-US"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Suggestion:</a:t>
            </a:r>
          </a:p>
          <a:p>
            <a:pPr marL="171450" indent="-171450" eaLnBrk="1" hangingPunct="1">
              <a:spcBef>
                <a:spcPct val="0"/>
              </a:spcBef>
              <a:buFont typeface="Arial" panose="020B0604020202020204" pitchFamily="34" charset="0"/>
              <a:buChar char="•"/>
            </a:pPr>
            <a:r>
              <a:rPr lang="en-US" altLang="en-US" b="1" dirty="0" smtClean="0"/>
              <a:t>Refer</a:t>
            </a:r>
            <a:r>
              <a:rPr lang="en-US" altLang="en-US" b="1" baseline="0" dirty="0" smtClean="0"/>
              <a:t> to 1</a:t>
            </a:r>
            <a:r>
              <a:rPr lang="en-US" altLang="en-US" b="1" baseline="30000" dirty="0" smtClean="0"/>
              <a:t>st</a:t>
            </a:r>
            <a:r>
              <a:rPr lang="en-US" altLang="en-US" b="1" baseline="0" dirty="0" smtClean="0"/>
              <a:t> paragraph on page 13</a:t>
            </a:r>
          </a:p>
          <a:p>
            <a:pPr marL="171450" indent="-171450" eaLnBrk="1" hangingPunct="1">
              <a:spcBef>
                <a:spcPct val="0"/>
              </a:spcBef>
              <a:buFont typeface="Arial" panose="020B0604020202020204" pitchFamily="34" charset="0"/>
              <a:buChar char="•"/>
            </a:pPr>
            <a:r>
              <a:rPr lang="en-US" altLang="en-US" b="1" baseline="0" dirty="0" smtClean="0"/>
              <a:t>Review Table 2</a:t>
            </a:r>
          </a:p>
          <a:p>
            <a:pPr marL="171450" indent="-171450" eaLnBrk="1" hangingPunct="1">
              <a:spcBef>
                <a:spcPct val="0"/>
              </a:spcBef>
              <a:buFont typeface="Arial" panose="020B0604020202020204" pitchFamily="34" charset="0"/>
              <a:buChar char="•"/>
            </a:pPr>
            <a:endParaRPr lang="en-US" altLang="en-US" b="1" baseline="0" dirty="0" smtClean="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1" dirty="0" smtClean="0"/>
              <a:t>Make connections to cover icons from earlier</a:t>
            </a:r>
            <a:r>
              <a:rPr lang="en-US" altLang="en-US" b="1" baseline="0" dirty="0" smtClean="0"/>
              <a:t> activity</a:t>
            </a:r>
            <a:endParaRPr lang="en-US" altLang="en-US" b="1" dirty="0" smtClean="0"/>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dirty="0" smtClean="0"/>
          </a:p>
          <a:p>
            <a:pPr marL="0" indent="0" eaLnBrk="1" hangingPunct="1">
              <a:spcBef>
                <a:spcPct val="0"/>
              </a:spcBef>
              <a:buFont typeface="Arial" panose="020B0604020202020204" pitchFamily="34" charset="0"/>
              <a:buNone/>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6E78BD6-10BC-41F8-AD37-2158E1195B76}" type="slidenum">
              <a:rPr lang="en-US" altLang="en-US" smtClean="0">
                <a:latin typeface="Arial" pitchFamily="34" charset="0"/>
              </a:rPr>
              <a:pPr eaLnBrk="1" hangingPunct="1">
                <a:spcBef>
                  <a:spcPct val="0"/>
                </a:spcBef>
              </a:pPr>
              <a:t>41</a:t>
            </a:fld>
            <a:endParaRPr lang="en-US"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Suggestion:</a:t>
            </a:r>
          </a:p>
          <a:p>
            <a:pPr marL="171450" indent="-171450" eaLnBrk="1" hangingPunct="1">
              <a:spcBef>
                <a:spcPct val="0"/>
              </a:spcBef>
              <a:buFont typeface="Arial" panose="020B0604020202020204" pitchFamily="34" charset="0"/>
              <a:buChar char="•"/>
            </a:pPr>
            <a:r>
              <a:rPr lang="en-US" altLang="en-US" b="1" dirty="0" smtClean="0"/>
              <a:t>Refer participants to page 46</a:t>
            </a:r>
          </a:p>
          <a:p>
            <a:pPr marL="171450" indent="-171450" eaLnBrk="1" hangingPunct="1">
              <a:spcBef>
                <a:spcPct val="0"/>
              </a:spcBef>
              <a:buFont typeface="Arial" panose="020B0604020202020204" pitchFamily="34" charset="0"/>
              <a:buChar char="•"/>
            </a:pPr>
            <a:r>
              <a:rPr lang="en-US" altLang="en-US" b="1" dirty="0" smtClean="0"/>
              <a:t>Table</a:t>
            </a:r>
            <a:r>
              <a:rPr lang="en-US" altLang="en-US" b="1" baseline="0" dirty="0" smtClean="0"/>
              <a:t> 20</a:t>
            </a:r>
          </a:p>
          <a:p>
            <a:pPr marL="171450" indent="-171450" eaLnBrk="1" hangingPunct="1">
              <a:spcBef>
                <a:spcPct val="0"/>
              </a:spcBef>
              <a:buFont typeface="Arial" panose="020B0604020202020204" pitchFamily="34" charset="0"/>
              <a:buChar char="•"/>
            </a:pPr>
            <a:endParaRPr lang="en-US" altLang="en-US" b="1" baseline="0"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D0E5803-A8A9-4145-8083-076FC4419DBA}" type="slidenum">
              <a:rPr lang="en-US" altLang="en-US" smtClean="0">
                <a:latin typeface="Arial" pitchFamily="34" charset="0"/>
              </a:rPr>
              <a:pPr eaLnBrk="1" hangingPunct="1">
                <a:spcBef>
                  <a:spcPct val="0"/>
                </a:spcBef>
              </a:pPr>
              <a:t>42</a:t>
            </a:fld>
            <a:endParaRPr lang="en-US"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b="1" baseline="0" dirty="0" smtClean="0"/>
              <a:t>SUGGESTED INSTRUCTIONS FOR COMPLETING THE SCAVENGER HUNT:</a:t>
            </a:r>
          </a:p>
          <a:p>
            <a:pPr marL="171450" indent="-171450" eaLnBrk="1" hangingPunct="1">
              <a:spcBef>
                <a:spcPct val="0"/>
              </a:spcBef>
              <a:buFont typeface="Arial" panose="020B0604020202020204" pitchFamily="34" charset="0"/>
              <a:buChar char="•"/>
            </a:pPr>
            <a:r>
              <a:rPr lang="en-US" altLang="en-US" b="1" baseline="0" dirty="0" smtClean="0"/>
              <a:t>Review the remaining pages of Scavenger Hunt.</a:t>
            </a:r>
          </a:p>
          <a:p>
            <a:pPr marL="171450" indent="-171450" eaLnBrk="1" hangingPunct="1">
              <a:spcBef>
                <a:spcPct val="0"/>
              </a:spcBef>
              <a:buFont typeface="Arial" panose="020B0604020202020204" pitchFamily="34" charset="0"/>
              <a:buChar char="•"/>
            </a:pPr>
            <a:r>
              <a:rPr lang="en-US" altLang="en-US" b="1" baseline="0" dirty="0" smtClean="0"/>
              <a:t>Instruct participants to complete it using their own learning style.  They SHOULD fill in the “boxes”/subsections, but then they can decide on their own how else they want to complete the information (writing it on SH or highlighting in their book)</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43</a:t>
            </a:fld>
            <a:endParaRPr lang="en-US"/>
          </a:p>
        </p:txBody>
      </p:sp>
    </p:spTree>
    <p:extLst>
      <p:ext uri="{BB962C8B-B14F-4D97-AF65-F5344CB8AC3E}">
        <p14:creationId xmlns:p14="http://schemas.microsoft.com/office/powerpoint/2010/main" val="2550693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Stop and DO THIS AT 1:50</a:t>
            </a:r>
            <a:r>
              <a:rPr lang="en-US" b="1" u="sng" baseline="0" dirty="0" smtClean="0"/>
              <a:t> even if participants not completely finished with Scavenger Hunt.</a:t>
            </a:r>
          </a:p>
          <a:p>
            <a:endParaRPr lang="en-US" b="1" baseline="0" dirty="0" smtClean="0"/>
          </a:p>
          <a:p>
            <a:r>
              <a:rPr lang="en-US" b="1" baseline="0" dirty="0" smtClean="0"/>
              <a:t>Encourage them to continue to read/review/analyze the C3 book on their own.</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44</a:t>
            </a:fld>
            <a:endParaRPr lang="en-US"/>
          </a:p>
        </p:txBody>
      </p:sp>
    </p:spTree>
    <p:extLst>
      <p:ext uri="{BB962C8B-B14F-4D97-AF65-F5344CB8AC3E}">
        <p14:creationId xmlns:p14="http://schemas.microsoft.com/office/powerpoint/2010/main" val="12291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Evaluation</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Binder Cover and Spine</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Restrooms</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Resources</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Upcoming website</a:t>
            </a:r>
          </a:p>
          <a:p>
            <a:pPr marL="171450" lvl="0" indent="-171450">
              <a:buFont typeface="Arial" panose="020B0604020202020204" pitchFamily="34" charset="0"/>
              <a:buChar char="•"/>
            </a:pPr>
            <a:r>
              <a:rPr lang="en-US" sz="1200" b="1" kern="1200" smtClean="0">
                <a:solidFill>
                  <a:schemeClr val="tx1"/>
                </a:solidFill>
                <a:effectLst/>
                <a:latin typeface="+mn-lt"/>
                <a:ea typeface="+mn-ea"/>
                <a:cs typeface="+mn-cs"/>
              </a:rPr>
              <a:t>Journals</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4</a:t>
            </a:fld>
            <a:endParaRPr lang="en-US"/>
          </a:p>
        </p:txBody>
      </p:sp>
    </p:spTree>
    <p:extLst>
      <p:ext uri="{BB962C8B-B14F-4D97-AF65-F5344CB8AC3E}">
        <p14:creationId xmlns:p14="http://schemas.microsoft.com/office/powerpoint/2010/main" val="3920850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A29E7E-16EE-46B6-A300-7146A9F3720A}" type="slidenum">
              <a:rPr lang="en-US" smtClean="0"/>
              <a:t>45</a:t>
            </a:fld>
            <a:endParaRPr lang="en-US"/>
          </a:p>
        </p:txBody>
      </p:sp>
    </p:spTree>
    <p:extLst>
      <p:ext uri="{BB962C8B-B14F-4D97-AF65-F5344CB8AC3E}">
        <p14:creationId xmlns:p14="http://schemas.microsoft.com/office/powerpoint/2010/main" val="944106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ea typeface="ＭＳ Ｐゴシック" pitchFamily="34" charset="-128"/>
              </a:rPr>
              <a:t>REMIND</a:t>
            </a:r>
            <a:r>
              <a:rPr lang="en-US" altLang="en-US" b="1" baseline="0" dirty="0" smtClean="0">
                <a:ea typeface="ＭＳ Ｐゴシック" pitchFamily="34" charset="-128"/>
              </a:rPr>
              <a:t> PARTICIPANTS:</a:t>
            </a:r>
            <a:endParaRPr lang="en-US" altLang="en-US" b="1" dirty="0" smtClean="0">
              <a:ea typeface="ＭＳ Ｐゴシック" pitchFamily="34" charset="-128"/>
            </a:endParaRPr>
          </a:p>
          <a:p>
            <a:endParaRPr lang="en-US" altLang="en-US" dirty="0" smtClean="0">
              <a:ea typeface="ＭＳ Ｐゴシック" pitchFamily="34" charset="-128"/>
            </a:endParaRPr>
          </a:p>
          <a:p>
            <a:r>
              <a:rPr lang="en-US" altLang="en-US" b="1" dirty="0" smtClean="0">
                <a:ea typeface="ＭＳ Ｐゴシック" pitchFamily="34" charset="-128"/>
              </a:rPr>
              <a:t>The Final C3 Framework was released on Constitution Day, September 17</a:t>
            </a:r>
            <a:r>
              <a:rPr lang="en-US" altLang="en-US" b="1" baseline="30000" dirty="0" smtClean="0">
                <a:ea typeface="ＭＳ Ｐゴシック" pitchFamily="34" charset="-128"/>
              </a:rPr>
              <a:t>th</a:t>
            </a:r>
            <a:r>
              <a:rPr lang="en-US" altLang="en-US" b="1" dirty="0" smtClean="0">
                <a:ea typeface="ＭＳ Ｐゴシック" pitchFamily="34" charset="-128"/>
              </a:rPr>
              <a:t>.  It</a:t>
            </a:r>
            <a:r>
              <a:rPr lang="en-US" altLang="en-US" b="1" baseline="0" dirty="0" smtClean="0">
                <a:ea typeface="ＭＳ Ｐゴシック" pitchFamily="34" charset="-128"/>
              </a:rPr>
              <a:t> is</a:t>
            </a:r>
            <a:r>
              <a:rPr lang="en-US" altLang="en-US" dirty="0" smtClean="0">
                <a:ea typeface="ＭＳ Ｐゴシック" pitchFamily="34" charset="-128"/>
              </a:rPr>
              <a:t> </a:t>
            </a:r>
            <a:r>
              <a:rPr lang="en-US" altLang="en-US" b="1" dirty="0" smtClean="0">
                <a:ea typeface="ＭＳ Ｐゴシック" pitchFamily="34" charset="-128"/>
              </a:rPr>
              <a:t>designed to</a:t>
            </a:r>
            <a:r>
              <a:rPr lang="en-US" altLang="en-US" b="1" baseline="0" dirty="0" smtClean="0">
                <a:ea typeface="ＭＳ Ｐゴシック" pitchFamily="34" charset="-128"/>
              </a:rPr>
              <a:t> guide states in the development of their standards. The major characteristic of the C3 is emphasis and support for the change in instruction! It is a Paradigm shift.</a:t>
            </a:r>
            <a:endParaRPr lang="en-US" altLang="en-US" b="1" dirty="0" smtClean="0">
              <a:ea typeface="ＭＳ Ｐゴシック" pitchFamily="34" charset="-128"/>
            </a:endParaRPr>
          </a:p>
          <a:p>
            <a:endParaRPr lang="en-US" altLang="en-US" b="1" u="sng" dirty="0" smtClean="0">
              <a:ea typeface="ＭＳ Ｐゴシック" pitchFamily="34" charset="-128"/>
            </a:endParaRPr>
          </a:p>
          <a:p>
            <a:r>
              <a:rPr lang="en-US" altLang="en-US" b="1" u="sng" dirty="0" smtClean="0">
                <a:ea typeface="ＭＳ Ｐゴシック" pitchFamily="34" charset="-128"/>
              </a:rPr>
              <a:t>Teacher, School, and District Leaders participating in Kentucky’s  Leadership Networks for Social Studies will have multiple opportunities to dig into the framework, analyze its strengths and provide feedback on the usefulness of it to inform Social Studies standards and practice.</a:t>
            </a:r>
          </a:p>
          <a:p>
            <a:endParaRPr lang="en-US" altLang="en-US" b="1" u="sng" dirty="0" smtClean="0">
              <a:ea typeface="ＭＳ Ｐゴシック" pitchFamily="34" charset="-128"/>
            </a:endParaRPr>
          </a:p>
          <a:p>
            <a:pPr eaLnBrk="1" hangingPunct="1">
              <a:lnSpc>
                <a:spcPct val="80000"/>
              </a:lnSpc>
              <a:spcBef>
                <a:spcPct val="0"/>
              </a:spcBef>
            </a:pPr>
            <a:r>
              <a:rPr lang="en-US" altLang="en-US" sz="1200" b="1" dirty="0" smtClean="0">
                <a:ea typeface="MS PGothic" pitchFamily="34" charset="-128"/>
              </a:rPr>
              <a:t>Kentucky’s goal is to have a solid, defensible, world-class draft of college/career ready standards to present to the Kentucky Board of Education </a:t>
            </a:r>
            <a:r>
              <a:rPr lang="en-US" altLang="en-US" sz="1200" b="1" u="none" dirty="0" smtClean="0">
                <a:ea typeface="MS PGothic" pitchFamily="34" charset="-128"/>
              </a:rPr>
              <a:t>SOMETIME in 2014.  </a:t>
            </a:r>
          </a:p>
          <a:p>
            <a:pPr eaLnBrk="1" hangingPunct="1">
              <a:lnSpc>
                <a:spcPct val="80000"/>
              </a:lnSpc>
              <a:spcBef>
                <a:spcPct val="0"/>
              </a:spcBef>
            </a:pPr>
            <a:endParaRPr lang="en-US" altLang="en-US" sz="1200" b="1" u="none" dirty="0" smtClean="0">
              <a:ea typeface="MS PGothic" pitchFamily="34" charset="-128"/>
            </a:endParaRPr>
          </a:p>
          <a:p>
            <a:pPr eaLnBrk="1" hangingPunct="1">
              <a:lnSpc>
                <a:spcPct val="80000"/>
              </a:lnSpc>
              <a:spcBef>
                <a:spcPct val="0"/>
              </a:spcBef>
            </a:pPr>
            <a:r>
              <a:rPr lang="en-US" altLang="en-US" sz="1200" b="1" u="none" dirty="0" smtClean="0">
                <a:ea typeface="MS PGothic" pitchFamily="34" charset="-128"/>
              </a:rPr>
              <a:t>October</a:t>
            </a:r>
            <a:r>
              <a:rPr lang="en-US" altLang="en-US" sz="1200" b="1" u="none" baseline="0" dirty="0" smtClean="0">
                <a:ea typeface="MS PGothic" pitchFamily="34" charset="-128"/>
              </a:rPr>
              <a:t> 1</a:t>
            </a:r>
            <a:r>
              <a:rPr lang="en-US" altLang="en-US" sz="1200" b="1" u="none" baseline="30000" dirty="0" smtClean="0">
                <a:ea typeface="MS PGothic" pitchFamily="34" charset="-128"/>
              </a:rPr>
              <a:t>st</a:t>
            </a:r>
            <a:r>
              <a:rPr lang="en-US" altLang="en-US" sz="1200" b="1" u="none" baseline="0" dirty="0" smtClean="0">
                <a:ea typeface="MS PGothic" pitchFamily="34" charset="-128"/>
              </a:rPr>
              <a:t> Read</a:t>
            </a:r>
          </a:p>
          <a:p>
            <a:pPr eaLnBrk="1" hangingPunct="1">
              <a:lnSpc>
                <a:spcPct val="80000"/>
              </a:lnSpc>
              <a:spcBef>
                <a:spcPct val="0"/>
              </a:spcBef>
            </a:pPr>
            <a:r>
              <a:rPr lang="en-US" altLang="en-US" sz="1200" b="1" u="none" baseline="0" dirty="0" smtClean="0">
                <a:ea typeface="MS PGothic" pitchFamily="34" charset="-128"/>
              </a:rPr>
              <a:t>December 2</a:t>
            </a:r>
            <a:r>
              <a:rPr lang="en-US" altLang="en-US" sz="1200" b="1" u="none" baseline="30000" dirty="0" smtClean="0">
                <a:ea typeface="MS PGothic" pitchFamily="34" charset="-128"/>
              </a:rPr>
              <a:t>nd</a:t>
            </a:r>
            <a:r>
              <a:rPr lang="en-US" altLang="en-US" sz="1200" b="1" u="none" baseline="0" dirty="0" smtClean="0">
                <a:ea typeface="MS PGothic" pitchFamily="34" charset="-128"/>
              </a:rPr>
              <a:t> Read</a:t>
            </a:r>
          </a:p>
          <a:p>
            <a:pPr eaLnBrk="1" hangingPunct="1">
              <a:lnSpc>
                <a:spcPct val="80000"/>
              </a:lnSpc>
              <a:spcBef>
                <a:spcPct val="0"/>
              </a:spcBef>
            </a:pPr>
            <a:endParaRPr lang="en-US" altLang="en-US" sz="1200" b="1" u="none" baseline="0" dirty="0" smtClean="0">
              <a:ea typeface="MS PGothic" pitchFamily="34" charset="-128"/>
            </a:endParaRPr>
          </a:p>
          <a:p>
            <a:pPr eaLnBrk="1" hangingPunct="1">
              <a:lnSpc>
                <a:spcPct val="80000"/>
              </a:lnSpc>
              <a:spcBef>
                <a:spcPct val="0"/>
              </a:spcBef>
            </a:pPr>
            <a:r>
              <a:rPr lang="en-US" altLang="en-US" sz="1200" b="1" u="none" baseline="0" dirty="0" smtClean="0">
                <a:ea typeface="MS PGothic" pitchFamily="34" charset="-128"/>
              </a:rPr>
              <a:t>Implementation: 2015-16 School Year</a:t>
            </a:r>
            <a:endParaRPr lang="en-US" altLang="en-US" sz="1200" u="none" dirty="0" smtClean="0">
              <a:ea typeface="MS PGothic" pitchFamily="34" charset="-128"/>
            </a:endParaRPr>
          </a:p>
          <a:p>
            <a:pPr>
              <a:lnSpc>
                <a:spcPct val="80000"/>
              </a:lnSpc>
              <a:spcBef>
                <a:spcPct val="0"/>
              </a:spcBef>
            </a:pPr>
            <a:endParaRPr lang="en-US" altLang="en-US" sz="1200" b="1" u="sng" dirty="0" smtClean="0">
              <a:ea typeface="MS PGothic" pitchFamily="34" charset="-128"/>
            </a:endParaRPr>
          </a:p>
          <a:p>
            <a:pPr>
              <a:lnSpc>
                <a:spcPct val="80000"/>
              </a:lnSpc>
              <a:spcBef>
                <a:spcPct val="0"/>
              </a:spcBef>
            </a:pPr>
            <a:endParaRPr lang="en-US" altLang="en-US" sz="1200" b="1" u="sng" dirty="0" smtClean="0">
              <a:ea typeface="MS PGothic" pitchFamily="34" charset="-128"/>
            </a:endParaRPr>
          </a:p>
          <a:p>
            <a:pPr>
              <a:lnSpc>
                <a:spcPct val="80000"/>
              </a:lnSpc>
              <a:spcBef>
                <a:spcPct val="0"/>
              </a:spcBef>
            </a:pPr>
            <a:endParaRPr lang="en-US" altLang="en-US" sz="1200" b="1" u="sng" dirty="0" smtClean="0">
              <a:ea typeface="MS PGothic" pitchFamily="34" charset="-128"/>
            </a:endParaRPr>
          </a:p>
          <a:p>
            <a:pPr>
              <a:lnSpc>
                <a:spcPct val="80000"/>
              </a:lnSpc>
              <a:spcBef>
                <a:spcPct val="0"/>
              </a:spcBef>
            </a:pPr>
            <a:endParaRPr lang="en-US" altLang="en-US" sz="1200" b="1" u="sng" dirty="0" smtClean="0">
              <a:ea typeface="MS PGothic" pitchFamily="34" charset="-128"/>
            </a:endParaRPr>
          </a:p>
          <a:p>
            <a:endParaRPr lang="en-US" altLang="en-US" b="1" u="sng" dirty="0" smtClean="0">
              <a:ea typeface="ＭＳ Ｐゴシック" pitchFamily="34" charset="-128"/>
            </a:endParaRPr>
          </a:p>
          <a:p>
            <a:endParaRPr lang="en-US" alt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8991" indent="-280382" eaLnBrk="0" hangingPunct="0">
              <a:spcBef>
                <a:spcPct val="30000"/>
              </a:spcBef>
              <a:defRPr sz="1200">
                <a:solidFill>
                  <a:schemeClr val="tx1"/>
                </a:solidFill>
                <a:latin typeface="Calibri" pitchFamily="34" charset="0"/>
                <a:ea typeface="ＭＳ Ｐゴシック" pitchFamily="34" charset="-128"/>
              </a:defRPr>
            </a:lvl2pPr>
            <a:lvl3pPr marL="1121525" indent="-224306" eaLnBrk="0" hangingPunct="0">
              <a:spcBef>
                <a:spcPct val="30000"/>
              </a:spcBef>
              <a:defRPr sz="1200">
                <a:solidFill>
                  <a:schemeClr val="tx1"/>
                </a:solidFill>
                <a:latin typeface="Calibri" pitchFamily="34" charset="0"/>
                <a:ea typeface="ＭＳ Ｐゴシック" pitchFamily="34" charset="-128"/>
              </a:defRPr>
            </a:lvl3pPr>
            <a:lvl4pPr marL="1570135" indent="-224306" eaLnBrk="0" hangingPunct="0">
              <a:spcBef>
                <a:spcPct val="30000"/>
              </a:spcBef>
              <a:defRPr sz="1200">
                <a:solidFill>
                  <a:schemeClr val="tx1"/>
                </a:solidFill>
                <a:latin typeface="Calibri" pitchFamily="34" charset="0"/>
                <a:ea typeface="ＭＳ Ｐゴシック" pitchFamily="34" charset="-128"/>
              </a:defRPr>
            </a:lvl4pPr>
            <a:lvl5pPr marL="2018744" indent="-224306" eaLnBrk="0" hangingPunct="0">
              <a:spcBef>
                <a:spcPct val="30000"/>
              </a:spcBef>
              <a:defRPr sz="1200">
                <a:solidFill>
                  <a:schemeClr val="tx1"/>
                </a:solidFill>
                <a:latin typeface="Calibri" pitchFamily="34" charset="0"/>
                <a:ea typeface="ＭＳ Ｐゴシック" pitchFamily="34" charset="-128"/>
              </a:defRPr>
            </a:lvl5pPr>
            <a:lvl6pPr marL="2467354" indent="-22430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5964" indent="-22430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574" indent="-22430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184" indent="-22430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DA3B6A8-822A-412D-B67D-A97D8C3EE5F6}" type="slidenum">
              <a:rPr lang="en-US" altLang="en-US" smtClean="0"/>
              <a:pPr eaLnBrk="1" hangingPunct="1">
                <a:spcBef>
                  <a:spcPct val="0"/>
                </a:spcBef>
              </a:pPr>
              <a:t>46</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17276C-0D5F-413F-90BD-127B26B93254}" type="slidenum">
              <a:rPr lang="en-US" altLang="en-US" smtClean="0"/>
              <a:pPr eaLnBrk="1" hangingPunct="1"/>
              <a:t>47</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a:t>
            </a:r>
            <a:r>
              <a:rPr lang="en-US" b="1" baseline="0" dirty="0" smtClean="0"/>
              <a:t> ARE AN AGENT OF CHANGE!! </a:t>
            </a:r>
          </a:p>
          <a:p>
            <a:endParaRPr lang="en-US" b="1" baseline="0" dirty="0" smtClean="0"/>
          </a:p>
          <a:p>
            <a:r>
              <a:rPr lang="en-US" b="1" baseline="0" dirty="0" smtClean="0"/>
              <a:t>You have “plunged in” and will “move with it” and “join the dance” as we continue our future work in the SS network meetings.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48</a:t>
            </a:fld>
            <a:endParaRPr lang="en-US" dirty="0"/>
          </a:p>
        </p:txBody>
      </p:sp>
    </p:spTree>
    <p:extLst>
      <p:ext uri="{BB962C8B-B14F-4D97-AF65-F5344CB8AC3E}">
        <p14:creationId xmlns:p14="http://schemas.microsoft.com/office/powerpoint/2010/main" val="3350941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r>
              <a:rPr lang="en-US" b="1" baseline="0" dirty="0" smtClean="0"/>
              <a:t> </a:t>
            </a:r>
          </a:p>
          <a:p>
            <a:r>
              <a:rPr lang="en-US" b="1" dirty="0" smtClean="0"/>
              <a:t>Use this video</a:t>
            </a:r>
            <a:r>
              <a:rPr lang="en-US" b="1" baseline="0" dirty="0" smtClean="0"/>
              <a:t> </a:t>
            </a:r>
            <a:r>
              <a:rPr lang="en-US" b="1" dirty="0" smtClean="0"/>
              <a:t>to introduce what historical thinking is and why it is important.</a:t>
            </a:r>
          </a:p>
          <a:p>
            <a:endParaRPr lang="en-US" b="1" dirty="0" smtClean="0"/>
          </a:p>
          <a:p>
            <a:r>
              <a:rPr lang="en-US" b="1" dirty="0" smtClean="0"/>
              <a:t>Historical thinking is complex and multi-faceted; we focus on five key aspects particularly relevant to the K-12 classroom. These are: </a:t>
            </a:r>
          </a:p>
          <a:p>
            <a:pPr marL="171450" indent="-171450">
              <a:buFont typeface="Arial" panose="020B0604020202020204" pitchFamily="34" charset="0"/>
              <a:buChar char="•"/>
            </a:pPr>
            <a:r>
              <a:rPr lang="en-US" b="1" dirty="0" smtClean="0"/>
              <a:t>Multiple Accounts &amp; Perspectives</a:t>
            </a:r>
          </a:p>
          <a:p>
            <a:pPr marL="171450" indent="-171450">
              <a:buFont typeface="Arial" panose="020B0604020202020204" pitchFamily="34" charset="0"/>
              <a:buChar char="•"/>
            </a:pPr>
            <a:r>
              <a:rPr lang="en-US" b="1" dirty="0" smtClean="0"/>
              <a:t>Analysis of Primary Sources</a:t>
            </a:r>
          </a:p>
          <a:p>
            <a:pPr marL="171450" indent="-171450">
              <a:buFont typeface="Arial" panose="020B0604020202020204" pitchFamily="34" charset="0"/>
              <a:buChar char="•"/>
            </a:pPr>
            <a:r>
              <a:rPr lang="en-US" b="1" dirty="0" smtClean="0"/>
              <a:t>Sourcing</a:t>
            </a:r>
          </a:p>
          <a:p>
            <a:pPr marL="171450" indent="-171450">
              <a:buFont typeface="Arial" panose="020B0604020202020204" pitchFamily="34" charset="0"/>
              <a:buChar char="•"/>
            </a:pPr>
            <a:r>
              <a:rPr lang="en-US" b="1" dirty="0" smtClean="0"/>
              <a:t>Context</a:t>
            </a:r>
          </a:p>
          <a:p>
            <a:pPr marL="171450" indent="-171450">
              <a:buFont typeface="Arial" panose="020B0604020202020204" pitchFamily="34" charset="0"/>
              <a:buChar char="•"/>
            </a:pPr>
            <a:r>
              <a:rPr lang="en-US" b="1" dirty="0" smtClean="0"/>
              <a:t>Claim-evidence Connection</a:t>
            </a:r>
          </a:p>
          <a:p>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49</a:t>
            </a:fld>
            <a:endParaRPr lang="en-US"/>
          </a:p>
        </p:txBody>
      </p:sp>
    </p:spTree>
    <p:extLst>
      <p:ext uri="{BB962C8B-B14F-4D97-AF65-F5344CB8AC3E}">
        <p14:creationId xmlns:p14="http://schemas.microsoft.com/office/powerpoint/2010/main" val="2030216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50</a:t>
            </a:fld>
            <a:endParaRPr lang="en-US"/>
          </a:p>
        </p:txBody>
      </p:sp>
    </p:spTree>
    <p:extLst>
      <p:ext uri="{BB962C8B-B14F-4D97-AF65-F5344CB8AC3E}">
        <p14:creationId xmlns:p14="http://schemas.microsoft.com/office/powerpoint/2010/main" val="1273598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Compelling Questions </a:t>
            </a:r>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52</a:t>
            </a:fld>
            <a:endParaRPr lang="en-US"/>
          </a:p>
        </p:txBody>
      </p:sp>
    </p:spTree>
    <p:extLst>
      <p:ext uri="{BB962C8B-B14F-4D97-AF65-F5344CB8AC3E}">
        <p14:creationId xmlns:p14="http://schemas.microsoft.com/office/powerpoint/2010/main" val="513034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5D3761-2911-4949-B733-5E94ECC6A858}" type="slidenum">
              <a:rPr lang="en-US" smtClean="0"/>
              <a:pPr>
                <a:defRPr/>
              </a:pPr>
              <a:t>55</a:t>
            </a:fld>
            <a:endParaRPr lang="en-US"/>
          </a:p>
        </p:txBody>
      </p:sp>
    </p:spTree>
    <p:extLst>
      <p:ext uri="{BB962C8B-B14F-4D97-AF65-F5344CB8AC3E}">
        <p14:creationId xmlns:p14="http://schemas.microsoft.com/office/powerpoint/2010/main" val="2978408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Connections </a:t>
            </a:r>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59</a:t>
            </a:fld>
            <a:endParaRPr lang="en-US"/>
          </a:p>
        </p:txBody>
      </p:sp>
    </p:spTree>
    <p:extLst>
      <p:ext uri="{BB962C8B-B14F-4D97-AF65-F5344CB8AC3E}">
        <p14:creationId xmlns:p14="http://schemas.microsoft.com/office/powerpoint/2010/main" val="1946191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Message:  The C3 Framework and CC Lit Standards ask students to learn, participate, consider in a way similar to what teachers experience in this lesson demonstration.  </a:t>
            </a:r>
          </a:p>
          <a:p>
            <a:endParaRPr lang="en-US" b="1" baseline="0" dirty="0" smtClean="0"/>
          </a:p>
          <a:p>
            <a:r>
              <a:rPr lang="en-US" b="1" baseline="0" dirty="0" smtClean="0"/>
              <a:t>Because of time, I’m going to go ahead and share the connections to standards, etc.  Stacy will use these connections later as we discuss Student Growth Goals </a:t>
            </a:r>
          </a:p>
          <a:p>
            <a:endParaRPr lang="en-US" b="1" baseline="0" dirty="0" smtClean="0"/>
          </a:p>
          <a:p>
            <a:r>
              <a:rPr lang="en-US" sz="1200" b="1" i="0" u="none" strike="noStrike" kern="1200" baseline="0" dirty="0" smtClean="0">
                <a:solidFill>
                  <a:schemeClr val="tx1"/>
                </a:solidFill>
                <a:latin typeface="+mn-lt"/>
                <a:ea typeface="+mn-ea"/>
                <a:cs typeface="+mn-cs"/>
              </a:rPr>
              <a:t>Anchor Reading Standard 1</a:t>
            </a:r>
            <a:r>
              <a:rPr lang="en-US" sz="1200" b="1" i="0" u="none" strike="noStrike" kern="1200" baseline="0" smtClean="0">
                <a:solidFill>
                  <a:schemeClr val="tx1"/>
                </a:solidFill>
                <a:latin typeface="+mn-lt"/>
                <a:ea typeface="+mn-ea"/>
                <a:cs typeface="+mn-cs"/>
              </a:rPr>
              <a:t>: </a:t>
            </a:r>
          </a:p>
          <a:p>
            <a:r>
              <a:rPr lang="en-US" sz="1200" b="1" i="0" u="none" strike="noStrike" kern="1200" baseline="0" smtClean="0">
                <a:solidFill>
                  <a:schemeClr val="tx1"/>
                </a:solidFill>
                <a:latin typeface="+mn-lt"/>
                <a:ea typeface="+mn-ea"/>
                <a:cs typeface="+mn-cs"/>
              </a:rPr>
              <a:t>Read </a:t>
            </a:r>
            <a:r>
              <a:rPr lang="en-US" sz="1200" b="1" i="0" u="none" strike="noStrike" kern="1200" baseline="0" dirty="0" smtClean="0">
                <a:solidFill>
                  <a:schemeClr val="tx1"/>
                </a:solidFill>
                <a:latin typeface="+mn-lt"/>
                <a:ea typeface="+mn-ea"/>
                <a:cs typeface="+mn-cs"/>
              </a:rPr>
              <a:t>closely to determine what the text says explicitly and to make logical inferences from it; cite specific textual</a:t>
            </a:r>
          </a:p>
          <a:p>
            <a:r>
              <a:rPr lang="en-US" sz="1200" b="1" i="0" u="none" strike="noStrike" kern="1200" baseline="0" dirty="0" smtClean="0">
                <a:solidFill>
                  <a:schemeClr val="tx1"/>
                </a:solidFill>
                <a:latin typeface="+mn-lt"/>
                <a:ea typeface="+mn-ea"/>
                <a:cs typeface="+mn-cs"/>
              </a:rPr>
              <a:t>evidence when writing or speaking to support conclusions drawn from the text.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Anchor Writing Standard 7: </a:t>
            </a:r>
          </a:p>
          <a:p>
            <a:r>
              <a:rPr lang="en-US" sz="1200" b="1" i="0" u="none" strike="noStrike" kern="1200" baseline="0" dirty="0" smtClean="0">
                <a:solidFill>
                  <a:schemeClr val="tx1"/>
                </a:solidFill>
                <a:latin typeface="+mn-lt"/>
                <a:ea typeface="+mn-ea"/>
                <a:cs typeface="+mn-cs"/>
              </a:rPr>
              <a:t>Conduct short as well as more sustained research projects based on focused questions, demonstrating</a:t>
            </a:r>
          </a:p>
          <a:p>
            <a:r>
              <a:rPr lang="en-US" sz="1200" b="1" i="0" u="none" strike="noStrike" kern="1200" baseline="0" dirty="0" smtClean="0">
                <a:solidFill>
                  <a:schemeClr val="tx1"/>
                </a:solidFill>
                <a:latin typeface="+mn-lt"/>
                <a:ea typeface="+mn-ea"/>
                <a:cs typeface="+mn-cs"/>
              </a:rPr>
              <a:t>understanding of the subject under investigation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Anchor Speaking and Listening Standard 1: </a:t>
            </a:r>
          </a:p>
          <a:p>
            <a:r>
              <a:rPr lang="en-US" sz="1200" b="1" i="0" u="none" strike="noStrike" kern="1200" baseline="0" dirty="0" smtClean="0">
                <a:solidFill>
                  <a:schemeClr val="tx1"/>
                </a:solidFill>
                <a:latin typeface="+mn-lt"/>
                <a:ea typeface="+mn-ea"/>
                <a:cs typeface="+mn-cs"/>
              </a:rPr>
              <a:t>Prepare for and participate effectively in a range of conversations and collaborations with diverse partners, building on others’ ideas and expressing their own clearly and persuasively.</a:t>
            </a:r>
            <a:endParaRPr lang="en-US" b="1" baseline="0" dirty="0" smtClean="0"/>
          </a:p>
          <a:p>
            <a:endParaRPr lang="en-US" b="1" baseline="0" dirty="0" smtClean="0"/>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872BF4-23FB-431F-8745-0EFCDF0E6D46}" type="slidenum">
              <a:rPr lang="en-US" smtClean="0"/>
              <a:t>60</a:t>
            </a:fld>
            <a:endParaRPr lang="en-US"/>
          </a:p>
        </p:txBody>
      </p:sp>
    </p:spTree>
    <p:extLst>
      <p:ext uri="{BB962C8B-B14F-4D97-AF65-F5344CB8AC3E}">
        <p14:creationId xmlns:p14="http://schemas.microsoft.com/office/powerpoint/2010/main" val="92123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 Follow Instructions </a:t>
            </a:r>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7</a:t>
            </a:fld>
            <a:endParaRPr lang="en-US"/>
          </a:p>
        </p:txBody>
      </p:sp>
    </p:spTree>
    <p:extLst>
      <p:ext uri="{BB962C8B-B14F-4D97-AF65-F5344CB8AC3E}">
        <p14:creationId xmlns:p14="http://schemas.microsoft.com/office/powerpoint/2010/main" val="2474094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Carole  </a:t>
            </a:r>
          </a:p>
          <a:p>
            <a:endParaRPr lang="en-US" b="0" baseline="0" dirty="0" smtClean="0">
              <a:latin typeface="Arial" pitchFamily="34" charset="0"/>
              <a:cs typeface="Arial" pitchFamily="34" charset="0"/>
            </a:endParaRPr>
          </a:p>
          <a:p>
            <a:r>
              <a:rPr lang="en-US" b="1" baseline="0" dirty="0" smtClean="0">
                <a:latin typeface="Arial" pitchFamily="34" charset="0"/>
                <a:cs typeface="Arial" pitchFamily="34" charset="0"/>
              </a:rPr>
              <a:t>Point out that in cases where the original language of a source poses a barrier to most students, the authors have adapted primary documents, conventionalizing spelling, simplifying syntax and occasionally introducing changes in vocabulary – all while trying to retain as much of the original texture and feel of the document as possible.</a:t>
            </a:r>
          </a:p>
          <a:p>
            <a:endParaRPr lang="en-US" b="1" baseline="0" dirty="0" smtClean="0">
              <a:latin typeface="Arial" pitchFamily="34" charset="0"/>
              <a:cs typeface="Arial" pitchFamily="34" charset="0"/>
            </a:endParaRPr>
          </a:p>
          <a:p>
            <a:r>
              <a:rPr lang="en-US" b="1" baseline="0" dirty="0" smtClean="0">
                <a:latin typeface="Arial" pitchFamily="34" charset="0"/>
                <a:cs typeface="Arial" pitchFamily="34" charset="0"/>
              </a:rPr>
              <a:t>Turn to page 115 and see where Rosa actually sat!</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61</a:t>
            </a:fld>
            <a:endParaRPr lang="en-US" altLang="zh-CN"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b="1" u="none" dirty="0" smtClean="0">
                <a:ea typeface="MS PGothic" pitchFamily="34" charset="-128"/>
              </a:rPr>
              <a:t>Our network will spend time looking at what is CURRENTLY</a:t>
            </a:r>
            <a:r>
              <a:rPr lang="en-US" altLang="en-US" sz="1100" b="1" u="none" baseline="0" dirty="0" smtClean="0">
                <a:ea typeface="MS PGothic" pitchFamily="34" charset="-128"/>
              </a:rPr>
              <a:t> AVAILABLE</a:t>
            </a:r>
            <a:r>
              <a:rPr lang="en-US" altLang="en-US" sz="1100" b="1" u="none" dirty="0" smtClean="0">
                <a:ea typeface="MS PGothic" pitchFamily="34" charset="-128"/>
              </a:rPr>
              <a:t> to inform highly effective practice.</a:t>
            </a:r>
          </a:p>
          <a:p>
            <a:pPr eaLnBrk="1" hangingPunct="1">
              <a:lnSpc>
                <a:spcPct val="80000"/>
              </a:lnSpc>
              <a:spcBef>
                <a:spcPct val="0"/>
              </a:spcBef>
            </a:pPr>
            <a:endParaRPr lang="en-US" altLang="en-US" sz="1100" b="1" u="none" dirty="0" smtClean="0">
              <a:ea typeface="MS PGothic" pitchFamily="34" charset="-128"/>
            </a:endParaRPr>
          </a:p>
          <a:p>
            <a:pPr eaLnBrk="1" hangingPunct="1">
              <a:lnSpc>
                <a:spcPct val="80000"/>
              </a:lnSpc>
              <a:spcBef>
                <a:spcPct val="0"/>
              </a:spcBef>
            </a:pPr>
            <a:r>
              <a:rPr lang="en-US" altLang="en-US" sz="1100" b="1" u="none" dirty="0" smtClean="0">
                <a:ea typeface="MS PGothic" pitchFamily="34" charset="-128"/>
              </a:rPr>
              <a:t>As we do so and get more information from the field, then we can decide how best to revise standards.</a:t>
            </a:r>
            <a:r>
              <a:rPr lang="en-US" altLang="en-US" sz="1100" b="1" u="none" baseline="0" dirty="0" smtClean="0">
                <a:ea typeface="MS PGothic" pitchFamily="34" charset="-128"/>
              </a:rPr>
              <a:t>  Through your participation in the network, you will have the opportunity to provide feedback, etc.</a:t>
            </a:r>
          </a:p>
          <a:p>
            <a:pPr eaLnBrk="1" hangingPunct="1">
              <a:lnSpc>
                <a:spcPct val="80000"/>
              </a:lnSpc>
              <a:spcBef>
                <a:spcPct val="0"/>
              </a:spcBef>
            </a:pPr>
            <a:endParaRPr lang="en-US" altLang="en-US" sz="1100" b="1" u="none" baseline="0" dirty="0" smtClean="0">
              <a:ea typeface="MS PGothic" pitchFamily="34" charset="-128"/>
            </a:endParaRPr>
          </a:p>
          <a:p>
            <a:pPr eaLnBrk="1" hangingPunct="1">
              <a:lnSpc>
                <a:spcPct val="80000"/>
              </a:lnSpc>
              <a:spcBef>
                <a:spcPct val="0"/>
              </a:spcBef>
            </a:pPr>
            <a:r>
              <a:rPr lang="en-US" altLang="en-US" sz="1100" b="1" smtClean="0">
                <a:ea typeface="MS PGothic" pitchFamily="34" charset="-128"/>
              </a:rPr>
              <a:t>Kentucky’s </a:t>
            </a:r>
            <a:r>
              <a:rPr lang="en-US" altLang="en-US" sz="1100" b="1" dirty="0" smtClean="0">
                <a:ea typeface="MS PGothic" pitchFamily="34" charset="-128"/>
              </a:rPr>
              <a:t>goal is to have a solid, defensible, world-class draft of college/career ready standards to present to the Kentucky Board of Education </a:t>
            </a:r>
            <a:r>
              <a:rPr lang="en-US" altLang="en-US" sz="1100" b="1" u="none" dirty="0" smtClean="0">
                <a:ea typeface="MS PGothic" pitchFamily="34" charset="-128"/>
              </a:rPr>
              <a:t>SOMETIME in 2014.  </a:t>
            </a:r>
            <a:endParaRPr lang="en-US" altLang="en-US" sz="1100" u="none" dirty="0" smtClean="0">
              <a:ea typeface="MS PGothic"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1" charset="-128"/>
              </a:defRPr>
            </a:lvl1pPr>
            <a:lvl2pPr marL="728663" indent="-279400">
              <a:defRPr sz="2400">
                <a:solidFill>
                  <a:schemeClr val="tx1"/>
                </a:solidFill>
                <a:latin typeface="Arial" pitchFamily="34" charset="0"/>
                <a:ea typeface="ヒラギノ角ゴ Pro W3" pitchFamily="1" charset="-128"/>
              </a:defRPr>
            </a:lvl2pPr>
            <a:lvl3pPr marL="1120775" indent="-223838">
              <a:defRPr sz="2400">
                <a:solidFill>
                  <a:schemeClr val="tx1"/>
                </a:solidFill>
                <a:latin typeface="Arial" pitchFamily="34" charset="0"/>
                <a:ea typeface="ヒラギノ角ゴ Pro W3" pitchFamily="1" charset="-128"/>
              </a:defRPr>
            </a:lvl3pPr>
            <a:lvl4pPr marL="1570038" indent="-223838">
              <a:defRPr sz="2400">
                <a:solidFill>
                  <a:schemeClr val="tx1"/>
                </a:solidFill>
                <a:latin typeface="Arial" pitchFamily="34" charset="0"/>
                <a:ea typeface="ヒラギノ角ゴ Pro W3" pitchFamily="1" charset="-128"/>
              </a:defRPr>
            </a:lvl4pPr>
            <a:lvl5pPr marL="2017713" indent="-223838">
              <a:defRPr sz="2400">
                <a:solidFill>
                  <a:schemeClr val="tx1"/>
                </a:solidFill>
                <a:latin typeface="Arial" pitchFamily="34" charset="0"/>
                <a:ea typeface="ヒラギノ角ゴ Pro W3" pitchFamily="1" charset="-128"/>
              </a:defRPr>
            </a:lvl5pPr>
            <a:lvl6pPr marL="2474913" indent="-223838" algn="ctr"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32113" indent="-223838" algn="ctr"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389313" indent="-223838" algn="ctr"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46513" indent="-223838" algn="ctr"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fld id="{D1A0F5D1-9CEE-4551-9851-D99F1D9976C5}" type="slidenum">
              <a:rPr lang="en-US" altLang="en-US" sz="1200" smtClean="0">
                <a:latin typeface="Calibri" pitchFamily="34" charset="0"/>
                <a:ea typeface="MS PGothic" pitchFamily="34" charset="-128"/>
              </a:rPr>
              <a:pPr/>
              <a:t>62</a:t>
            </a:fld>
            <a:endParaRPr lang="en-US" altLang="en-US" sz="1200" smtClean="0">
              <a:latin typeface="Calibri" pitchFamily="34" charset="0"/>
              <a:ea typeface="MS PGothic"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(3:10-3:25)</a:t>
            </a:r>
            <a:endParaRPr lang="en-US" b="1" dirty="0"/>
          </a:p>
        </p:txBody>
      </p:sp>
      <p:sp>
        <p:nvSpPr>
          <p:cNvPr id="4" name="Slide Number Placeholder 3"/>
          <p:cNvSpPr>
            <a:spLocks noGrp="1"/>
          </p:cNvSpPr>
          <p:nvPr>
            <p:ph type="sldNum" sz="quarter" idx="10"/>
          </p:nvPr>
        </p:nvSpPr>
        <p:spPr/>
        <p:txBody>
          <a:bodyPr/>
          <a:lstStyle/>
          <a:p>
            <a:fld id="{9F872BF4-23FB-431F-8745-0EFCDF0E6D46}" type="slidenum">
              <a:rPr lang="en-US" smtClean="0"/>
              <a:t>63</a:t>
            </a:fld>
            <a:endParaRPr lang="en-US"/>
          </a:p>
        </p:txBody>
      </p:sp>
    </p:spTree>
    <p:extLst>
      <p:ext uri="{BB962C8B-B14F-4D97-AF65-F5344CB8AC3E}">
        <p14:creationId xmlns:p14="http://schemas.microsoft.com/office/powerpoint/2010/main" val="3886218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b="1" dirty="0" smtClean="0"/>
              <a:t>Carole  </a:t>
            </a:r>
          </a:p>
          <a:p>
            <a:pPr>
              <a:defRPr/>
            </a:pPr>
            <a:r>
              <a:rPr lang="en-US" b="1" dirty="0" smtClean="0"/>
              <a:t>Very important that your work is documented and submitted to KDE…</a:t>
            </a:r>
          </a:p>
          <a:p>
            <a:pPr>
              <a:defRPr/>
            </a:pPr>
            <a:endParaRPr lang="en-US" b="1" dirty="0" smtClean="0"/>
          </a:p>
          <a:p>
            <a:pPr>
              <a:defRPr/>
            </a:pPr>
            <a:r>
              <a:rPr lang="en-US" b="1" dirty="0" smtClean="0"/>
              <a:t>Complete a log for any work you have done in your district. This includes, but is not limited to, meetings attended/participated, trainings and informational sessions conducted, etc.  In other words, anything you do that is related to the work of the network initiative. (If you don’t have documentation of specific dates, just include the month)</a:t>
            </a:r>
          </a:p>
          <a:p>
            <a:pPr>
              <a:defRPr/>
            </a:pPr>
            <a:r>
              <a:rPr lang="en-US" b="1" dirty="0" smtClean="0"/>
              <a:t> </a:t>
            </a:r>
          </a:p>
          <a:p>
            <a:pPr>
              <a:defRPr/>
            </a:pPr>
            <a:r>
              <a:rPr lang="en-US" b="1" dirty="0" smtClean="0"/>
              <a:t>The documentation log asks very specific questions and some of them will NOT pertain to every activity you have done and/or will do in the future.  The point is that you work is documented!  </a:t>
            </a:r>
          </a:p>
          <a:p>
            <a:pPr>
              <a:defRPr/>
            </a:pPr>
            <a:r>
              <a:rPr lang="en-US" b="1" dirty="0" smtClean="0"/>
              <a:t> </a:t>
            </a:r>
          </a:p>
          <a:p>
            <a:pPr>
              <a:defRPr/>
            </a:pPr>
            <a:r>
              <a:rPr lang="en-US" b="1" dirty="0" smtClean="0"/>
              <a:t>Logs should be submitted to me by the end of each month. Electronic version is available on Bb.</a:t>
            </a:r>
          </a:p>
          <a:p>
            <a:pPr>
              <a:defRPr/>
            </a:pPr>
            <a:endParaRPr lang="en-US" b="1" dirty="0"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C22DFF-4D75-4187-A738-08CA2CE2787F}" type="slidenum">
              <a:rPr lang="en-US" altLang="en-US" smtClean="0">
                <a:cs typeface="Arial" pitchFamily="34" charset="0"/>
              </a:rPr>
              <a:pPr eaLnBrk="1" hangingPunct="1"/>
              <a:t>64</a:t>
            </a:fld>
            <a:endParaRPr lang="en-US" altLang="en-US" smtClean="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smtClean="0">
                <a:latin typeface="Arial" pitchFamily="34" charset="0"/>
                <a:cs typeface="Arial" pitchFamily="34" charset="0"/>
              </a:rPr>
              <a:t>Carole </a:t>
            </a:r>
          </a:p>
          <a:p>
            <a:pPr eaLnBrk="1" hangingPunct="1">
              <a:defRPr/>
            </a:pPr>
            <a:endParaRPr lang="en-US" b="1" dirty="0" smtClean="0">
              <a:latin typeface="Arial" pitchFamily="34" charset="0"/>
              <a:cs typeface="Arial" pitchFamily="34" charset="0"/>
            </a:endParaRPr>
          </a:p>
          <a:p>
            <a:pPr eaLnBrk="1" hangingPunct="1">
              <a:defRPr/>
            </a:pPr>
            <a:r>
              <a:rPr lang="en-US" b="1" dirty="0" smtClean="0">
                <a:latin typeface="Arial" pitchFamily="34" charset="0"/>
                <a:cs typeface="Arial" pitchFamily="34" charset="0"/>
              </a:rPr>
              <a:t>C3 assignment:</a:t>
            </a:r>
            <a:r>
              <a:rPr lang="en-US" b="1" baseline="0" dirty="0" smtClean="0">
                <a:latin typeface="Arial" pitchFamily="34" charset="0"/>
                <a:cs typeface="Arial" pitchFamily="34" charset="0"/>
              </a:rPr>
              <a:t> 4 pages</a:t>
            </a:r>
            <a:endParaRPr lang="en-US" b="1" dirty="0" smtClean="0">
              <a:latin typeface="Arial" pitchFamily="34" charset="0"/>
              <a:cs typeface="Arial" pitchFamily="34" charset="0"/>
            </a:endParaRPr>
          </a:p>
          <a:p>
            <a:pPr eaLnBrk="1" hangingPunct="1">
              <a:defRPr/>
            </a:pPr>
            <a:r>
              <a:rPr lang="en-US" b="1" dirty="0" smtClean="0">
                <a:latin typeface="Arial" pitchFamily="34" charset="0"/>
                <a:cs typeface="Arial" pitchFamily="34" charset="0"/>
              </a:rPr>
              <a:t>RLHA assignment:</a:t>
            </a:r>
            <a:r>
              <a:rPr lang="en-US" b="1" baseline="0" dirty="0" smtClean="0">
                <a:latin typeface="Arial" pitchFamily="34" charset="0"/>
                <a:cs typeface="Arial" pitchFamily="34" charset="0"/>
              </a:rPr>
              <a:t> 4 pages</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D53F4B-B505-445F-A1A5-D47B8392FB9B}" type="slidenum">
              <a:rPr lang="en-US" smtClean="0"/>
              <a:pPr eaLnBrk="1" hangingPunct="1"/>
              <a:t>65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Carole</a:t>
            </a:r>
          </a:p>
          <a:p>
            <a:endParaRPr lang="en-US" b="1" dirty="0" smtClean="0"/>
          </a:p>
        </p:txBody>
      </p:sp>
      <p:sp>
        <p:nvSpPr>
          <p:cNvPr id="132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9BCC81-E0B3-40C6-B0D0-BF6FB0FD7199}" type="slidenum">
              <a:rPr lang="en-US" smtClean="0"/>
              <a:pPr eaLnBrk="1" hangingPunct="1"/>
              <a:t>66</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latin typeface="Arial" pitchFamily="34" charset="0"/>
                <a:cs typeface="Arial" pitchFamily="34" charset="0"/>
              </a:rPr>
              <a:t>Carole </a:t>
            </a:r>
          </a:p>
          <a:p>
            <a:pPr eaLnBrk="1" hangingPunct="1"/>
            <a:endParaRPr lang="en-US" b="1" dirty="0" smtClean="0">
              <a:latin typeface="Arial" pitchFamily="34" charset="0"/>
              <a:cs typeface="Arial" pitchFamily="34" charset="0"/>
            </a:endParaRP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0F936D-9B53-46F8-A35E-155A43B39F0A}" type="slidenum">
              <a:rPr lang="en-US" smtClean="0"/>
              <a:pPr eaLnBrk="1" hangingPunct="1"/>
              <a:t>67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Civic Dispositions are specifically mentioned in the SS CHETL we are going to use them for developing our network’s group norms.</a:t>
            </a:r>
          </a:p>
          <a:p>
            <a:endParaRPr lang="en-US" dirty="0" smtClean="0"/>
          </a:p>
          <a:p>
            <a:r>
              <a:rPr lang="en-US" dirty="0" smtClean="0"/>
              <a:t>Civic Dispositions</a:t>
            </a:r>
            <a:r>
              <a:rPr lang="en-US" baseline="0" dirty="0" smtClean="0"/>
              <a:t> will allow TLs to establish norms for communicating throughout this network.</a:t>
            </a:r>
            <a:endParaRPr lang="en-US" dirty="0" smtClean="0"/>
          </a:p>
          <a:p>
            <a:endParaRPr lang="en-US" dirty="0" smtClean="0"/>
          </a:p>
          <a:p>
            <a:r>
              <a:rPr lang="en-US" dirty="0" smtClean="0"/>
              <a:t>Modeling how to create an environment that promotes</a:t>
            </a:r>
            <a:r>
              <a:rPr lang="en-US" baseline="0" dirty="0" smtClean="0"/>
              <a:t> critical thinking and rigorous classroom conversations/discussions.</a:t>
            </a:r>
            <a:endParaRPr lang="en-US" dirty="0" smtClean="0"/>
          </a:p>
          <a:p>
            <a:endParaRPr lang="en-US" dirty="0" smtClean="0"/>
          </a:p>
          <a:p>
            <a:pPr lvl="0"/>
            <a:r>
              <a:rPr lang="en-US" sz="1200" kern="1200" dirty="0" smtClean="0">
                <a:solidFill>
                  <a:schemeClr val="tx1"/>
                </a:solidFill>
                <a:effectLst/>
                <a:latin typeface="+mn-lt"/>
                <a:ea typeface="+mn-ea"/>
                <a:cs typeface="+mn-cs"/>
              </a:rPr>
              <a:t>Provide Instructions Norms Activity (Civic Dispositions Handout and Norm Handout-1 per table)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Choose one CD per table and develop a network meeting norm;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Write Table’s Norm</a:t>
            </a:r>
            <a:r>
              <a:rPr lang="en-US" sz="1200" kern="1200" baseline="0" dirty="0" smtClean="0">
                <a:solidFill>
                  <a:schemeClr val="tx1"/>
                </a:solidFill>
                <a:effectLst/>
                <a:latin typeface="+mn-lt"/>
                <a:ea typeface="+mn-ea"/>
                <a:cs typeface="+mn-cs"/>
              </a:rPr>
              <a:t> on provided sheet.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Facilitator’s will pick up norms and “reveal” later in meeting</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t>8</a:t>
            </a:fld>
            <a:endParaRPr lang="en-US"/>
          </a:p>
        </p:txBody>
      </p:sp>
    </p:spTree>
    <p:extLst>
      <p:ext uri="{BB962C8B-B14F-4D97-AF65-F5344CB8AC3E}">
        <p14:creationId xmlns:p14="http://schemas.microsoft.com/office/powerpoint/2010/main" val="157669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TLs sort</a:t>
            </a:r>
            <a:r>
              <a:rPr lang="en-US" baseline="0" dirty="0" smtClean="0"/>
              <a:t> these acronyms into categories based on their understanding of the meaning of the acronyms.  (Secret: There is no real categories!) </a:t>
            </a:r>
            <a:endParaRPr lang="en-US" dirty="0"/>
          </a:p>
        </p:txBody>
      </p:sp>
      <p:sp>
        <p:nvSpPr>
          <p:cNvPr id="4" name="Slide Number Placeholder 3"/>
          <p:cNvSpPr>
            <a:spLocks noGrp="1"/>
          </p:cNvSpPr>
          <p:nvPr>
            <p:ph type="sldNum" sz="quarter" idx="10"/>
          </p:nvPr>
        </p:nvSpPr>
        <p:spPr/>
        <p:txBody>
          <a:bodyPr/>
          <a:lstStyle/>
          <a:p>
            <a:fld id="{AC24434E-D7D7-2D4D-9CA6-5ACF5644D0CB}" type="slidenum">
              <a:rPr lang="en-US" smtClean="0"/>
              <a:t>9</a:t>
            </a:fld>
            <a:endParaRPr lang="en-US"/>
          </a:p>
        </p:txBody>
      </p:sp>
    </p:spTree>
    <p:extLst>
      <p:ext uri="{BB962C8B-B14F-4D97-AF65-F5344CB8AC3E}">
        <p14:creationId xmlns:p14="http://schemas.microsoft.com/office/powerpoint/2010/main" val="68050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4434E-D7D7-2D4D-9CA6-5ACF5644D0C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3990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participants to the provide Journal</a:t>
            </a:r>
            <a:r>
              <a:rPr lang="en-US" baseline="0" dirty="0" smtClean="0"/>
              <a:t>. Explain how we will use them at all network meetings </a:t>
            </a:r>
            <a:endParaRPr lang="en-US" dirty="0"/>
          </a:p>
        </p:txBody>
      </p:sp>
      <p:sp>
        <p:nvSpPr>
          <p:cNvPr id="4" name="Slide Number Placeholder 3"/>
          <p:cNvSpPr>
            <a:spLocks noGrp="1"/>
          </p:cNvSpPr>
          <p:nvPr>
            <p:ph type="sldNum" sz="quarter" idx="10"/>
          </p:nvPr>
        </p:nvSpPr>
        <p:spPr/>
        <p:txBody>
          <a:bodyPr/>
          <a:lstStyle/>
          <a:p>
            <a:fld id="{9F872BF4-23FB-431F-8745-0EFCDF0E6D46}" type="slidenum">
              <a:rPr lang="en-US" smtClean="0"/>
              <a:pPr/>
              <a:t>11</a:t>
            </a:fld>
            <a:endParaRPr lang="en-US"/>
          </a:p>
        </p:txBody>
      </p:sp>
    </p:spTree>
    <p:extLst>
      <p:ext uri="{BB962C8B-B14F-4D97-AF65-F5344CB8AC3E}">
        <p14:creationId xmlns:p14="http://schemas.microsoft.com/office/powerpoint/2010/main" val="177366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1550" y="620713"/>
            <a:ext cx="7345363" cy="919162"/>
          </a:xfrm>
        </p:spPr>
        <p:txBody>
          <a:bodyPr/>
          <a:lstStyle>
            <a:lvl1pPr>
              <a:defRPr sz="4400"/>
            </a:lvl1pPr>
          </a:lstStyle>
          <a:p>
            <a:r>
              <a:rPr lang="en-US" smtClean="0"/>
              <a:t>Click to edit Master title style</a:t>
            </a:r>
            <a:endParaRPr lang="ru-RU"/>
          </a:p>
        </p:txBody>
      </p:sp>
      <p:sp>
        <p:nvSpPr>
          <p:cNvPr id="3075" name="Rectangle 3"/>
          <p:cNvSpPr>
            <a:spLocks noGrp="1" noChangeArrowheads="1"/>
          </p:cNvSpPr>
          <p:nvPr>
            <p:ph type="subTitle" idx="1"/>
          </p:nvPr>
        </p:nvSpPr>
        <p:spPr>
          <a:xfrm>
            <a:off x="4572000" y="4941888"/>
            <a:ext cx="4248150" cy="1176337"/>
          </a:xfrm>
        </p:spPr>
        <p:txBody>
          <a:bodyPr anchor="b"/>
          <a:lstStyle>
            <a:lvl1pPr marL="0" indent="0">
              <a:buFontTx/>
              <a:buNone/>
              <a:defRPr sz="2200">
                <a:solidFill>
                  <a:srgbClr val="999999"/>
                </a:solidFill>
                <a:latin typeface="Arial" charset="0"/>
              </a:defRPr>
            </a:lvl1pPr>
          </a:lstStyle>
          <a:p>
            <a:r>
              <a:rPr lang="en-US" smtClean="0"/>
              <a:t>Click to edit Master subtitle style</a:t>
            </a:r>
            <a:endParaRPr lang="ru-RU"/>
          </a:p>
        </p:txBody>
      </p:sp>
      <p:sp>
        <p:nvSpPr>
          <p:cNvPr id="4" name="Rectangle 4"/>
          <p:cNvSpPr>
            <a:spLocks noGrp="1" noChangeArrowheads="1"/>
          </p:cNvSpPr>
          <p:nvPr>
            <p:ph type="dt" sz="half" idx="10"/>
          </p:nvPr>
        </p:nvSpPr>
        <p:spPr/>
        <p:txBody>
          <a:bodyPr/>
          <a:lstStyle>
            <a:lvl1pPr>
              <a:defRPr smtClean="0"/>
            </a:lvl1pPr>
          </a:lstStyle>
          <a:p>
            <a:pPr>
              <a:defRPr/>
            </a:pPr>
            <a:endParaRPr lang="ru-RU"/>
          </a:p>
        </p:txBody>
      </p:sp>
      <p:sp>
        <p:nvSpPr>
          <p:cNvPr id="5" name="Rectangle 5"/>
          <p:cNvSpPr>
            <a:spLocks noGrp="1" noChangeArrowheads="1"/>
          </p:cNvSpPr>
          <p:nvPr>
            <p:ph type="ftr" sz="quarter" idx="11"/>
          </p:nvPr>
        </p:nvSpPr>
        <p:spPr/>
        <p:txBody>
          <a:bodyPr/>
          <a:lstStyle>
            <a:lvl1pPr>
              <a:defRPr smtClean="0"/>
            </a:lvl1pPr>
          </a:lstStyle>
          <a:p>
            <a:pPr>
              <a:defRPr/>
            </a:pPr>
            <a:endParaRPr lang="ru-RU"/>
          </a:p>
        </p:txBody>
      </p:sp>
      <p:sp>
        <p:nvSpPr>
          <p:cNvPr id="6" name="Rectangle 6"/>
          <p:cNvSpPr>
            <a:spLocks noGrp="1" noChangeArrowheads="1"/>
          </p:cNvSpPr>
          <p:nvPr>
            <p:ph type="sldNum" sz="quarter" idx="12"/>
          </p:nvPr>
        </p:nvSpPr>
        <p:spPr/>
        <p:txBody>
          <a:bodyPr/>
          <a:lstStyle>
            <a:lvl1pPr>
              <a:defRPr smtClean="0"/>
            </a:lvl1pPr>
          </a:lstStyle>
          <a:p>
            <a:pPr>
              <a:defRPr/>
            </a:pPr>
            <a:fld id="{3A6392CB-E6C7-45D3-A962-F938273BE44E}" type="slidenum">
              <a:rPr lang="ru-RU"/>
              <a:pPr>
                <a:defRPr/>
              </a:pPr>
              <a:t>‹#›</a:t>
            </a:fld>
            <a:endParaRPr lang="ru-RU"/>
          </a:p>
        </p:txBody>
      </p:sp>
    </p:spTree>
    <p:extLst>
      <p:ext uri="{BB962C8B-B14F-4D97-AF65-F5344CB8AC3E}">
        <p14:creationId xmlns:p14="http://schemas.microsoft.com/office/powerpoint/2010/main" val="328499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55408C8-E8BF-4989-906F-8109F3A919EA}" type="slidenum">
              <a:rPr lang="ru-RU"/>
              <a:pPr>
                <a:defRPr/>
              </a:pPr>
              <a:t>‹#›</a:t>
            </a:fld>
            <a:endParaRPr lang="ru-RU"/>
          </a:p>
        </p:txBody>
      </p:sp>
    </p:spTree>
    <p:extLst>
      <p:ext uri="{BB962C8B-B14F-4D97-AF65-F5344CB8AC3E}">
        <p14:creationId xmlns:p14="http://schemas.microsoft.com/office/powerpoint/2010/main" val="147606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6925" y="115888"/>
            <a:ext cx="1746250"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8175" y="115888"/>
            <a:ext cx="508635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99F828-0EBA-4503-9378-16A535B68299}" type="slidenum">
              <a:rPr lang="ru-RU"/>
              <a:pPr>
                <a:defRPr/>
              </a:pPr>
              <a:t>‹#›</a:t>
            </a:fld>
            <a:endParaRPr lang="ru-RU"/>
          </a:p>
        </p:txBody>
      </p:sp>
    </p:spTree>
    <p:extLst>
      <p:ext uri="{BB962C8B-B14F-4D97-AF65-F5344CB8AC3E}">
        <p14:creationId xmlns:p14="http://schemas.microsoft.com/office/powerpoint/2010/main" val="1572371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58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1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5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9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185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36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77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2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EF8E9F-7C4F-414D-84BE-02B1EDDBE954}" type="slidenum">
              <a:rPr lang="ru-RU"/>
              <a:pPr>
                <a:defRPr/>
              </a:pPr>
              <a:t>‹#›</a:t>
            </a:fld>
            <a:endParaRPr lang="ru-RU"/>
          </a:p>
        </p:txBody>
      </p:sp>
    </p:spTree>
    <p:extLst>
      <p:ext uri="{BB962C8B-B14F-4D97-AF65-F5344CB8AC3E}">
        <p14:creationId xmlns:p14="http://schemas.microsoft.com/office/powerpoint/2010/main" val="76390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408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789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0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167673" y="2575410"/>
            <a:ext cx="3516640"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40" name="Group 39"/>
          <p:cNvGrpSpPr/>
          <p:nvPr/>
        </p:nvGrpSpPr>
        <p:grpSpPr>
          <a:xfrm rot="18988672">
            <a:off x="51420" y="189622"/>
            <a:ext cx="387923"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sp>
        <p:nvSpPr>
          <p:cNvPr id="49" name="Freeform 500"/>
          <p:cNvSpPr>
            <a:spLocks/>
          </p:cNvSpPr>
          <p:nvPr/>
        </p:nvSpPr>
        <p:spPr bwMode="auto">
          <a:xfrm>
            <a:off x="2463244" y="4664183"/>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nvGrpSpPr>
          <p:cNvPr id="50" name="Group 49"/>
          <p:cNvGrpSpPr/>
          <p:nvPr/>
        </p:nvGrpSpPr>
        <p:grpSpPr>
          <a:xfrm>
            <a:off x="8575625" y="6542"/>
            <a:ext cx="509347"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sp>
        <p:nvSpPr>
          <p:cNvPr id="59" name="Freeform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0" name="Freeform 414"/>
          <p:cNvSpPr>
            <a:spLocks/>
          </p:cNvSpPr>
          <p:nvPr/>
        </p:nvSpPr>
        <p:spPr bwMode="auto">
          <a:xfrm>
            <a:off x="-17524" y="3324751"/>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nvGrpSpPr>
          <p:cNvPr id="61" name="Group 5"/>
          <p:cNvGrpSpPr>
            <a:grpSpLocks noChangeAspect="1"/>
          </p:cNvGrpSpPr>
          <p:nvPr/>
        </p:nvGrpSpPr>
        <p:grpSpPr bwMode="auto">
          <a:xfrm>
            <a:off x="-1140" y="854147"/>
            <a:ext cx="1411106"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81" name="Group 33"/>
          <p:cNvGrpSpPr>
            <a:grpSpLocks noChangeAspect="1"/>
          </p:cNvGrpSpPr>
          <p:nvPr/>
        </p:nvGrpSpPr>
        <p:grpSpPr bwMode="auto">
          <a:xfrm>
            <a:off x="1286243" y="4544219"/>
            <a:ext cx="1404951"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87" name="Group 43"/>
          <p:cNvGrpSpPr>
            <a:grpSpLocks noChangeAspect="1"/>
          </p:cNvGrpSpPr>
          <p:nvPr/>
        </p:nvGrpSpPr>
        <p:grpSpPr bwMode="auto">
          <a:xfrm>
            <a:off x="876300" y="5011051"/>
            <a:ext cx="1122760"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94" name="Group 93"/>
          <p:cNvGrpSpPr/>
          <p:nvPr/>
        </p:nvGrpSpPr>
        <p:grpSpPr>
          <a:xfrm>
            <a:off x="-16476" y="4350236"/>
            <a:ext cx="1272587"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99" name="Group 43"/>
          <p:cNvGrpSpPr>
            <a:grpSpLocks noChangeAspect="1"/>
          </p:cNvGrpSpPr>
          <p:nvPr/>
        </p:nvGrpSpPr>
        <p:grpSpPr bwMode="auto">
          <a:xfrm>
            <a:off x="2183503" y="4572475"/>
            <a:ext cx="1387874"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106" name="Group 105"/>
          <p:cNvGrpSpPr/>
          <p:nvPr/>
        </p:nvGrpSpPr>
        <p:grpSpPr>
          <a:xfrm rot="1576354">
            <a:off x="8344344" y="2895976"/>
            <a:ext cx="772642"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sp>
        <p:nvSpPr>
          <p:cNvPr id="115" name="Freeform 8"/>
          <p:cNvSpPr>
            <a:spLocks/>
          </p:cNvSpPr>
          <p:nvPr/>
        </p:nvSpPr>
        <p:spPr bwMode="auto">
          <a:xfrm>
            <a:off x="3031996" y="5351898"/>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6" name="Freeform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grpSp>
        <p:nvGrpSpPr>
          <p:cNvPr id="117" name="Group 116"/>
          <p:cNvGrpSpPr/>
          <p:nvPr/>
        </p:nvGrpSpPr>
        <p:grpSpPr>
          <a:xfrm rot="198573">
            <a:off x="899456" y="2684223"/>
            <a:ext cx="1616019"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146" name="Group 5"/>
          <p:cNvGrpSpPr>
            <a:grpSpLocks noChangeAspect="1"/>
          </p:cNvGrpSpPr>
          <p:nvPr/>
        </p:nvGrpSpPr>
        <p:grpSpPr bwMode="auto">
          <a:xfrm>
            <a:off x="6875518" y="4138365"/>
            <a:ext cx="2267293"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171" name="Group 64"/>
          <p:cNvGrpSpPr>
            <a:grpSpLocks noChangeAspect="1"/>
          </p:cNvGrpSpPr>
          <p:nvPr/>
        </p:nvGrpSpPr>
        <p:grpSpPr bwMode="auto">
          <a:xfrm rot="12827499" flipH="1">
            <a:off x="8520313" y="2338535"/>
            <a:ext cx="362814"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sp>
        <p:nvSpPr>
          <p:cNvPr id="2" name="Title 1"/>
          <p:cNvSpPr>
            <a:spLocks noGrp="1"/>
          </p:cNvSpPr>
          <p:nvPr>
            <p:ph type="ctrTitle"/>
          </p:nvPr>
        </p:nvSpPr>
        <p:spPr>
          <a:xfrm>
            <a:off x="2010967" y="165020"/>
            <a:ext cx="7020314"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2927497" y="2476917"/>
            <a:ext cx="5187252"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71049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5928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2" y="1485900"/>
            <a:ext cx="6858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141810" y="4454034"/>
            <a:ext cx="6858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151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6429"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2877"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solidFill>
                  <a:prstClr val="black"/>
                </a:solidFill>
              </a:rPr>
              <a:pPr/>
              <a:t>3/1/2014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805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6429"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6429"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2877"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solidFill>
                  <a:prstClr val="black"/>
                </a:solidFill>
              </a:rPr>
              <a:pPr/>
              <a:t>3/1/2014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solidFill>
              </a:rPr>
              <a:pPr/>
              <a:t>‹#›</a:t>
            </a:fld>
            <a:endParaRPr lang="en-US">
              <a:solidFill>
                <a:prstClr val="black"/>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982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6482635" y="3888589"/>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 name="Freeform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 name="Freeform 51"/>
          <p:cNvSpPr>
            <a:spLocks/>
          </p:cNvSpPr>
          <p:nvPr/>
        </p:nvSpPr>
        <p:spPr bwMode="auto">
          <a:xfrm>
            <a:off x="-94" y="4572005"/>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nvGrpSpPr>
          <p:cNvPr id="9" name="Group 69"/>
          <p:cNvGrpSpPr>
            <a:grpSpLocks noChangeAspect="1"/>
          </p:cNvGrpSpPr>
          <p:nvPr/>
        </p:nvGrpSpPr>
        <p:grpSpPr bwMode="auto">
          <a:xfrm flipH="1">
            <a:off x="7299178" y="958654"/>
            <a:ext cx="1050614"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93" name="Group 69"/>
          <p:cNvGrpSpPr>
            <a:grpSpLocks noChangeAspect="1"/>
          </p:cNvGrpSpPr>
          <p:nvPr/>
        </p:nvGrpSpPr>
        <p:grpSpPr bwMode="auto">
          <a:xfrm>
            <a:off x="8171261" y="1248597"/>
            <a:ext cx="941097"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177" name="Group 69"/>
          <p:cNvGrpSpPr>
            <a:grpSpLocks noChangeAspect="1"/>
          </p:cNvGrpSpPr>
          <p:nvPr/>
        </p:nvGrpSpPr>
        <p:grpSpPr bwMode="auto">
          <a:xfrm>
            <a:off x="6815592" y="2736981"/>
            <a:ext cx="679655"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260" name="Group 50"/>
          <p:cNvGrpSpPr>
            <a:grpSpLocks noChangeAspect="1"/>
          </p:cNvGrpSpPr>
          <p:nvPr/>
        </p:nvGrpSpPr>
        <p:grpSpPr bwMode="auto">
          <a:xfrm>
            <a:off x="7885509" y="2438405"/>
            <a:ext cx="1113762"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srgbClr val="9EE0F8"/>
                </a:solidFill>
                <a:latin typeface="Cambria"/>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srgbClr val="9EE0F8"/>
                </a:solidFill>
                <a:latin typeface="Cambria"/>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srgbClr val="9EE0F8">
                    <a:lumMod val="75000"/>
                  </a:srgbClr>
                </a:solidFill>
                <a:latin typeface="Cambria"/>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srgbClr val="9EE0F8">
                    <a:lumMod val="75000"/>
                  </a:srgbClr>
                </a:solidFill>
                <a:latin typeface="Cambria"/>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289" name="Group 5"/>
          <p:cNvGrpSpPr>
            <a:grpSpLocks noChangeAspect="1"/>
          </p:cNvGrpSpPr>
          <p:nvPr/>
        </p:nvGrpSpPr>
        <p:grpSpPr bwMode="auto">
          <a:xfrm>
            <a:off x="5991047" y="2988650"/>
            <a:ext cx="1829681"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sp>
        <p:nvSpPr>
          <p:cNvPr id="310" name="Freeform 52"/>
          <p:cNvSpPr>
            <a:spLocks/>
          </p:cNvSpPr>
          <p:nvPr/>
        </p:nvSpPr>
        <p:spPr bwMode="auto">
          <a:xfrm>
            <a:off x="1" y="5181605"/>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nvGrpSpPr>
          <p:cNvPr id="311" name="Group 29"/>
          <p:cNvGrpSpPr>
            <a:grpSpLocks noChangeAspect="1"/>
          </p:cNvGrpSpPr>
          <p:nvPr/>
        </p:nvGrpSpPr>
        <p:grpSpPr bwMode="auto">
          <a:xfrm flipH="1">
            <a:off x="6893653" y="4800600"/>
            <a:ext cx="2249156"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348" name="Group 347"/>
          <p:cNvGrpSpPr/>
          <p:nvPr/>
        </p:nvGrpSpPr>
        <p:grpSpPr>
          <a:xfrm>
            <a:off x="-1191" y="3799406"/>
            <a:ext cx="3289808"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grpSp>
        <p:nvGrpSpPr>
          <p:cNvPr id="422" name="Group 52"/>
          <p:cNvGrpSpPr>
            <a:grpSpLocks noChangeAspect="1"/>
          </p:cNvGrpSpPr>
          <p:nvPr/>
        </p:nvGrpSpPr>
        <p:grpSpPr bwMode="auto">
          <a:xfrm rot="19948164">
            <a:off x="276934" y="506295"/>
            <a:ext cx="669674"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431" name="Group 52"/>
          <p:cNvGrpSpPr>
            <a:grpSpLocks noChangeAspect="1"/>
          </p:cNvGrpSpPr>
          <p:nvPr/>
        </p:nvGrpSpPr>
        <p:grpSpPr bwMode="auto">
          <a:xfrm rot="5825446">
            <a:off x="8675798" y="452757"/>
            <a:ext cx="408172" cy="350313"/>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440" name="Group 66"/>
          <p:cNvGrpSpPr>
            <a:grpSpLocks noChangeAspect="1"/>
          </p:cNvGrpSpPr>
          <p:nvPr/>
        </p:nvGrpSpPr>
        <p:grpSpPr bwMode="auto">
          <a:xfrm>
            <a:off x="17580" y="3048994"/>
            <a:ext cx="291131"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sp>
        <p:nvSpPr>
          <p:cNvPr id="2" name="Title 1"/>
          <p:cNvSpPr>
            <a:spLocks noGrp="1"/>
          </p:cNvSpPr>
          <p:nvPr>
            <p:ph type="title"/>
          </p:nvPr>
        </p:nvSpPr>
        <p:spPr>
          <a:xfrm>
            <a:off x="1526178" y="828881"/>
            <a:ext cx="4543914" cy="3507549"/>
          </a:xfrm>
        </p:spPr>
        <p:txBody>
          <a:bodyPr anchor="ctr">
            <a:normAutofit/>
          </a:bodyPr>
          <a:lstStyle>
            <a:lvl1pPr algn="ctr">
              <a:defRPr sz="60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62579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4562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0120C9-D658-431B-8CA6-1B8E9FA54FBE}" type="slidenum">
              <a:rPr lang="ru-RU"/>
              <a:pPr>
                <a:defRPr/>
              </a:pPr>
              <a:t>‹#›</a:t>
            </a:fld>
            <a:endParaRPr lang="ru-RU"/>
          </a:p>
        </p:txBody>
      </p:sp>
    </p:spTree>
    <p:extLst>
      <p:ext uri="{BB962C8B-B14F-4D97-AF65-F5344CB8AC3E}">
        <p14:creationId xmlns:p14="http://schemas.microsoft.com/office/powerpoint/2010/main" val="4114149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3360420" y="457200"/>
            <a:ext cx="500634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38353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0" y="1188720"/>
            <a:ext cx="233172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753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26625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92671"/>
            <a:ext cx="1971675"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2" y="592671"/>
            <a:ext cx="5800725"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prstClr val="black"/>
                </a:solidFill>
              </a:rPr>
              <a:pPr/>
              <a:t>3/1/2014</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6029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8175" y="981075"/>
            <a:ext cx="3416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76875" y="981075"/>
            <a:ext cx="3416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B65338D-06FC-42CD-8218-53E49B48D0BF}" type="slidenum">
              <a:rPr lang="ru-RU"/>
              <a:pPr>
                <a:defRPr/>
              </a:pPr>
              <a:t>‹#›</a:t>
            </a:fld>
            <a:endParaRPr lang="ru-RU"/>
          </a:p>
        </p:txBody>
      </p:sp>
    </p:spTree>
    <p:extLst>
      <p:ext uri="{BB962C8B-B14F-4D97-AF65-F5344CB8AC3E}">
        <p14:creationId xmlns:p14="http://schemas.microsoft.com/office/powerpoint/2010/main" val="340024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B1DE15F-F2E3-4B31-AAE7-4B242F1CDCBF}" type="slidenum">
              <a:rPr lang="ru-RU"/>
              <a:pPr>
                <a:defRPr/>
              </a:pPr>
              <a:t>‹#›</a:t>
            </a:fld>
            <a:endParaRPr lang="ru-RU"/>
          </a:p>
        </p:txBody>
      </p:sp>
    </p:spTree>
    <p:extLst>
      <p:ext uri="{BB962C8B-B14F-4D97-AF65-F5344CB8AC3E}">
        <p14:creationId xmlns:p14="http://schemas.microsoft.com/office/powerpoint/2010/main" val="154221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B20BFA4-8203-4089-9FC8-A9FA3A9B80E9}" type="slidenum">
              <a:rPr lang="ru-RU"/>
              <a:pPr>
                <a:defRPr/>
              </a:pPr>
              <a:t>‹#›</a:t>
            </a:fld>
            <a:endParaRPr lang="ru-RU"/>
          </a:p>
        </p:txBody>
      </p:sp>
    </p:spTree>
    <p:extLst>
      <p:ext uri="{BB962C8B-B14F-4D97-AF65-F5344CB8AC3E}">
        <p14:creationId xmlns:p14="http://schemas.microsoft.com/office/powerpoint/2010/main" val="82116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E7FAB30-078A-44CE-8DB7-FF902E44ED56}" type="slidenum">
              <a:rPr lang="ru-RU"/>
              <a:pPr>
                <a:defRPr/>
              </a:pPr>
              <a:t>‹#›</a:t>
            </a:fld>
            <a:endParaRPr lang="ru-RU"/>
          </a:p>
        </p:txBody>
      </p:sp>
    </p:spTree>
    <p:extLst>
      <p:ext uri="{BB962C8B-B14F-4D97-AF65-F5344CB8AC3E}">
        <p14:creationId xmlns:p14="http://schemas.microsoft.com/office/powerpoint/2010/main" val="409558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86A284-838C-45A2-9799-2CAF94C51484}" type="slidenum">
              <a:rPr lang="ru-RU"/>
              <a:pPr>
                <a:defRPr/>
              </a:pPr>
              <a:t>‹#›</a:t>
            </a:fld>
            <a:endParaRPr lang="ru-RU"/>
          </a:p>
        </p:txBody>
      </p:sp>
    </p:spTree>
    <p:extLst>
      <p:ext uri="{BB962C8B-B14F-4D97-AF65-F5344CB8AC3E}">
        <p14:creationId xmlns:p14="http://schemas.microsoft.com/office/powerpoint/2010/main" val="75939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481DB02-C28A-4DA4-931B-1EEEE45A3067}" type="slidenum">
              <a:rPr lang="ru-RU"/>
              <a:pPr>
                <a:defRPr/>
              </a:pPr>
              <a:t>‹#›</a:t>
            </a:fld>
            <a:endParaRPr lang="ru-RU"/>
          </a:p>
        </p:txBody>
      </p:sp>
    </p:spTree>
    <p:extLst>
      <p:ext uri="{BB962C8B-B14F-4D97-AF65-F5344CB8AC3E}">
        <p14:creationId xmlns:p14="http://schemas.microsoft.com/office/powerpoint/2010/main" val="379181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115888"/>
            <a:ext cx="6985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908175" y="981075"/>
            <a:ext cx="6985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endParaRPr lang="en-US" smtClean="0"/>
          </a:p>
          <a:p>
            <a:pPr lvl="0"/>
            <a:endParaRPr lang="en-US" smtClean="0"/>
          </a:p>
          <a:p>
            <a:pPr lvl="0"/>
            <a:endParaRPr 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999999"/>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999999"/>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999999"/>
                </a:solidFill>
              </a:defRPr>
            </a:lvl1pPr>
          </a:lstStyle>
          <a:p>
            <a:pPr>
              <a:defRPr/>
            </a:pPr>
            <a:fld id="{893794E8-788D-4889-AD08-288B1A8030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2200" b="1">
          <a:solidFill>
            <a:srgbClr val="999999"/>
          </a:solidFill>
          <a:latin typeface="+mj-lt"/>
          <a:ea typeface="+mj-ea"/>
          <a:cs typeface="+mj-cs"/>
        </a:defRPr>
      </a:lvl1pPr>
      <a:lvl2pPr algn="l" rtl="0" eaLnBrk="1" fontAlgn="base" hangingPunct="1">
        <a:spcBef>
          <a:spcPct val="0"/>
        </a:spcBef>
        <a:spcAft>
          <a:spcPct val="0"/>
        </a:spcAft>
        <a:defRPr sz="2200" b="1">
          <a:solidFill>
            <a:srgbClr val="999999"/>
          </a:solidFill>
          <a:latin typeface="Arial" charset="0"/>
          <a:cs typeface="Arial" charset="0"/>
        </a:defRPr>
      </a:lvl2pPr>
      <a:lvl3pPr algn="l" rtl="0" eaLnBrk="1" fontAlgn="base" hangingPunct="1">
        <a:spcBef>
          <a:spcPct val="0"/>
        </a:spcBef>
        <a:spcAft>
          <a:spcPct val="0"/>
        </a:spcAft>
        <a:defRPr sz="2200" b="1">
          <a:solidFill>
            <a:srgbClr val="999999"/>
          </a:solidFill>
          <a:latin typeface="Arial" charset="0"/>
          <a:cs typeface="Arial" charset="0"/>
        </a:defRPr>
      </a:lvl3pPr>
      <a:lvl4pPr algn="l" rtl="0" eaLnBrk="1" fontAlgn="base" hangingPunct="1">
        <a:spcBef>
          <a:spcPct val="0"/>
        </a:spcBef>
        <a:spcAft>
          <a:spcPct val="0"/>
        </a:spcAft>
        <a:defRPr sz="2200" b="1">
          <a:solidFill>
            <a:srgbClr val="999999"/>
          </a:solidFill>
          <a:latin typeface="Arial" charset="0"/>
          <a:cs typeface="Arial" charset="0"/>
        </a:defRPr>
      </a:lvl4pPr>
      <a:lvl5pPr algn="l" rtl="0" eaLnBrk="1" fontAlgn="base" hangingPunct="1">
        <a:spcBef>
          <a:spcPct val="0"/>
        </a:spcBef>
        <a:spcAft>
          <a:spcPct val="0"/>
        </a:spcAft>
        <a:defRPr sz="2200" b="1">
          <a:solidFill>
            <a:srgbClr val="999999"/>
          </a:solidFill>
          <a:latin typeface="Arial" charset="0"/>
          <a:cs typeface="Arial" charset="0"/>
        </a:defRPr>
      </a:lvl5pPr>
      <a:lvl6pPr marL="457200" algn="l" rtl="0" eaLnBrk="1" fontAlgn="base" hangingPunct="1">
        <a:spcBef>
          <a:spcPct val="0"/>
        </a:spcBef>
        <a:spcAft>
          <a:spcPct val="0"/>
        </a:spcAft>
        <a:defRPr sz="2200" b="1">
          <a:solidFill>
            <a:srgbClr val="999999"/>
          </a:solidFill>
          <a:latin typeface="Arial" charset="0"/>
          <a:cs typeface="Arial" charset="0"/>
        </a:defRPr>
      </a:lvl6pPr>
      <a:lvl7pPr marL="914400" algn="l" rtl="0" eaLnBrk="1" fontAlgn="base" hangingPunct="1">
        <a:spcBef>
          <a:spcPct val="0"/>
        </a:spcBef>
        <a:spcAft>
          <a:spcPct val="0"/>
        </a:spcAft>
        <a:defRPr sz="2200" b="1">
          <a:solidFill>
            <a:srgbClr val="999999"/>
          </a:solidFill>
          <a:latin typeface="Arial" charset="0"/>
          <a:cs typeface="Arial" charset="0"/>
        </a:defRPr>
      </a:lvl7pPr>
      <a:lvl8pPr marL="1371600" algn="l" rtl="0" eaLnBrk="1" fontAlgn="base" hangingPunct="1">
        <a:spcBef>
          <a:spcPct val="0"/>
        </a:spcBef>
        <a:spcAft>
          <a:spcPct val="0"/>
        </a:spcAft>
        <a:defRPr sz="2200" b="1">
          <a:solidFill>
            <a:srgbClr val="999999"/>
          </a:solidFill>
          <a:latin typeface="Arial" charset="0"/>
          <a:cs typeface="Arial" charset="0"/>
        </a:defRPr>
      </a:lvl8pPr>
      <a:lvl9pPr marL="1828800" algn="l" rtl="0" eaLnBrk="1" fontAlgn="base" hangingPunct="1">
        <a:spcBef>
          <a:spcPct val="0"/>
        </a:spcBef>
        <a:spcAft>
          <a:spcPct val="0"/>
        </a:spcAft>
        <a:defRPr sz="2200" b="1">
          <a:solidFill>
            <a:srgbClr val="999999"/>
          </a:solidFill>
          <a:latin typeface="Arial" charset="0"/>
          <a:cs typeface="Arial" charset="0"/>
        </a:defRPr>
      </a:lvl9pPr>
    </p:titleStyle>
    <p:bodyStyle>
      <a:lvl1pPr marL="269875" indent="-269875" algn="l" rtl="0" eaLnBrk="1" fontAlgn="base" hangingPunct="1">
        <a:spcBef>
          <a:spcPct val="20000"/>
        </a:spcBef>
        <a:spcAft>
          <a:spcPct val="0"/>
        </a:spcAft>
        <a:buChar char="•"/>
        <a:defRPr sz="1600">
          <a:solidFill>
            <a:schemeClr val="tx1"/>
          </a:solidFill>
          <a:latin typeface="+mn-lt"/>
          <a:ea typeface="+mn-ea"/>
          <a:cs typeface="+mn-cs"/>
        </a:defRPr>
      </a:lvl1pPr>
      <a:lvl2pPr marL="820738" indent="-285750" algn="l" rtl="0" eaLnBrk="1" fontAlgn="base" hangingPunct="1">
        <a:spcBef>
          <a:spcPct val="20000"/>
        </a:spcBef>
        <a:spcAft>
          <a:spcPct val="0"/>
        </a:spcAft>
        <a:buChar char="–"/>
        <a:defRPr sz="2800">
          <a:solidFill>
            <a:schemeClr val="tx1"/>
          </a:solidFill>
          <a:latin typeface="+mj-lt"/>
          <a:cs typeface="+mn-cs"/>
        </a:defRPr>
      </a:lvl2pPr>
      <a:lvl3pPr marL="1228725" indent="-228600" algn="l" rtl="0" eaLnBrk="1" fontAlgn="base" hangingPunct="1">
        <a:spcBef>
          <a:spcPct val="20000"/>
        </a:spcBef>
        <a:spcAft>
          <a:spcPct val="0"/>
        </a:spcAft>
        <a:buChar char="•"/>
        <a:defRPr sz="2400">
          <a:solidFill>
            <a:schemeClr val="tx1"/>
          </a:solidFill>
          <a:latin typeface="+mj-lt"/>
          <a:cs typeface="+mn-cs"/>
        </a:defRPr>
      </a:lvl3pPr>
      <a:lvl4pPr marL="1636713" indent="-228600" algn="l" rtl="0" eaLnBrk="1" fontAlgn="base" hangingPunct="1">
        <a:spcBef>
          <a:spcPct val="20000"/>
        </a:spcBef>
        <a:spcAft>
          <a:spcPct val="0"/>
        </a:spcAft>
        <a:buChar char="–"/>
        <a:defRPr sz="2000">
          <a:solidFill>
            <a:schemeClr val="tx1"/>
          </a:solidFill>
          <a:latin typeface="+mj-lt"/>
          <a:cs typeface="+mn-cs"/>
        </a:defRPr>
      </a:lvl4pPr>
      <a:lvl5pPr marL="2057400" indent="-228600" algn="l" rtl="0" eaLnBrk="1" fontAlgn="base" hangingPunct="1">
        <a:spcBef>
          <a:spcPct val="20000"/>
        </a:spcBef>
        <a:spcAft>
          <a:spcPct val="0"/>
        </a:spcAft>
        <a:buChar char="»"/>
        <a:defRPr sz="2000">
          <a:solidFill>
            <a:schemeClr val="tx1"/>
          </a:solidFill>
          <a:latin typeface="+mj-lt"/>
          <a:cs typeface="+mn-cs"/>
        </a:defRPr>
      </a:lvl5pPr>
      <a:lvl6pPr marL="2514600" indent="-228600" algn="l" rtl="0" eaLnBrk="1" fontAlgn="base" hangingPunct="1">
        <a:spcBef>
          <a:spcPct val="20000"/>
        </a:spcBef>
        <a:spcAft>
          <a:spcPct val="0"/>
        </a:spcAft>
        <a:buChar char="»"/>
        <a:defRPr sz="2000">
          <a:solidFill>
            <a:schemeClr val="tx1"/>
          </a:solidFill>
          <a:latin typeface="+mj-lt"/>
          <a:cs typeface="+mn-cs"/>
        </a:defRPr>
      </a:lvl6pPr>
      <a:lvl7pPr marL="2971800" indent="-228600" algn="l" rtl="0" eaLnBrk="1" fontAlgn="base" hangingPunct="1">
        <a:spcBef>
          <a:spcPct val="20000"/>
        </a:spcBef>
        <a:spcAft>
          <a:spcPct val="0"/>
        </a:spcAft>
        <a:buChar char="»"/>
        <a:defRPr sz="2000">
          <a:solidFill>
            <a:schemeClr val="tx1"/>
          </a:solidFill>
          <a:latin typeface="+mj-lt"/>
          <a:cs typeface="+mn-cs"/>
        </a:defRPr>
      </a:lvl7pPr>
      <a:lvl8pPr marL="3429000" indent="-228600" algn="l" rtl="0" eaLnBrk="1" fontAlgn="base" hangingPunct="1">
        <a:spcBef>
          <a:spcPct val="20000"/>
        </a:spcBef>
        <a:spcAft>
          <a:spcPct val="0"/>
        </a:spcAft>
        <a:buChar char="»"/>
        <a:defRPr sz="2000">
          <a:solidFill>
            <a:schemeClr val="tx1"/>
          </a:solidFill>
          <a:latin typeface="+mj-lt"/>
          <a:cs typeface="+mn-cs"/>
        </a:defRPr>
      </a:lvl8pPr>
      <a:lvl9pPr marL="3886200" indent="-228600" algn="l" rtl="0" eaLnBrk="1" fontAlgn="base" hangingPunct="1">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Arial" pitchFamily="34" charset="0"/>
              </a:rPr>
              <a:pPr defTabSz="457200" fontAlgn="auto">
                <a:spcBef>
                  <a:spcPts val="0"/>
                </a:spcBef>
                <a:spcAft>
                  <a:spcPts val="0"/>
                </a:spcAft>
              </a:pPr>
              <a:t>3/1/2014</a:t>
            </a:fld>
            <a:endParaRPr lang="en-US">
              <a:solidFill>
                <a:prstClr val="black">
                  <a:tint val="75000"/>
                </a:prstClr>
              </a:solidFill>
              <a:latin typeface="Calibri"/>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Arial" pitchFamily="34" charset="0"/>
              </a:rPr>
              <a:pPr defTabSz="457200" fontAlgn="auto">
                <a:spcBef>
                  <a:spcPts val="0"/>
                </a:spcBef>
                <a:spcAft>
                  <a:spcPts val="0"/>
                </a:spcAft>
              </a:pPr>
              <a:t>‹#›</a:t>
            </a:fld>
            <a:endParaRPr lang="en-US">
              <a:solidFill>
                <a:prstClr val="black">
                  <a:tint val="75000"/>
                </a:prstClr>
              </a:solidFill>
              <a:latin typeface="Calibri"/>
              <a:cs typeface="Arial" pitchFamily="34" charset="0"/>
            </a:endParaRPr>
          </a:p>
        </p:txBody>
      </p:sp>
    </p:spTree>
    <p:extLst>
      <p:ext uri="{BB962C8B-B14F-4D97-AF65-F5344CB8AC3E}">
        <p14:creationId xmlns:p14="http://schemas.microsoft.com/office/powerpoint/2010/main" val="2862908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8" name="Freeform 51"/>
          <p:cNvSpPr>
            <a:spLocks/>
          </p:cNvSpPr>
          <p:nvPr/>
        </p:nvSpPr>
        <p:spPr bwMode="auto">
          <a:xfrm>
            <a:off x="3" y="5652183"/>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9" name="Freeform 51"/>
          <p:cNvSpPr>
            <a:spLocks/>
          </p:cNvSpPr>
          <p:nvPr/>
        </p:nvSpPr>
        <p:spPr bwMode="auto">
          <a:xfrm>
            <a:off x="-10311" y="5865040"/>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nvGrpSpPr>
          <p:cNvPr id="10" name="Group 66"/>
          <p:cNvGrpSpPr>
            <a:grpSpLocks noChangeAspect="1"/>
          </p:cNvGrpSpPr>
          <p:nvPr/>
        </p:nvGrpSpPr>
        <p:grpSpPr bwMode="auto">
          <a:xfrm>
            <a:off x="8735766" y="947581"/>
            <a:ext cx="319984"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19" name="Group 18"/>
          <p:cNvGrpSpPr/>
          <p:nvPr/>
        </p:nvGrpSpPr>
        <p:grpSpPr>
          <a:xfrm>
            <a:off x="8481698" y="6212029"/>
            <a:ext cx="656603"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26" name="Group 5"/>
          <p:cNvGrpSpPr>
            <a:grpSpLocks noChangeAspect="1"/>
          </p:cNvGrpSpPr>
          <p:nvPr/>
        </p:nvGrpSpPr>
        <p:grpSpPr bwMode="auto">
          <a:xfrm>
            <a:off x="1832" y="2873890"/>
            <a:ext cx="447921"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34" name="Group 16"/>
          <p:cNvGrpSpPr>
            <a:grpSpLocks noChangeAspect="1"/>
          </p:cNvGrpSpPr>
          <p:nvPr/>
        </p:nvGrpSpPr>
        <p:grpSpPr bwMode="auto">
          <a:xfrm>
            <a:off x="104629" y="-13010"/>
            <a:ext cx="1037180"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43" name="Group 28"/>
          <p:cNvGrpSpPr>
            <a:grpSpLocks noChangeAspect="1"/>
          </p:cNvGrpSpPr>
          <p:nvPr/>
        </p:nvGrpSpPr>
        <p:grpSpPr bwMode="auto">
          <a:xfrm>
            <a:off x="0" y="5007562"/>
            <a:ext cx="515890"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52" name="Group 52"/>
          <p:cNvGrpSpPr>
            <a:grpSpLocks noChangeAspect="1"/>
          </p:cNvGrpSpPr>
          <p:nvPr/>
        </p:nvGrpSpPr>
        <p:grpSpPr bwMode="auto">
          <a:xfrm rot="19948164">
            <a:off x="8357438" y="105148"/>
            <a:ext cx="506303"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grpSp>
        <p:nvGrpSpPr>
          <p:cNvPr id="61" name="Group 64"/>
          <p:cNvGrpSpPr>
            <a:grpSpLocks noChangeAspect="1"/>
          </p:cNvGrpSpPr>
          <p:nvPr/>
        </p:nvGrpSpPr>
        <p:grpSpPr bwMode="auto">
          <a:xfrm flipH="1">
            <a:off x="8086999" y="2958796"/>
            <a:ext cx="77118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a:solidFill>
                  <a:prstClr val="black"/>
                </a:solidFill>
                <a:latin typeface="Cambria"/>
              </a:endParaRPr>
            </a:p>
          </p:txBody>
        </p:sp>
      </p:grpSp>
      <p:sp>
        <p:nvSpPr>
          <p:cNvPr id="2" name="Title Placeholder 1"/>
          <p:cNvSpPr>
            <a:spLocks noGrp="1"/>
          </p:cNvSpPr>
          <p:nvPr>
            <p:ph type="title"/>
          </p:nvPr>
        </p:nvSpPr>
        <p:spPr>
          <a:xfrm>
            <a:off x="1143001" y="78910"/>
            <a:ext cx="6850298"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6429" y="1485905"/>
            <a:ext cx="6851142"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tx1"/>
                </a:solidFill>
              </a:defRPr>
            </a:lvl1pPr>
          </a:lstStyle>
          <a:p>
            <a:pPr fontAlgn="auto">
              <a:spcBef>
                <a:spcPts val="0"/>
              </a:spcBef>
              <a:spcAft>
                <a:spcPts val="0"/>
              </a:spcAft>
            </a:pPr>
            <a:fld id="{9E583DDF-CA54-461A-A486-592D2374C532}" type="datetimeFigureOut">
              <a:rPr lang="en-US">
                <a:solidFill>
                  <a:prstClr val="black"/>
                </a:solidFill>
                <a:latin typeface="Cambria"/>
              </a:rPr>
              <a:pPr fontAlgn="auto">
                <a:spcBef>
                  <a:spcPts val="0"/>
                </a:spcBef>
                <a:spcAft>
                  <a:spcPts val="0"/>
                </a:spcAft>
              </a:pPr>
              <a:t>3/1/2014</a:t>
            </a:fld>
            <a:endParaRPr>
              <a:solidFill>
                <a:prstClr val="black"/>
              </a:solidFill>
              <a:latin typeface="Cambria"/>
            </a:endParaRPr>
          </a:p>
        </p:txBody>
      </p:sp>
      <p:sp>
        <p:nvSpPr>
          <p:cNvPr id="5" name="Footer Placeholder 4"/>
          <p:cNvSpPr>
            <a:spLocks noGrp="1"/>
          </p:cNvSpPr>
          <p:nvPr>
            <p:ph type="ftr" sz="quarter" idx="3"/>
          </p:nvPr>
        </p:nvSpPr>
        <p:spPr>
          <a:xfrm>
            <a:off x="1141811" y="6601968"/>
            <a:ext cx="5233845" cy="237744"/>
          </a:xfrm>
          <a:prstGeom prst="rect">
            <a:avLst/>
          </a:prstGeom>
        </p:spPr>
        <p:txBody>
          <a:bodyPr vert="horz" lIns="91440" tIns="45720" rIns="91440" bIns="45720" rtlCol="0" anchor="ctr"/>
          <a:lstStyle>
            <a:lvl1pPr algn="l">
              <a:defRPr sz="800" cap="none" baseline="0">
                <a:solidFill>
                  <a:schemeClr val="tx1"/>
                </a:solidFill>
              </a:defRPr>
            </a:lvl1pPr>
          </a:lstStyle>
          <a:p>
            <a:pPr fontAlgn="auto">
              <a:spcBef>
                <a:spcPts val="0"/>
              </a:spcBef>
              <a:spcAft>
                <a:spcPts val="0"/>
              </a:spcAft>
            </a:pPr>
            <a:endParaRPr>
              <a:solidFill>
                <a:prstClr val="black"/>
              </a:solidFill>
              <a:latin typeface="Cambria"/>
            </a:endParaRPr>
          </a:p>
        </p:txBody>
      </p:sp>
      <p:sp>
        <p:nvSpPr>
          <p:cNvPr id="6" name="Slide Number Placeholder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800">
                <a:solidFill>
                  <a:schemeClr val="tx1"/>
                </a:solidFill>
              </a:defRPr>
            </a:lvl1pPr>
          </a:lstStyle>
          <a:p>
            <a:pPr fontAlgn="auto">
              <a:spcBef>
                <a:spcPts val="0"/>
              </a:spcBef>
              <a:spcAft>
                <a:spcPts val="0"/>
              </a:spcAft>
            </a:pPr>
            <a:fld id="{CA8D9AD5-F248-4919-864A-CFD76CC027D6}" type="slidenum">
              <a:rPr>
                <a:solidFill>
                  <a:prstClr val="black"/>
                </a:solidFill>
                <a:latin typeface="Cambria"/>
              </a:rPr>
              <a:pPr fontAlgn="auto">
                <a:spcBef>
                  <a:spcPts val="0"/>
                </a:spcBef>
                <a:spcAft>
                  <a:spcPts val="0"/>
                </a:spcAft>
              </a:pPr>
              <a:t>‹#›</a:t>
            </a:fld>
            <a:endParaRPr>
              <a:solidFill>
                <a:prstClr val="black"/>
              </a:solidFill>
              <a:latin typeface="Cambria"/>
            </a:endParaRPr>
          </a:p>
        </p:txBody>
      </p:sp>
    </p:spTree>
    <p:extLst>
      <p:ext uri="{BB962C8B-B14F-4D97-AF65-F5344CB8AC3E}">
        <p14:creationId xmlns:p14="http://schemas.microsoft.com/office/powerpoint/2010/main" val="33357375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lacoe.edu/Home/Videos/PlayVideo/TabId/202/VideoId/220/College?Career??Civic?Life?C3?"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www.pearsonschool.com/index.cfm?locator=PS1aU9&amp;elementType=news&amp;elementId=22298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www.lacoe.edu/Home/Videos/PlayVideo/TabId/202/VideoId/220/College-Career--Civic-Life-C3-Framework-For-Social-Studies-State-Standards.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png"/><Relationship Id="rId4" Type="http://schemas.openxmlformats.org/officeDocument/2006/relationships/diagramLayout" Target="../diagrams/layout1.xml"/><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media.education.ky.gov/video1/On-Demand2014/F_Smith_1-7-2014.mp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teachinghistory.org/"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hyperlink" Target="http://www.google.com/imgres?sa=X&amp;rlz=1T4GUEA_enUS561US561&amp;biw=1152&amp;bih=618&amp;tbm=isch&amp;tbnid=4esfo3nGwaNHLM:&amp;imgrefurl=http://prowessandpearls.blogspot.com/2013/03/a-silent-strength.html&amp;docid=z-CQmTsrbTsIaM&amp;imgurl=http://3.bp.blogspot.com/-wzaYsu7ZZ-Y/UTQF9Xu9TPI/AAAAAAAABSM/sm--rMMkNf4/s1600/silent.jpg&amp;w=1116&amp;h=1116&amp;ei=DprdUqKKHOqd2QWN6IDACQ&amp;zoom=1&amp;ved=0CNMBEIQcMCY&amp;iact=rc&amp;dur=685&amp;page=3&amp;start=33&amp;ndsp=14"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sa=X&amp;rlz=1T4GUEA_enUS561US561&amp;biw=1152&amp;bih=618&amp;tbm=isch&amp;tbnid=VqGEHQnbgOlajM:&amp;imgrefurl=http://wellnessweekly.net/fish-and-nuts-may-not-help-thinking-skills-after-all/&amp;docid=XhAOI-EcDnm-VM&amp;imgurl=http://wellnessweekly.net/wp-content/uploads/2013/09/thinking1.jpg&amp;w=1523&amp;h=940&amp;ei=cDjdUpXGFObM2AXb94HwDw&amp;zoom=1&amp;ved=0CMQBEIQcMBo&amp;iact=rc&amp;dur=2608&amp;page=2&amp;start=11&amp;ndsp=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H_aiDDU5z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447800" y="5257800"/>
            <a:ext cx="7497761" cy="1332131"/>
          </a:xfrm>
        </p:spPr>
        <p:txBody>
          <a:bodyPr/>
          <a:lstStyle/>
          <a:p>
            <a:pPr algn="ctr" eaLnBrk="1" hangingPunct="1">
              <a:buFont typeface="Arial" pitchFamily="34" charset="0"/>
              <a:buNone/>
            </a:pPr>
            <a:r>
              <a:rPr lang="en-US" sz="7200" b="1" dirty="0" smtClean="0">
                <a:solidFill>
                  <a:srgbClr val="0070C0"/>
                </a:solidFill>
                <a:effectLst>
                  <a:outerShdw blurRad="38100" dist="38100" dir="2700000" algn="tl">
                    <a:srgbClr val="000000">
                      <a:alpha val="43137"/>
                    </a:srgbClr>
                  </a:outerShdw>
                </a:effectLst>
              </a:rPr>
              <a:t>Welcome!  </a:t>
            </a:r>
          </a:p>
          <a:p>
            <a:pPr algn="ctr" eaLnBrk="1" hangingPunct="1">
              <a:buFont typeface="Arial" pitchFamily="34" charset="0"/>
              <a:buNone/>
            </a:pPr>
            <a:endParaRPr lang="en-US" dirty="0" smtClean="0"/>
          </a:p>
        </p:txBody>
      </p:sp>
      <p:sp>
        <p:nvSpPr>
          <p:cNvPr id="7171" name="Title 1"/>
          <p:cNvSpPr>
            <a:spLocks noGrp="1"/>
          </p:cNvSpPr>
          <p:nvPr>
            <p:ph type="ctrTitle"/>
          </p:nvPr>
        </p:nvSpPr>
        <p:spPr>
          <a:xfrm>
            <a:off x="457200" y="2743200"/>
            <a:ext cx="8229600" cy="1470025"/>
          </a:xfrm>
        </p:spPr>
        <p:txBody>
          <a:bodyPr/>
          <a:lstStyle/>
          <a:p>
            <a:pPr algn="ctr" eaLnBrk="1" hangingPunct="1"/>
            <a:r>
              <a:rPr lang="en-US" dirty="0" smtClean="0">
                <a:solidFill>
                  <a:srgbClr val="0070C0"/>
                </a:solidFill>
                <a:effectLst>
                  <a:outerShdw blurRad="38100" dist="38100" dir="2700000" algn="tl">
                    <a:srgbClr val="000000">
                      <a:alpha val="43137"/>
                    </a:srgbClr>
                  </a:outerShdw>
                </a:effectLst>
              </a:rPr>
              <a:t>Social Studies Teacher Leader</a:t>
            </a:r>
            <a:r>
              <a:rPr b="1" dirty="0" smtClean="0">
                <a:solidFill>
                  <a:srgbClr val="0070C0"/>
                </a:solidFill>
                <a:effectLst>
                  <a:outerShdw blurRad="38100" dist="38100" dir="2700000" algn="tl">
                    <a:srgbClr val="000000">
                      <a:alpha val="43137"/>
                    </a:srgbClr>
                  </a:outerShdw>
                </a:effectLst>
              </a:rPr>
              <a:t> Network</a:t>
            </a:r>
            <a:r>
              <a:rPr lang="en-US" b="1" dirty="0" smtClean="0">
                <a:solidFill>
                  <a:srgbClr val="0070C0"/>
                </a:solidFill>
                <a:effectLst>
                  <a:outerShdw blurRad="38100" dist="38100" dir="2700000" algn="tl">
                    <a:srgbClr val="000000">
                      <a:alpha val="43137"/>
                    </a:srgbClr>
                  </a:outerShdw>
                </a:effectLst>
              </a:rPr>
              <a:t/>
            </a:r>
            <a:br>
              <a:rPr lang="en-US" b="1" dirty="0" smtClean="0">
                <a:solidFill>
                  <a:srgbClr val="0070C0"/>
                </a:solidFill>
                <a:effectLst>
                  <a:outerShdw blurRad="38100" dist="38100" dir="2700000" algn="tl">
                    <a:srgbClr val="000000">
                      <a:alpha val="43137"/>
                    </a:srgbClr>
                  </a:outerShdw>
                </a:effectLst>
              </a:rPr>
            </a:br>
            <a:r>
              <a:rPr b="1" dirty="0" smtClean="0">
                <a:solidFill>
                  <a:srgbClr val="0070C0"/>
                </a:solidFill>
                <a:effectLst>
                  <a:outerShdw blurRad="38100" dist="38100" dir="2700000" algn="tl">
                    <a:srgbClr val="000000">
                      <a:alpha val="43137"/>
                    </a:srgbClr>
                  </a:outerShdw>
                </a:effectLst>
              </a:rPr>
              <a:t> </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62076"/>
            <a:ext cx="2057400" cy="169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Documents and Settings\cmullin\My Documents\ULlogoCCR4Af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8937"/>
            <a:ext cx="2209800" cy="154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0" y="4038600"/>
            <a:ext cx="4572000" cy="1138773"/>
          </a:xfrm>
          <a:prstGeom prst="rect">
            <a:avLst/>
          </a:prstGeom>
        </p:spPr>
        <p:txBody>
          <a:bodyPr>
            <a:spAutoFit/>
          </a:bodyPr>
          <a:lstStyle/>
          <a:p>
            <a:pPr algn="ctr"/>
            <a:r>
              <a:rPr lang="en-US" sz="3200" b="1" dirty="0" smtClean="0">
                <a:solidFill>
                  <a:srgbClr val="0070C0"/>
                </a:solidFill>
                <a:effectLst>
                  <a:outerShdw blurRad="38100" dist="38100" dir="2700000" algn="tl">
                    <a:srgbClr val="000000">
                      <a:alpha val="43137"/>
                    </a:srgbClr>
                  </a:outerShdw>
                </a:effectLst>
              </a:rPr>
              <a:t>February 28, 2014 </a:t>
            </a:r>
            <a:r>
              <a:rPr lang="en-US" b="1" dirty="0">
                <a:solidFill>
                  <a:srgbClr val="0070C0"/>
                </a:solidFill>
                <a:effectLst>
                  <a:outerShdw blurRad="38100" dist="38100" dir="2700000" algn="tl">
                    <a:srgbClr val="000000">
                      <a:alpha val="43137"/>
                    </a:srgbClr>
                  </a:outerShdw>
                </a:effectLst>
              </a:rPr>
              <a:t/>
            </a:r>
            <a:br>
              <a:rPr lang="en-US" b="1" dirty="0">
                <a:solidFill>
                  <a:srgbClr val="0070C0"/>
                </a:solidFill>
                <a:effectLst>
                  <a:outerShdw blurRad="38100" dist="38100" dir="2700000" algn="tl">
                    <a:srgbClr val="000000">
                      <a:alpha val="43137"/>
                    </a:srgbClr>
                  </a:outerShdw>
                </a:effectLst>
              </a:rPr>
            </a:br>
            <a:r>
              <a:rPr lang="en-US" b="1" dirty="0">
                <a:solidFill>
                  <a:srgbClr val="0070C0"/>
                </a:solidFill>
                <a:effectLst>
                  <a:outerShdw blurRad="38100" dist="38100" dir="2700000" algn="tl">
                    <a:srgbClr val="000000">
                      <a:alpha val="43137"/>
                    </a:srgbClr>
                  </a:outerShdw>
                </a:effectLst>
              </a:rPr>
              <a:t/>
            </a:r>
            <a:br>
              <a:rPr lang="en-US" b="1" dirty="0">
                <a:solidFill>
                  <a:srgbClr val="0070C0"/>
                </a:solidFill>
                <a:effectLst>
                  <a:outerShdw blurRad="38100" dist="38100" dir="2700000" algn="tl">
                    <a:srgbClr val="000000">
                      <a:alpha val="43137"/>
                    </a:srgbClr>
                  </a:outerShdw>
                </a:effectLst>
              </a:rPr>
            </a:br>
            <a:endParaRPr lang="en-US" b="1" dirty="0"/>
          </a:p>
        </p:txBody>
      </p:sp>
    </p:spTree>
    <p:extLst>
      <p:ext uri="{BB962C8B-B14F-4D97-AF65-F5344CB8AC3E}">
        <p14:creationId xmlns:p14="http://schemas.microsoft.com/office/powerpoint/2010/main" val="188078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 y="0"/>
            <a:ext cx="9143999" cy="6858007"/>
          </a:xfrm>
          <a:solidFill>
            <a:schemeClr val="accent6">
              <a:lumMod val="20000"/>
              <a:lumOff val="80000"/>
            </a:schemeClr>
          </a:solidFill>
        </p:spPr>
        <p:txBody>
          <a:bodyPr numCol="2">
            <a:noAutofit/>
          </a:bodyPr>
          <a:lstStyle/>
          <a:p>
            <a:r>
              <a:rPr lang="en-US" b="1" dirty="0" smtClean="0">
                <a:solidFill>
                  <a:schemeClr val="accent1">
                    <a:lumMod val="75000"/>
                  </a:schemeClr>
                </a:solidFill>
              </a:rPr>
              <a:t>KCAS</a:t>
            </a:r>
            <a:r>
              <a:rPr lang="en-US" b="1" dirty="0" smtClean="0"/>
              <a:t>: KY Core Academic Standards</a:t>
            </a:r>
          </a:p>
          <a:p>
            <a:r>
              <a:rPr lang="en-US" b="1" dirty="0" smtClean="0">
                <a:solidFill>
                  <a:schemeClr val="accent1">
                    <a:lumMod val="75000"/>
                  </a:schemeClr>
                </a:solidFill>
              </a:rPr>
              <a:t>CLS</a:t>
            </a:r>
            <a:r>
              <a:rPr lang="en-US" b="1" dirty="0" smtClean="0"/>
              <a:t>: Content Literacy Standards</a:t>
            </a:r>
          </a:p>
          <a:p>
            <a:r>
              <a:rPr lang="en-US" b="1" dirty="0" smtClean="0">
                <a:solidFill>
                  <a:schemeClr val="accent1">
                    <a:lumMod val="75000"/>
                  </a:schemeClr>
                </a:solidFill>
              </a:rPr>
              <a:t>ICM</a:t>
            </a:r>
            <a:r>
              <a:rPr lang="en-US" b="1" dirty="0" smtClean="0"/>
              <a:t>: Innovative Configuration Maps</a:t>
            </a:r>
          </a:p>
          <a:p>
            <a:r>
              <a:rPr lang="en-US" b="1" dirty="0" smtClean="0">
                <a:solidFill>
                  <a:schemeClr val="accent1">
                    <a:lumMod val="75000"/>
                  </a:schemeClr>
                </a:solidFill>
              </a:rPr>
              <a:t>KVEC</a:t>
            </a:r>
            <a:r>
              <a:rPr lang="en-US" b="1" dirty="0" smtClean="0"/>
              <a:t>: Kentucky Valley Educational Cooperative</a:t>
            </a:r>
          </a:p>
          <a:p>
            <a:r>
              <a:rPr lang="en-US" b="1" dirty="0" smtClean="0">
                <a:solidFill>
                  <a:schemeClr val="accent1">
                    <a:lumMod val="75000"/>
                  </a:schemeClr>
                </a:solidFill>
              </a:rPr>
              <a:t>EOC</a:t>
            </a:r>
            <a:r>
              <a:rPr lang="en-US" b="1" dirty="0" smtClean="0"/>
              <a:t>: End-of-Course</a:t>
            </a:r>
          </a:p>
          <a:p>
            <a:r>
              <a:rPr lang="en-US" b="1" dirty="0" smtClean="0">
                <a:solidFill>
                  <a:schemeClr val="accent1">
                    <a:lumMod val="75000"/>
                  </a:schemeClr>
                </a:solidFill>
              </a:rPr>
              <a:t>CHETL</a:t>
            </a:r>
            <a:r>
              <a:rPr lang="en-US" b="1" dirty="0" smtClean="0"/>
              <a:t>: Characteristics of Highly Effective Teaching and Learning</a:t>
            </a:r>
          </a:p>
          <a:p>
            <a:r>
              <a:rPr lang="en-US" b="1" dirty="0" smtClean="0">
                <a:solidFill>
                  <a:schemeClr val="accent1">
                    <a:lumMod val="75000"/>
                  </a:schemeClr>
                </a:solidFill>
              </a:rPr>
              <a:t>CCSS</a:t>
            </a:r>
            <a:r>
              <a:rPr lang="en-US" b="1" dirty="0" smtClean="0"/>
              <a:t>: Common Core State Standards</a:t>
            </a:r>
          </a:p>
          <a:p>
            <a:r>
              <a:rPr lang="en-US" b="1" dirty="0" smtClean="0">
                <a:solidFill>
                  <a:schemeClr val="accent1">
                    <a:lumMod val="75000"/>
                  </a:schemeClr>
                </a:solidFill>
              </a:rPr>
              <a:t>PPGES</a:t>
            </a:r>
            <a:r>
              <a:rPr lang="en-US" b="1" dirty="0" smtClean="0"/>
              <a:t>: Principal Professional Growth and Effectiveness System</a:t>
            </a:r>
          </a:p>
          <a:p>
            <a:r>
              <a:rPr lang="en-US" b="1" dirty="0" smtClean="0">
                <a:solidFill>
                  <a:schemeClr val="accent1">
                    <a:lumMod val="75000"/>
                  </a:schemeClr>
                </a:solidFill>
              </a:rPr>
              <a:t>CCR:</a:t>
            </a:r>
            <a:r>
              <a:rPr lang="en-US" b="1" dirty="0" smtClean="0"/>
              <a:t> College and Career Readiness</a:t>
            </a:r>
          </a:p>
          <a:p>
            <a:r>
              <a:rPr lang="en-US" b="1" dirty="0" smtClean="0">
                <a:solidFill>
                  <a:schemeClr val="accent1">
                    <a:lumMod val="75000"/>
                  </a:schemeClr>
                </a:solidFill>
              </a:rPr>
              <a:t>PGP</a:t>
            </a:r>
            <a:r>
              <a:rPr lang="en-US" b="1" dirty="0" smtClean="0"/>
              <a:t>: Professional Growth Goal</a:t>
            </a:r>
            <a:endParaRPr lang="en-US" b="1" dirty="0" smtClean="0">
              <a:solidFill>
                <a:schemeClr val="accent1">
                  <a:lumMod val="75000"/>
                </a:schemeClr>
              </a:solidFill>
            </a:endParaRPr>
          </a:p>
          <a:p>
            <a:r>
              <a:rPr lang="en-US" b="1" dirty="0" err="1" smtClean="0">
                <a:solidFill>
                  <a:schemeClr val="accent1">
                    <a:lumMod val="75000"/>
                  </a:schemeClr>
                </a:solidFill>
              </a:rPr>
              <a:t>FfT</a:t>
            </a:r>
            <a:r>
              <a:rPr lang="en-US" b="1" dirty="0" smtClean="0"/>
              <a:t>: Framework for Teaching </a:t>
            </a:r>
          </a:p>
          <a:p>
            <a:r>
              <a:rPr lang="en-US" b="1" dirty="0" smtClean="0">
                <a:solidFill>
                  <a:schemeClr val="accent1">
                    <a:lumMod val="75000"/>
                  </a:schemeClr>
                </a:solidFill>
              </a:rPr>
              <a:t>CASL</a:t>
            </a:r>
            <a:r>
              <a:rPr lang="en-US" b="1" dirty="0" smtClean="0"/>
              <a:t>: Classroom Assessment for Student Learning</a:t>
            </a:r>
          </a:p>
          <a:p>
            <a:r>
              <a:rPr lang="en-US" b="1" dirty="0" smtClean="0">
                <a:solidFill>
                  <a:schemeClr val="accent1">
                    <a:lumMod val="75000"/>
                  </a:schemeClr>
                </a:solidFill>
              </a:rPr>
              <a:t>PLC</a:t>
            </a:r>
            <a:r>
              <a:rPr lang="en-US" b="1" dirty="0" smtClean="0"/>
              <a:t>: Professional Learning Community</a:t>
            </a:r>
          </a:p>
          <a:p>
            <a:r>
              <a:rPr lang="en-US" b="1" dirty="0" smtClean="0">
                <a:solidFill>
                  <a:schemeClr val="accent1">
                    <a:lumMod val="75000"/>
                  </a:schemeClr>
                </a:solidFill>
              </a:rPr>
              <a:t>KDE</a:t>
            </a:r>
            <a:r>
              <a:rPr lang="en-US" b="1" dirty="0" smtClean="0"/>
              <a:t>: KY Department of Education</a:t>
            </a:r>
          </a:p>
          <a:p>
            <a:r>
              <a:rPr lang="en-US" b="1" dirty="0">
                <a:solidFill>
                  <a:schemeClr val="accent1">
                    <a:lumMod val="75000"/>
                  </a:schemeClr>
                </a:solidFill>
              </a:rPr>
              <a:t>TPGES:</a:t>
            </a:r>
            <a:r>
              <a:rPr lang="en-US" b="1" dirty="0"/>
              <a:t> Teacher Professional Growth and Effectiveness System</a:t>
            </a:r>
          </a:p>
          <a:p>
            <a:r>
              <a:rPr lang="en-US" b="1" dirty="0" smtClean="0">
                <a:solidFill>
                  <a:schemeClr val="accent1">
                    <a:lumMod val="75000"/>
                  </a:schemeClr>
                </a:solidFill>
              </a:rPr>
              <a:t>PGES:</a:t>
            </a:r>
            <a:r>
              <a:rPr lang="en-US" b="1" dirty="0" smtClean="0"/>
              <a:t> Professional Growth and Effectiveness System</a:t>
            </a:r>
          </a:p>
          <a:p>
            <a:r>
              <a:rPr lang="en-US" b="1" dirty="0" smtClean="0">
                <a:solidFill>
                  <a:schemeClr val="accent1">
                    <a:lumMod val="75000"/>
                  </a:schemeClr>
                </a:solidFill>
              </a:rPr>
              <a:t>LDC</a:t>
            </a:r>
            <a:r>
              <a:rPr lang="en-US" b="1" dirty="0" smtClean="0"/>
              <a:t>: Literacy Design Collaborative</a:t>
            </a:r>
          </a:p>
          <a:p>
            <a:r>
              <a:rPr lang="en-US" b="1" dirty="0" smtClean="0">
                <a:solidFill>
                  <a:schemeClr val="accent1">
                    <a:lumMod val="75000"/>
                  </a:schemeClr>
                </a:solidFill>
              </a:rPr>
              <a:t>C3F</a:t>
            </a:r>
            <a:r>
              <a:rPr lang="en-US" b="1" dirty="0" smtClean="0"/>
              <a:t>: College, Career, and Civic Life Framework for Social Studies State Standards</a:t>
            </a:r>
          </a:p>
          <a:p>
            <a:r>
              <a:rPr lang="en-US" b="1" dirty="0" smtClean="0">
                <a:solidFill>
                  <a:schemeClr val="accent1">
                    <a:lumMod val="75000"/>
                  </a:schemeClr>
                </a:solidFill>
              </a:rPr>
              <a:t>NCSS</a:t>
            </a:r>
            <a:r>
              <a:rPr lang="en-US" b="1" dirty="0" smtClean="0"/>
              <a:t>: National Council for Social Studies</a:t>
            </a:r>
          </a:p>
          <a:p>
            <a:r>
              <a:rPr lang="en-US" b="1" dirty="0" smtClean="0">
                <a:solidFill>
                  <a:schemeClr val="accent1">
                    <a:lumMod val="75000"/>
                  </a:schemeClr>
                </a:solidFill>
              </a:rPr>
              <a:t>SGG</a:t>
            </a:r>
            <a:r>
              <a:rPr lang="en-US" b="1" dirty="0" smtClean="0"/>
              <a:t>: Student Growth Goals</a:t>
            </a:r>
            <a:endParaRPr lang="en-US" b="1" dirty="0"/>
          </a:p>
        </p:txBody>
      </p:sp>
    </p:spTree>
    <p:extLst>
      <p:ext uri="{BB962C8B-B14F-4D97-AF65-F5344CB8AC3E}">
        <p14:creationId xmlns:p14="http://schemas.microsoft.com/office/powerpoint/2010/main" val="27818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3.gstatic.com/images?q=tbn:ANd9GcT6ZCZGDb92IQtFkIvKeGSouBmlf99dvEdwxpY5iZt6nfQFEJ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78104">
            <a:off x="1100138" y="1581150"/>
            <a:ext cx="2767012" cy="3517900"/>
          </a:xfrm>
          <a:prstGeom prst="rect">
            <a:avLst/>
          </a:prstGeom>
          <a:noFill/>
          <a:ln w="9525">
            <a:solidFill>
              <a:srgbClr val="FF3E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685800"/>
            <a:ext cx="4596002" cy="923330"/>
          </a:xfrm>
          <a:prstGeom prst="rect">
            <a:avLst/>
          </a:prstGeom>
          <a:noFill/>
        </p:spPr>
        <p:txBody>
          <a:bodyPr wrap="none">
            <a:spAutoFit/>
          </a:bodyPr>
          <a:lstStyle/>
          <a:p>
            <a:pP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Take Notes</a:t>
            </a:r>
          </a:p>
        </p:txBody>
      </p:sp>
      <p:sp>
        <p:nvSpPr>
          <p:cNvPr id="3" name="Rectangle 2"/>
          <p:cNvSpPr/>
          <p:nvPr/>
        </p:nvSpPr>
        <p:spPr>
          <a:xfrm>
            <a:off x="5029200" y="2286000"/>
            <a:ext cx="3377849" cy="923330"/>
          </a:xfrm>
          <a:prstGeom prst="rect">
            <a:avLst/>
          </a:prstGeom>
          <a:noFill/>
        </p:spPr>
        <p:txBody>
          <a:bodyPr wrap="none">
            <a:spAutoFit/>
          </a:bodyPr>
          <a:lstStyle/>
          <a:p>
            <a:pP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Reflect</a:t>
            </a:r>
          </a:p>
        </p:txBody>
      </p:sp>
      <p:sp>
        <p:nvSpPr>
          <p:cNvPr id="4" name="Rectangle 3"/>
          <p:cNvSpPr/>
          <p:nvPr/>
        </p:nvSpPr>
        <p:spPr>
          <a:xfrm>
            <a:off x="5683225" y="4114800"/>
            <a:ext cx="2069798" cy="923330"/>
          </a:xfrm>
          <a:prstGeom prst="rect">
            <a:avLst/>
          </a:prstGeom>
          <a:noFill/>
        </p:spPr>
        <p:txBody>
          <a:bodyPr wrap="none">
            <a:spAutoFit/>
          </a:bodyPr>
          <a:lstStyle/>
          <a:p>
            <a:pP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Plan</a:t>
            </a:r>
          </a:p>
        </p:txBody>
      </p:sp>
      <p:sp>
        <p:nvSpPr>
          <p:cNvPr id="6" name="TextBox 5"/>
          <p:cNvSpPr txBox="1"/>
          <p:nvPr/>
        </p:nvSpPr>
        <p:spPr>
          <a:xfrm rot="20096740">
            <a:off x="1682191" y="2601039"/>
            <a:ext cx="1671023" cy="830997"/>
          </a:xfrm>
          <a:prstGeom prst="rect">
            <a:avLst/>
          </a:prstGeom>
          <a:solidFill>
            <a:schemeClr val="bg1"/>
          </a:solidFill>
        </p:spPr>
        <p:txBody>
          <a:bodyPr wrap="square" rtlCol="0">
            <a:spAutoFit/>
          </a:bodyPr>
          <a:lstStyle/>
          <a:p>
            <a:pPr algn="ctr"/>
            <a:r>
              <a:rPr lang="en-US" sz="1600" b="1" dirty="0" smtClean="0"/>
              <a:t>Social Studies </a:t>
            </a:r>
          </a:p>
          <a:p>
            <a:pPr algn="ctr"/>
            <a:r>
              <a:rPr lang="en-US" sz="1600" b="1" dirty="0" smtClean="0"/>
              <a:t>Teacher Leader Network</a:t>
            </a:r>
            <a:endParaRPr lang="en-US" sz="1600" b="1"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04782">
            <a:off x="1621390" y="1848325"/>
            <a:ext cx="922622" cy="6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079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145" y="381000"/>
            <a:ext cx="6710855" cy="1020762"/>
          </a:xfrm>
        </p:spPr>
        <p:txBody>
          <a:bodyPr>
            <a:normAutofit/>
          </a:bodyPr>
          <a:lstStyle/>
          <a:p>
            <a:pPr algn="ctr"/>
            <a:r>
              <a:rPr lang="en-US" sz="2800" b="1" dirty="0" smtClean="0">
                <a:solidFill>
                  <a:srgbClr val="002060"/>
                </a:solidFill>
              </a:rPr>
              <a:t>Kentucky Leadership Networks…</a:t>
            </a:r>
            <a:br>
              <a:rPr lang="en-US" sz="2800" b="1" dirty="0" smtClean="0">
                <a:solidFill>
                  <a:srgbClr val="002060"/>
                </a:solidFill>
              </a:rPr>
            </a:br>
            <a:r>
              <a:rPr lang="en-US" sz="2800" b="1" dirty="0" smtClean="0">
                <a:solidFill>
                  <a:srgbClr val="002060"/>
                </a:solidFill>
              </a:rPr>
              <a:t>What Participants Need to Know</a:t>
            </a:r>
            <a:endParaRPr lang="en-US" sz="2800" b="1"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575100">
            <a:off x="190473" y="321253"/>
            <a:ext cx="2768953" cy="1712754"/>
          </a:xfrm>
        </p:spPr>
      </p:pic>
      <p:sp>
        <p:nvSpPr>
          <p:cNvPr id="5" name="TextBox 4"/>
          <p:cNvSpPr txBox="1"/>
          <p:nvPr/>
        </p:nvSpPr>
        <p:spPr>
          <a:xfrm>
            <a:off x="304800" y="1143000"/>
            <a:ext cx="8686800" cy="5539978"/>
          </a:xfrm>
          <a:prstGeom prst="rect">
            <a:avLst/>
          </a:prstGeom>
          <a:noFill/>
        </p:spPr>
        <p:txBody>
          <a:bodyPr wrap="square" rtlCol="0">
            <a:spAutoFit/>
          </a:bodyPr>
          <a:lstStyle/>
          <a:p>
            <a:endParaRPr lang="en-US" sz="2800" b="1" u="sng" dirty="0" smtClean="0"/>
          </a:p>
          <a:p>
            <a:endParaRPr lang="en-US" sz="2800" b="1" u="sng" dirty="0"/>
          </a:p>
          <a:p>
            <a:r>
              <a:rPr lang="en-US" sz="2800" b="1" u="sng" dirty="0" smtClean="0"/>
              <a:t>Task</a:t>
            </a:r>
            <a:r>
              <a:rPr lang="en-US" sz="2800" b="1" dirty="0" smtClean="0"/>
              <a:t>:</a:t>
            </a:r>
          </a:p>
          <a:p>
            <a:r>
              <a:rPr lang="en-US" sz="2800" b="1" dirty="0" smtClean="0"/>
              <a:t>Take five minutes to review “</a:t>
            </a:r>
            <a:r>
              <a:rPr lang="en-US" sz="2800" b="1" i="1" dirty="0" smtClean="0"/>
              <a:t>Kentucky Leadership Networks—What Participants Need to Know”</a:t>
            </a:r>
          </a:p>
          <a:p>
            <a:endParaRPr lang="en-US" b="1" dirty="0"/>
          </a:p>
          <a:p>
            <a:r>
              <a:rPr lang="en-US" sz="2800" b="1" i="1" u="sng" dirty="0" smtClean="0"/>
              <a:t>Journal Reflection</a:t>
            </a:r>
            <a:r>
              <a:rPr lang="en-US" sz="2800" b="1" i="1" dirty="0" smtClean="0"/>
              <a:t>:</a:t>
            </a:r>
          </a:p>
          <a:p>
            <a:pPr marL="457200" indent="-457200">
              <a:buFont typeface="Arial" panose="020B0604020202020204" pitchFamily="34" charset="0"/>
              <a:buChar char="•"/>
            </a:pPr>
            <a:r>
              <a:rPr lang="en-US" sz="2800" b="1" dirty="0" smtClean="0">
                <a:solidFill>
                  <a:srgbClr val="C00000"/>
                </a:solidFill>
              </a:rPr>
              <a:t>Why am I here (what is my role)?</a:t>
            </a:r>
          </a:p>
          <a:p>
            <a:pPr marL="457200" indent="-457200">
              <a:buFont typeface="Arial" panose="020B0604020202020204" pitchFamily="34" charset="0"/>
              <a:buChar char="•"/>
            </a:pPr>
            <a:r>
              <a:rPr lang="en-US" sz="2800" b="1" dirty="0" smtClean="0">
                <a:solidFill>
                  <a:srgbClr val="007635"/>
                </a:solidFill>
              </a:rPr>
              <a:t>How do my individual strengths support this vision?</a:t>
            </a:r>
          </a:p>
          <a:p>
            <a:pPr marL="457200" indent="-457200">
              <a:buFont typeface="Arial" panose="020B0604020202020204" pitchFamily="34" charset="0"/>
              <a:buChar char="•"/>
            </a:pPr>
            <a:r>
              <a:rPr lang="en-US" sz="2800" b="1" dirty="0" smtClean="0">
                <a:solidFill>
                  <a:srgbClr val="002060"/>
                </a:solidFill>
              </a:rPr>
              <a:t>What is my goal for participation in the Leadership Network for Social Studies?</a:t>
            </a:r>
          </a:p>
          <a:p>
            <a:endParaRPr lang="en-US" sz="2800" b="1" dirty="0" smtClean="0"/>
          </a:p>
        </p:txBody>
      </p:sp>
    </p:spTree>
    <p:extLst>
      <p:ext uri="{BB962C8B-B14F-4D97-AF65-F5344CB8AC3E}">
        <p14:creationId xmlns:p14="http://schemas.microsoft.com/office/powerpoint/2010/main" val="381600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idx="4294967295"/>
          </p:nvPr>
        </p:nvSpPr>
        <p:spPr>
          <a:xfrm>
            <a:off x="0" y="274638"/>
            <a:ext cx="8229600" cy="1143000"/>
          </a:xfrm>
        </p:spPr>
        <p:txBody>
          <a:bodyPr/>
          <a:lstStyle/>
          <a:p>
            <a:pPr eaLnBrk="1" hangingPunct="1"/>
            <a:r>
              <a:rPr lang="en-US" altLang="en-US" smtClean="0">
                <a:ea typeface="Trebuchet MS" pitchFamily="34" charset="0"/>
                <a:cs typeface="Trebuchet MS" pitchFamily="34" charset="0"/>
              </a:rPr>
              <a:t>Pillars again</a:t>
            </a:r>
          </a:p>
        </p:txBody>
      </p:sp>
      <p:pic>
        <p:nvPicPr>
          <p:cNvPr id="2051" name="Picture 2" descr="C:\Documents and Settings\kslone\Local Settings\Temporary Internet Files\Content.IE5\8HIFSDU3\MC9004392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4" y="328824"/>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Documents and Settings\kslone\Local Settings\Temporary Internet Files\Content.IE5\8HIFSDU3\MC9004392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25"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8230" y="-190500"/>
            <a:ext cx="492443" cy="5715000"/>
          </a:xfrm>
          <a:prstGeom prst="rect">
            <a:avLst/>
          </a:prstGeom>
          <a:noFill/>
        </p:spPr>
        <p:txBody>
          <a:bodyPr vert="vert270">
            <a:spAutoFit/>
          </a:bodyPr>
          <a:lstStyle/>
          <a:p>
            <a:pPr fontAlgn="auto">
              <a:spcBef>
                <a:spcPts val="0"/>
              </a:spcBef>
              <a:spcAft>
                <a:spcPts val="0"/>
              </a:spcAft>
              <a:defRPr/>
            </a:pPr>
            <a:r>
              <a:rPr lang="en-US" sz="2000" b="1" dirty="0">
                <a:latin typeface="+mn-lt"/>
                <a:cs typeface="+mn-cs"/>
              </a:rPr>
              <a:t>Highly Effective Teaching and learning</a:t>
            </a:r>
          </a:p>
        </p:txBody>
      </p:sp>
      <p:sp>
        <p:nvSpPr>
          <p:cNvPr id="7" name="TextBox 6"/>
          <p:cNvSpPr txBox="1"/>
          <p:nvPr/>
        </p:nvSpPr>
        <p:spPr>
          <a:xfrm>
            <a:off x="3124200" y="2091934"/>
            <a:ext cx="615553" cy="3810000"/>
          </a:xfrm>
          <a:prstGeom prst="rect">
            <a:avLst/>
          </a:prstGeom>
          <a:noFill/>
        </p:spPr>
        <p:txBody>
          <a:bodyPr vert="vert270">
            <a:spAutoFit/>
          </a:bodyPr>
          <a:lstStyle/>
          <a:p>
            <a:pPr algn="ctr" fontAlgn="auto">
              <a:spcBef>
                <a:spcPts val="0"/>
              </a:spcBef>
              <a:spcAft>
                <a:spcPts val="0"/>
              </a:spcAft>
              <a:defRPr/>
            </a:pPr>
            <a:r>
              <a:rPr lang="en-US" sz="2800" b="1" dirty="0">
                <a:latin typeface="+mn-lt"/>
                <a:cs typeface="+mn-cs"/>
              </a:rPr>
              <a:t>Assessment Literacy</a:t>
            </a:r>
          </a:p>
        </p:txBody>
      </p:sp>
      <p:sp>
        <p:nvSpPr>
          <p:cNvPr id="8" name="TextBox 7"/>
          <p:cNvSpPr txBox="1"/>
          <p:nvPr/>
        </p:nvSpPr>
        <p:spPr>
          <a:xfrm>
            <a:off x="5138057" y="2667000"/>
            <a:ext cx="677108" cy="2895600"/>
          </a:xfrm>
          <a:prstGeom prst="rect">
            <a:avLst/>
          </a:prstGeom>
          <a:noFill/>
        </p:spPr>
        <p:txBody>
          <a:bodyPr vert="vert270">
            <a:spAutoFit/>
          </a:bodyPr>
          <a:lstStyle/>
          <a:p>
            <a:pPr algn="ctr" fontAlgn="auto">
              <a:spcBef>
                <a:spcPts val="0"/>
              </a:spcBef>
              <a:spcAft>
                <a:spcPts val="0"/>
              </a:spcAft>
              <a:defRPr/>
            </a:pPr>
            <a:r>
              <a:rPr lang="en-US" sz="3200" b="1" dirty="0">
                <a:latin typeface="+mn-lt"/>
                <a:cs typeface="+mn-cs"/>
              </a:rPr>
              <a:t>Leadership</a:t>
            </a:r>
          </a:p>
        </p:txBody>
      </p:sp>
      <p:sp>
        <p:nvSpPr>
          <p:cNvPr id="10" name="TextBox 9"/>
          <p:cNvSpPr txBox="1"/>
          <p:nvPr/>
        </p:nvSpPr>
        <p:spPr>
          <a:xfrm>
            <a:off x="7803120" y="0"/>
            <a:ext cx="738664" cy="5562600"/>
          </a:xfrm>
          <a:prstGeom prst="rect">
            <a:avLst/>
          </a:prstGeom>
          <a:noFill/>
        </p:spPr>
        <p:txBody>
          <a:bodyPr vert="vert270">
            <a:spAutoFit/>
          </a:bodyPr>
          <a:lstStyle/>
          <a:p>
            <a:pPr fontAlgn="auto">
              <a:spcBef>
                <a:spcPts val="0"/>
              </a:spcBef>
              <a:spcAft>
                <a:spcPts val="0"/>
              </a:spcAft>
              <a:defRPr/>
            </a:pPr>
            <a:r>
              <a:rPr lang="en-US" b="1" dirty="0">
                <a:latin typeface="+mn-lt"/>
                <a:cs typeface="+mn-cs"/>
              </a:rPr>
              <a:t>Kentucky’s Core Academic Standards - KCAS including CCA4.1, CCSS &amp; NGSS</a:t>
            </a:r>
          </a:p>
        </p:txBody>
      </p:sp>
      <p:sp>
        <p:nvSpPr>
          <p:cNvPr id="3" name="TextBox 2"/>
          <p:cNvSpPr txBox="1">
            <a:spLocks noChangeArrowheads="1"/>
          </p:cNvSpPr>
          <p:nvPr/>
        </p:nvSpPr>
        <p:spPr bwMode="auto">
          <a:xfrm>
            <a:off x="0" y="6067425"/>
            <a:ext cx="914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ea typeface="ＭＳ Ｐゴシック" pitchFamily="34" charset="-128"/>
              </a:rPr>
              <a:t>TPGES –Teacher Professional Growth and Effectiveness System</a:t>
            </a:r>
          </a:p>
        </p:txBody>
      </p:sp>
      <p:sp>
        <p:nvSpPr>
          <p:cNvPr id="6" name="TextBox 5"/>
          <p:cNvSpPr txBox="1"/>
          <p:nvPr/>
        </p:nvSpPr>
        <p:spPr>
          <a:xfrm>
            <a:off x="1298564" y="457200"/>
            <a:ext cx="6227987" cy="646331"/>
          </a:xfrm>
          <a:prstGeom prst="rect">
            <a:avLst/>
          </a:prstGeom>
          <a:noFill/>
        </p:spPr>
        <p:txBody>
          <a:bodyPr wrap="none">
            <a:spAutoFit/>
          </a:bodyPr>
          <a:lstStyle/>
          <a:p>
            <a:pPr algn="ctr" fontAlgn="auto">
              <a:spcBef>
                <a:spcPts val="0"/>
              </a:spcBef>
              <a:spcAft>
                <a:spcPts val="0"/>
              </a:spcAft>
              <a:defRPr/>
            </a:pPr>
            <a:r>
              <a:rPr lang="en-US" sz="3600" b="1" i="1" dirty="0" smtClean="0">
                <a:solidFill>
                  <a:srgbClr val="C00000"/>
                </a:solidFill>
                <a:effectLst>
                  <a:outerShdw blurRad="38100" dist="38100" dir="2700000" algn="tl">
                    <a:srgbClr val="000000">
                      <a:alpha val="43137"/>
                    </a:srgbClr>
                  </a:outerShdw>
                </a:effectLst>
                <a:latin typeface="+mn-lt"/>
                <a:cs typeface="+mn-cs"/>
              </a:rPr>
              <a:t>Network </a:t>
            </a:r>
            <a:r>
              <a:rPr lang="en-US" sz="3600" b="1" i="1" dirty="0">
                <a:solidFill>
                  <a:srgbClr val="C00000"/>
                </a:solidFill>
                <a:effectLst>
                  <a:outerShdw blurRad="38100" dist="38100" dir="2700000" algn="tl">
                    <a:srgbClr val="000000">
                      <a:alpha val="43137"/>
                    </a:srgbClr>
                  </a:outerShdw>
                </a:effectLst>
                <a:latin typeface="+mn-lt"/>
                <a:cs typeface="+mn-cs"/>
              </a:rPr>
              <a:t>Foundations…</a:t>
            </a:r>
          </a:p>
        </p:txBody>
      </p:sp>
      <p:sp>
        <p:nvSpPr>
          <p:cNvPr id="2" name="TextBox 1"/>
          <p:cNvSpPr txBox="1"/>
          <p:nvPr/>
        </p:nvSpPr>
        <p:spPr>
          <a:xfrm>
            <a:off x="2201069" y="0"/>
            <a:ext cx="4741862" cy="523220"/>
          </a:xfrm>
          <a:prstGeom prst="rect">
            <a:avLst/>
          </a:prstGeom>
          <a:solidFill>
            <a:srgbClr val="FFFF00"/>
          </a:solidFill>
        </p:spPr>
        <p:txBody>
          <a:bodyPr wrap="square">
            <a:spAutoFit/>
          </a:bodyP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mn-lt"/>
                <a:cs typeface="+mn-cs"/>
              </a:rPr>
              <a:t>Professional Learning</a:t>
            </a:r>
          </a:p>
        </p:txBody>
      </p:sp>
    </p:spTree>
    <p:extLst>
      <p:ext uri="{BB962C8B-B14F-4D97-AF65-F5344CB8AC3E}">
        <p14:creationId xmlns:p14="http://schemas.microsoft.com/office/powerpoint/2010/main" val="32725374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3"/>
          <p:cNvPicPr>
            <a:picLocks noChangeArrowheads="1"/>
          </p:cNvPicPr>
          <p:nvPr/>
        </p:nvPicPr>
        <p:blipFill>
          <a:blip r:embed="rId3">
            <a:extLst>
              <a:ext uri="{BEBA8EAE-BF5A-486C-A8C5-ECC9F3942E4B}">
                <a14:imgProps xmlns:a14="http://schemas.microsoft.com/office/drawing/2010/main">
                  <a14:imgLayer r:embed="rId4">
                    <a14:imgEffect>
                      <a14:saturation sat="240000"/>
                    </a14:imgEffect>
                  </a14:imgLayer>
                </a14:imgProps>
              </a:ext>
              <a:ext uri="{28A0092B-C50C-407E-A947-70E740481C1C}">
                <a14:useLocalDpi xmlns:a14="http://schemas.microsoft.com/office/drawing/2010/main" val="0"/>
              </a:ext>
            </a:extLst>
          </a:blip>
          <a:srcRect/>
          <a:stretch>
            <a:fillRect/>
          </a:stretch>
        </p:blipFill>
        <p:spPr bwMode="auto">
          <a:xfrm>
            <a:off x="1447800" y="228600"/>
            <a:ext cx="7381875" cy="1127125"/>
          </a:xfrm>
          <a:prstGeom prst="rect">
            <a:avLst/>
          </a:prstGeom>
          <a:noFill/>
          <a:ln>
            <a:noFill/>
          </a:ln>
          <a:extLst/>
        </p:spPr>
      </p:pic>
      <p:sp>
        <p:nvSpPr>
          <p:cNvPr id="3" name="Rectangle 41"/>
          <p:cNvSpPr>
            <a:spLocks/>
          </p:cNvSpPr>
          <p:nvPr/>
        </p:nvSpPr>
        <p:spPr bwMode="auto">
          <a:xfrm>
            <a:off x="152400" y="1104900"/>
            <a:ext cx="89916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31788" indent="-273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1. Kentucky’s Core Academic Standards</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understanding &amp; implementing </a:t>
            </a:r>
          </a:p>
          <a:p>
            <a:pPr fontAlgn="auto">
              <a:spcBef>
                <a:spcPts val="500"/>
              </a:spcBef>
              <a:spcAft>
                <a:spcPts val="0"/>
              </a:spcAft>
              <a:defRPr/>
            </a:pPr>
            <a:r>
              <a:rPr lang="en-US" altLang="en-US" sz="2400" i="1" dirty="0" smtClean="0">
                <a:solidFill>
                  <a:srgbClr val="0070C0"/>
                </a:solidFill>
                <a:cs typeface="+mn-cs"/>
              </a:rPr>
              <a:t>		the standards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2. Highly Effective Teaching and Learning </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emphasizing highly effective teaching and learning characteristics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3.  Assessment Literacy</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using formative/summative assessment to improve instruction &amp; learning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4.  Leadership</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using the leadership capacity you are building to share information in your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p:txBody>
      </p:sp>
      <p:pic>
        <p:nvPicPr>
          <p:cNvPr id="194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93" y="31531"/>
            <a:ext cx="1019208" cy="107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0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500"/>
                                        <p:tgtEl>
                                          <p:spTgt spid="3">
                                            <p:txEl>
                                              <p:pRg st="5" end="5"/>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500"/>
                                        <p:tgtEl>
                                          <p:spTgt spid="3">
                                            <p:txEl>
                                              <p:pRg st="7" end="7"/>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up)">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934200" cy="2087562"/>
          </a:xfrm>
        </p:spPr>
        <p:txBody>
          <a:bodyPr>
            <a:normAutofit/>
          </a:bodyPr>
          <a:lstStyle/>
          <a:p>
            <a:r>
              <a:rPr lang="en-US" sz="4000" dirty="0" smtClean="0"/>
              <a:t>You were chosen to be a network participant, WHY? </a:t>
            </a:r>
            <a:endParaRPr lang="en-US" sz="4000" dirty="0"/>
          </a:p>
        </p:txBody>
      </p:sp>
      <p:sp>
        <p:nvSpPr>
          <p:cNvPr id="3" name="Text Placeholder 2"/>
          <p:cNvSpPr>
            <a:spLocks noGrp="1"/>
          </p:cNvSpPr>
          <p:nvPr>
            <p:ph idx="1"/>
          </p:nvPr>
        </p:nvSpPr>
        <p:spPr>
          <a:xfrm>
            <a:off x="361950" y="3048000"/>
            <a:ext cx="8458200" cy="2971800"/>
          </a:xfrm>
        </p:spPr>
        <p:txBody>
          <a:bodyPr>
            <a:normAutofit lnSpcReduction="10000"/>
          </a:bodyPr>
          <a:lstStyle/>
          <a:p>
            <a:r>
              <a:rPr lang="en-US" sz="2400" dirty="0"/>
              <a:t>What characteristics do you possess that make </a:t>
            </a:r>
            <a:r>
              <a:rPr lang="en-US" sz="2400" dirty="0" smtClean="0"/>
              <a:t>you </a:t>
            </a:r>
            <a:r>
              <a:rPr lang="en-US" sz="2400" dirty="0"/>
              <a:t>the “right” person for </a:t>
            </a:r>
            <a:r>
              <a:rPr lang="en-US" sz="2400" dirty="0" smtClean="0"/>
              <a:t>the job of Social Studies Teacher Leader?</a:t>
            </a:r>
          </a:p>
          <a:p>
            <a:pPr marL="0" indent="0">
              <a:buNone/>
            </a:pPr>
            <a:endParaRPr lang="en-US" sz="1100" dirty="0" smtClean="0"/>
          </a:p>
          <a:p>
            <a:r>
              <a:rPr lang="en-US" sz="2400" dirty="0" smtClean="0"/>
              <a:t>Journal Activity:</a:t>
            </a:r>
          </a:p>
          <a:p>
            <a:pPr lvl="1"/>
            <a:r>
              <a:rPr lang="en-US" sz="2400" dirty="0" smtClean="0"/>
              <a:t>Make a list of the skills, experience, training, etc. you have that make you the “right” person for the leadership network.</a:t>
            </a:r>
          </a:p>
        </p:txBody>
      </p:sp>
      <p:pic>
        <p:nvPicPr>
          <p:cNvPr id="2050" name="Picture 2" descr="http://www.thechosenonesthebook.com/images/products/thumb/MEALE_ChosenOnes_v5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8600"/>
            <a:ext cx="1828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08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792162"/>
          </a:xfrm>
        </p:spPr>
        <p:txBody>
          <a:bodyPr>
            <a:noAutofit/>
          </a:bodyPr>
          <a:lstStyle/>
          <a:p>
            <a:pPr algn="ctr"/>
            <a:r>
              <a:rPr lang="en-US" sz="4000" dirty="0" smtClean="0"/>
              <a:t>Characteristics of the “Right” Network Participants</a:t>
            </a:r>
            <a:r>
              <a:rPr lang="en-US" sz="4000" dirty="0"/>
              <a:t/>
            </a:r>
            <a:br>
              <a:rPr lang="en-US" sz="4000" dirty="0"/>
            </a:br>
            <a:endParaRPr lang="en-US" sz="4000" dirty="0"/>
          </a:p>
        </p:txBody>
      </p:sp>
      <p:sp>
        <p:nvSpPr>
          <p:cNvPr id="3" name="Text Placeholder 2"/>
          <p:cNvSpPr>
            <a:spLocks noGrp="1"/>
          </p:cNvSpPr>
          <p:nvPr>
            <p:ph idx="1"/>
          </p:nvPr>
        </p:nvSpPr>
        <p:spPr>
          <a:xfrm>
            <a:off x="457200" y="1524001"/>
            <a:ext cx="8305800" cy="4845268"/>
          </a:xfrm>
        </p:spPr>
        <p:txBody>
          <a:bodyPr/>
          <a:lstStyle/>
          <a:p>
            <a:pPr marL="457200" indent="-457200">
              <a:buFont typeface="+mj-lt"/>
              <a:buAutoNum type="arabicPeriod"/>
            </a:pPr>
            <a:r>
              <a:rPr lang="en-US" sz="2400" dirty="0" smtClean="0"/>
              <a:t>Compare your list of characteristics with the handout. Highlight any that are similar. </a:t>
            </a:r>
            <a:endParaRPr lang="en-US" sz="2400" dirty="0"/>
          </a:p>
          <a:p>
            <a:pPr marL="457200" indent="-457200">
              <a:buFont typeface="+mj-lt"/>
              <a:buAutoNum type="arabicPeriod"/>
            </a:pPr>
            <a:r>
              <a:rPr lang="en-US" sz="2400" dirty="0" smtClean="0"/>
              <a:t>Using another color of highlighter, identify any characteristic(s) that you wish to grow/improve through participation in the network. </a:t>
            </a:r>
          </a:p>
          <a:p>
            <a:pPr marL="457200" indent="-457200">
              <a:buFont typeface="+mj-lt"/>
              <a:buAutoNum type="arabicPeriod"/>
            </a:pPr>
            <a:r>
              <a:rPr lang="en-US" sz="2400" dirty="0" smtClean="0"/>
              <a:t>Choose ONE bullet from your identified “grow list”.  Write it on a post-it note and attach to the Wall Chart. </a:t>
            </a:r>
          </a:p>
          <a:p>
            <a:pPr marL="0" indent="0">
              <a:buNone/>
            </a:pPr>
            <a:endParaRPr lang="en-US" sz="2000" dirty="0"/>
          </a:p>
          <a:p>
            <a:endParaRPr lang="en-US" dirty="0" smtClean="0"/>
          </a:p>
          <a:p>
            <a:pPr marL="0" indent="0">
              <a:buNone/>
            </a:pPr>
            <a:endParaRPr lang="en-US"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319752"/>
            <a:ext cx="2503653" cy="253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148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229600" cy="1143000"/>
          </a:xfrm>
        </p:spPr>
        <p:txBody>
          <a:bodyPr/>
          <a:lstStyle/>
          <a:p>
            <a:r>
              <a:rPr lang="en-US" sz="4000" dirty="0" smtClean="0"/>
              <a:t>District </a:t>
            </a:r>
            <a:r>
              <a:rPr lang="en-US" sz="4000" dirty="0"/>
              <a:t>T</a:t>
            </a:r>
            <a:r>
              <a:rPr lang="en-US" sz="4000" dirty="0" smtClean="0"/>
              <a:t>eam Debriefing</a:t>
            </a:r>
            <a:endParaRPr lang="en-US" sz="4000" dirty="0"/>
          </a:p>
        </p:txBody>
      </p:sp>
      <p:pic>
        <p:nvPicPr>
          <p:cNvPr id="15362" name="Picture 2" descr="http://techblog.faithhighway.com/wp-content/uploads/teamwork-300x2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758" y="914400"/>
            <a:ext cx="4788241"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143000"/>
            <a:ext cx="3886200" cy="5170646"/>
          </a:xfrm>
          <a:prstGeom prst="rect">
            <a:avLst/>
          </a:prstGeom>
          <a:noFill/>
        </p:spPr>
        <p:txBody>
          <a:bodyPr wrap="square" rtlCol="0">
            <a:spAutoFit/>
          </a:bodyPr>
          <a:lstStyle/>
          <a:p>
            <a:r>
              <a:rPr lang="en-US" sz="2400" dirty="0" smtClean="0"/>
              <a:t>Share your strengths with your district team.</a:t>
            </a:r>
          </a:p>
          <a:p>
            <a:endParaRPr lang="en-US" sz="2400" dirty="0" smtClean="0"/>
          </a:p>
          <a:p>
            <a:r>
              <a:rPr lang="en-US" sz="2400" dirty="0" smtClean="0"/>
              <a:t>How </a:t>
            </a:r>
            <a:r>
              <a:rPr lang="en-US" sz="2400" dirty="0"/>
              <a:t>will your teacher leader strengths, instructional strengths and content area strengths help your district team?</a:t>
            </a:r>
            <a:br>
              <a:rPr lang="en-US" sz="2400" dirty="0"/>
            </a:br>
            <a:r>
              <a:rPr lang="en-US" sz="2400" dirty="0"/>
              <a:t> </a:t>
            </a:r>
            <a:br>
              <a:rPr lang="en-US" sz="2400" dirty="0"/>
            </a:br>
            <a:r>
              <a:rPr lang="en-US" sz="2400" dirty="0"/>
              <a:t>How will you utilize the strengths of your teammates?</a:t>
            </a:r>
          </a:p>
          <a:p>
            <a:endParaRPr lang="en-US" dirty="0"/>
          </a:p>
        </p:txBody>
      </p:sp>
    </p:spTree>
    <p:extLst>
      <p:ext uri="{BB962C8B-B14F-4D97-AF65-F5344CB8AC3E}">
        <p14:creationId xmlns:p14="http://schemas.microsoft.com/office/powerpoint/2010/main" val="557657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2749755"/>
            <a:ext cx="8534400" cy="3727246"/>
          </a:xfrm>
        </p:spPr>
        <p:txBody>
          <a:bodyPr/>
          <a:lstStyle/>
          <a:p>
            <a:pPr marL="0" indent="0" algn="ctr" eaLnBrk="1" hangingPunct="1">
              <a:spcBef>
                <a:spcPts val="0"/>
              </a:spcBef>
              <a:buNone/>
            </a:pPr>
            <a:r>
              <a:rPr lang="en-US" altLang="en-US" sz="2800" b="1" dirty="0" smtClean="0">
                <a:effectLst>
                  <a:outerShdw blurRad="38100" dist="38100" dir="2700000" algn="tl">
                    <a:srgbClr val="000000">
                      <a:alpha val="43137"/>
                    </a:srgbClr>
                  </a:outerShdw>
                </a:effectLst>
              </a:rPr>
              <a:t>Through a capacity building approach, </a:t>
            </a:r>
          </a:p>
          <a:p>
            <a:pPr marL="0" indent="0" algn="ctr" eaLnBrk="1" hangingPunct="1">
              <a:spcBef>
                <a:spcPts val="0"/>
              </a:spcBef>
              <a:buNone/>
            </a:pPr>
            <a:r>
              <a:rPr lang="en-US" altLang="en-US" sz="2800" b="1" dirty="0" smtClean="0">
                <a:effectLst>
                  <a:outerShdw blurRad="38100" dist="38100" dir="2700000" algn="tl">
                    <a:srgbClr val="000000">
                      <a:alpha val="43137"/>
                    </a:srgbClr>
                  </a:outerShdw>
                </a:effectLst>
              </a:rPr>
              <a:t>the goal of the Leadership Networks is to focus on professional learning around KCAS, CHETL, Assessment Literacy, and Leadership in order to support College and Career Readiness for all students.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
            <a:ext cx="3886200" cy="25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826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12175" cy="792162"/>
          </a:xfrm>
        </p:spPr>
        <p:txBody>
          <a:bodyPr/>
          <a:lstStyle/>
          <a:p>
            <a:pPr algn="ctr"/>
            <a:r>
              <a:rPr lang="en-US" sz="3200" dirty="0" smtClean="0"/>
              <a:t>Capacity Building  </a:t>
            </a:r>
            <a:r>
              <a:rPr lang="en-US" sz="3200" u="sng" dirty="0" smtClean="0"/>
              <a:t>vs</a:t>
            </a:r>
            <a:r>
              <a:rPr lang="en-US" sz="3200" dirty="0" smtClean="0"/>
              <a:t> Train-the-Trainer</a:t>
            </a:r>
            <a:endParaRPr lang="en-US" sz="3200" dirty="0"/>
          </a:p>
        </p:txBody>
      </p:sp>
      <p:sp>
        <p:nvSpPr>
          <p:cNvPr id="3" name="Content Placeholder 2"/>
          <p:cNvSpPr>
            <a:spLocks noGrp="1"/>
          </p:cNvSpPr>
          <p:nvPr>
            <p:ph idx="1"/>
          </p:nvPr>
        </p:nvSpPr>
        <p:spPr>
          <a:xfrm>
            <a:off x="0" y="981075"/>
            <a:ext cx="9144000" cy="5876925"/>
          </a:xfrm>
          <a:solidFill>
            <a:schemeClr val="accent5"/>
          </a:solidFill>
        </p:spPr>
        <p:txBody>
          <a:bodyPr/>
          <a:lstStyle/>
          <a:p>
            <a:pPr marL="0" indent="0" algn="ctr">
              <a:buNone/>
            </a:pPr>
            <a:r>
              <a:rPr lang="en-US" sz="2000" b="1" u="sng" dirty="0"/>
              <a:t>Capacity </a:t>
            </a:r>
            <a:r>
              <a:rPr lang="en-US" sz="2000" b="1" u="sng" dirty="0" smtClean="0"/>
              <a:t>Building</a:t>
            </a:r>
            <a:r>
              <a:rPr lang="en-US" sz="2000" b="1" dirty="0" smtClean="0"/>
              <a:t>:</a:t>
            </a:r>
          </a:p>
          <a:p>
            <a:pPr marL="0" indent="0">
              <a:buNone/>
            </a:pPr>
            <a:r>
              <a:rPr lang="en-US" sz="2000" dirty="0" smtClean="0"/>
              <a:t>means </a:t>
            </a:r>
            <a:r>
              <a:rPr lang="en-US" sz="2000" dirty="0"/>
              <a:t>people will attend meetings and be presented the most current information and the opportunity to try out the most </a:t>
            </a:r>
            <a:r>
              <a:rPr lang="en-US" sz="2000" dirty="0" smtClean="0"/>
              <a:t>effective </a:t>
            </a:r>
            <a:r>
              <a:rPr lang="en-US" sz="2000" dirty="0"/>
              <a:t>strategies, resources, and tools available.  They will take this </a:t>
            </a:r>
            <a:r>
              <a:rPr lang="en-US" sz="2000" dirty="0" smtClean="0"/>
              <a:t>information, and </a:t>
            </a:r>
            <a:r>
              <a:rPr lang="en-US" sz="2000" dirty="0"/>
              <a:t>with their district leadership </a:t>
            </a:r>
            <a:r>
              <a:rPr lang="en-US" sz="2000" dirty="0" smtClean="0"/>
              <a:t>team, </a:t>
            </a:r>
            <a:r>
              <a:rPr lang="en-US" sz="2000" dirty="0"/>
              <a:t>develop a customized plan for professional learning for teachers in their districts.  </a:t>
            </a:r>
          </a:p>
          <a:p>
            <a:pPr marL="0" indent="0">
              <a:buNone/>
            </a:pPr>
            <a:endParaRPr lang="en-US" dirty="0" smtClean="0"/>
          </a:p>
          <a:p>
            <a:pPr marL="0" indent="0">
              <a:buNone/>
            </a:pPr>
            <a:endParaRPr lang="en-US" dirty="0" smtClean="0"/>
          </a:p>
          <a:p>
            <a:pPr marL="0" indent="0">
              <a:buNone/>
            </a:pPr>
            <a:endParaRPr lang="en-US" dirty="0"/>
          </a:p>
          <a:p>
            <a:pPr marL="0" indent="0" algn="ctr">
              <a:buNone/>
            </a:pPr>
            <a:r>
              <a:rPr lang="en-US" sz="2000" b="1" dirty="0"/>
              <a:t>“</a:t>
            </a:r>
            <a:r>
              <a:rPr lang="en-US" sz="2000" b="1" u="sng" dirty="0"/>
              <a:t>Train the Trainer</a:t>
            </a:r>
            <a:r>
              <a:rPr lang="en-US" sz="2000" b="1" dirty="0" smtClean="0"/>
              <a:t>”:</a:t>
            </a:r>
          </a:p>
          <a:p>
            <a:pPr marL="0" indent="0">
              <a:buNone/>
            </a:pPr>
            <a:r>
              <a:rPr lang="en-US" sz="2000" dirty="0" smtClean="0"/>
              <a:t>means </a:t>
            </a:r>
            <a:r>
              <a:rPr lang="en-US" sz="2000" dirty="0"/>
              <a:t>people will attend training and be given information and materials so that they may conduct the </a:t>
            </a:r>
            <a:r>
              <a:rPr lang="en-US" sz="2000" b="1" u="sng" dirty="0"/>
              <a:t>same</a:t>
            </a:r>
            <a:r>
              <a:rPr lang="en-US" sz="2000" dirty="0"/>
              <a:t> training in their school or district for their professional learning program.  In essence a “clone” is created who can replicate a program, but may be unable to adapt should any change to that program be necessary.</a:t>
            </a:r>
          </a:p>
          <a:p>
            <a:pPr marL="0" indent="0">
              <a:buNone/>
            </a:pPr>
            <a:endParaRPr lang="en-US" sz="2000"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1125940" cy="112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154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305800" cy="4830763"/>
          </a:xfrm>
        </p:spPr>
        <p:txBody>
          <a:bodyPr/>
          <a:lstStyle/>
          <a:p>
            <a:r>
              <a:rPr lang="en-US" sz="2800" dirty="0" smtClean="0">
                <a:latin typeface="Calibri" panose="020F0502020204030204" pitchFamily="34" charset="0"/>
              </a:rPr>
              <a:t>Design a Name Plate that will be used at every Social Studies Network Meeting</a:t>
            </a:r>
          </a:p>
          <a:p>
            <a:r>
              <a:rPr lang="en-US" sz="2800" b="1" dirty="0" smtClean="0">
                <a:latin typeface="Calibri" panose="020F0502020204030204" pitchFamily="34" charset="0"/>
              </a:rPr>
              <a:t>Be sure to include the following information:</a:t>
            </a:r>
          </a:p>
          <a:p>
            <a:pPr lvl="1"/>
            <a:r>
              <a:rPr lang="en-US" b="1" dirty="0" smtClean="0">
                <a:latin typeface="Calibri" panose="020F0502020204030204" pitchFamily="34" charset="0"/>
              </a:rPr>
              <a:t>Your Name (Make first name large)</a:t>
            </a:r>
          </a:p>
          <a:p>
            <a:pPr lvl="1"/>
            <a:r>
              <a:rPr lang="en-US" b="1" dirty="0" smtClean="0">
                <a:latin typeface="Calibri" panose="020F0502020204030204" pitchFamily="34" charset="0"/>
              </a:rPr>
              <a:t>Name of District and School</a:t>
            </a:r>
          </a:p>
          <a:p>
            <a:pPr lvl="1"/>
            <a:r>
              <a:rPr lang="en-US" b="1" dirty="0" smtClean="0">
                <a:latin typeface="Calibri" panose="020F0502020204030204" pitchFamily="34" charset="0"/>
              </a:rPr>
              <a:t>Grade Level and Subject/Course Taught</a:t>
            </a:r>
          </a:p>
          <a:p>
            <a:pPr lvl="0"/>
            <a:r>
              <a:rPr lang="en-US" sz="2800" dirty="0">
                <a:solidFill>
                  <a:srgbClr val="000000"/>
                </a:solidFill>
                <a:latin typeface="Calibri" panose="020F0502020204030204" pitchFamily="34" charset="0"/>
              </a:rPr>
              <a:t>Be </a:t>
            </a:r>
            <a:r>
              <a:rPr lang="en-US" sz="2800" dirty="0" smtClean="0">
                <a:solidFill>
                  <a:srgbClr val="000000"/>
                </a:solidFill>
                <a:latin typeface="Calibri" panose="020F0502020204030204" pitchFamily="34" charset="0"/>
              </a:rPr>
              <a:t>Creative!!</a:t>
            </a:r>
            <a:endParaRPr lang="en-US" sz="2800" dirty="0">
              <a:solidFill>
                <a:srgbClr val="000000"/>
              </a:solidFill>
              <a:latin typeface="Calibri" panose="020F0502020204030204" pitchFamily="34" charset="0"/>
            </a:endParaRPr>
          </a:p>
          <a:p>
            <a:pPr marL="0" indent="0">
              <a:buNone/>
            </a:pPr>
            <a:endParaRPr lang="en-US" dirty="0" smtClean="0">
              <a:latin typeface="Calibri" panose="020F0502020204030204" pitchFamily="34" charset="0"/>
            </a:endParaRPr>
          </a:p>
          <a:p>
            <a:pPr lvl="1"/>
            <a:endParaRPr lang="en-US" dirty="0">
              <a:latin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688" y="0"/>
            <a:ext cx="37528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4160">
            <a:off x="4267200" y="5105400"/>
            <a:ext cx="3962400" cy="12954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6383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533400"/>
            <a:ext cx="6985000" cy="4525963"/>
          </a:xfrm>
        </p:spPr>
        <p:txBody>
          <a:bodyPr/>
          <a:lstStyle/>
          <a:p>
            <a:endParaRPr lang="en-US" dirty="0"/>
          </a:p>
          <a:p>
            <a:endParaRPr lang="en-US" dirty="0"/>
          </a:p>
        </p:txBody>
      </p:sp>
      <p:sp>
        <p:nvSpPr>
          <p:cNvPr id="6" name="TextBox 5"/>
          <p:cNvSpPr txBox="1"/>
          <p:nvPr/>
        </p:nvSpPr>
        <p:spPr>
          <a:xfrm>
            <a:off x="1874991" y="5410200"/>
            <a:ext cx="5601213" cy="830997"/>
          </a:xfrm>
          <a:prstGeom prst="rect">
            <a:avLst/>
          </a:prstGeom>
          <a:noFill/>
        </p:spPr>
        <p:txBody>
          <a:bodyPr wrap="none" rtlCol="0">
            <a:spAutoFit/>
          </a:bodyPr>
          <a:lstStyle/>
          <a:p>
            <a:r>
              <a:rPr lang="en-US" sz="4800" b="1" dirty="0" smtClean="0">
                <a:effectLst>
                  <a:outerShdw blurRad="38100" dist="38100" dir="2700000" algn="tl">
                    <a:srgbClr val="000000">
                      <a:alpha val="43137"/>
                    </a:srgbClr>
                  </a:outerShdw>
                </a:effectLst>
                <a:latin typeface="+mj-lt"/>
              </a:rPr>
              <a:t>10:30 – 10:40 </a:t>
            </a:r>
            <a:r>
              <a:rPr lang="en-US" sz="4800" b="1" dirty="0">
                <a:effectLst>
                  <a:outerShdw blurRad="38100" dist="38100" dir="2700000" algn="tl">
                    <a:srgbClr val="000000">
                      <a:alpha val="43137"/>
                    </a:srgbClr>
                  </a:outerShdw>
                </a:effectLst>
                <a:latin typeface="+mj-lt"/>
              </a:rPr>
              <a:t>a</a:t>
            </a:r>
            <a:r>
              <a:rPr lang="en-US" sz="4800" b="1" dirty="0" smtClean="0">
                <a:effectLst>
                  <a:outerShdw blurRad="38100" dist="38100" dir="2700000" algn="tl">
                    <a:srgbClr val="000000">
                      <a:alpha val="43137"/>
                    </a:srgbClr>
                  </a:outerShdw>
                </a:effectLst>
                <a:latin typeface="+mj-lt"/>
              </a:rPr>
              <a:t>.m. </a:t>
            </a:r>
            <a:endParaRPr lang="en-US" sz="4800" b="1" dirty="0">
              <a:effectLst>
                <a:outerShdw blurRad="38100" dist="38100" dir="2700000" algn="tl">
                  <a:srgbClr val="000000">
                    <a:alpha val="43137"/>
                  </a:srgbClr>
                </a:outerShdw>
              </a:effectLst>
              <a:latin typeface="+mj-lt"/>
            </a:endParaRPr>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0"/>
            <a:ext cx="493159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55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81000" y="0"/>
            <a:ext cx="8229600" cy="1706563"/>
          </a:xfrm>
        </p:spPr>
        <p:txBody>
          <a:bodyPr/>
          <a:lstStyle/>
          <a:p>
            <a:pPr eaLnBrk="1" hangingPunct="1"/>
            <a:r>
              <a:rPr lang="en-US" altLang="en-US" sz="4000" b="1" dirty="0" smtClean="0">
                <a:latin typeface="Cambria" pitchFamily="18" charset="0"/>
              </a:rPr>
              <a:t>Teaching is complex…</a:t>
            </a:r>
          </a:p>
        </p:txBody>
      </p:sp>
      <p:sp>
        <p:nvSpPr>
          <p:cNvPr id="259075" name="Content Placeholder 2"/>
          <p:cNvSpPr>
            <a:spLocks noGrp="1"/>
          </p:cNvSpPr>
          <p:nvPr>
            <p:ph idx="1"/>
          </p:nvPr>
        </p:nvSpPr>
        <p:spPr>
          <a:xfrm>
            <a:off x="533400" y="1600200"/>
            <a:ext cx="8610600" cy="3840163"/>
          </a:xfrm>
        </p:spPr>
        <p:txBody>
          <a:bodyPr/>
          <a:lstStyle/>
          <a:p>
            <a:pPr eaLnBrk="1" hangingPunct="1">
              <a:buFont typeface="Arial" charset="0"/>
              <a:buNone/>
              <a:defRPr/>
            </a:pPr>
            <a:r>
              <a:rPr lang="en-US" sz="5400" b="1" i="1" dirty="0" smtClean="0">
                <a:effectLst>
                  <a:outerShdw blurRad="38100" dist="38100" dir="2700000" algn="tl">
                    <a:srgbClr val="000000">
                      <a:alpha val="43137"/>
                    </a:srgbClr>
                  </a:outerShdw>
                </a:effectLst>
              </a:rPr>
              <a:t>“Teaching is a profession more complex than medicine.”</a:t>
            </a:r>
            <a:endParaRPr lang="en-US" sz="5400" b="1" dirty="0" smtClean="0">
              <a:effectLst>
                <a:outerShdw blurRad="38100" dist="38100" dir="2700000" algn="tl">
                  <a:srgbClr val="000000">
                    <a:alpha val="43137"/>
                  </a:srgbClr>
                </a:outerShdw>
              </a:effectLst>
            </a:endParaRPr>
          </a:p>
          <a:p>
            <a:pPr lvl="1" algn="r" eaLnBrk="1" hangingPunct="1">
              <a:buFont typeface="Arial" charset="0"/>
              <a:buNone/>
              <a:defRPr/>
            </a:pPr>
            <a:endParaRPr lang="en-US" b="1" dirty="0" smtClean="0">
              <a:effectLst>
                <a:outerShdw blurRad="38100" dist="38100" dir="2700000" algn="tl">
                  <a:srgbClr val="000000">
                    <a:alpha val="43137"/>
                  </a:srgbClr>
                </a:outerShdw>
              </a:effectLst>
            </a:endParaRPr>
          </a:p>
          <a:p>
            <a:pPr lvl="1" algn="r" eaLnBrk="1" hangingPunct="1">
              <a:buFont typeface="Arial" charset="0"/>
              <a:buNone/>
              <a:defRPr/>
            </a:pPr>
            <a:r>
              <a:rPr lang="en-US" b="1" dirty="0" smtClean="0">
                <a:effectLst>
                  <a:outerShdw blurRad="38100" dist="38100" dir="2700000" algn="tl">
                    <a:srgbClr val="000000">
                      <a:alpha val="43137"/>
                    </a:srgbClr>
                  </a:outerShdw>
                </a:effectLst>
              </a:rPr>
              <a:t>Lee Shulman, “The Wisdom of Practice”</a:t>
            </a:r>
            <a:endParaRPr lang="en-US" sz="3200" b="1" dirty="0" smtClean="0">
              <a:effectLst>
                <a:outerShdw blurRad="38100" dist="38100" dir="2700000" algn="tl">
                  <a:srgbClr val="000000">
                    <a:alpha val="43137"/>
                  </a:srgbClr>
                </a:outerShdw>
              </a:effectLst>
            </a:endParaRPr>
          </a:p>
          <a:p>
            <a:pPr eaLnBrk="1" hangingPunct="1">
              <a:buFont typeface="Arial" charset="0"/>
              <a:buNone/>
              <a:defRPr/>
            </a:pPr>
            <a:endParaRPr lang="en-US" dirty="0" smtClean="0"/>
          </a:p>
          <a:p>
            <a:pPr eaLnBrk="1" hangingPunct="1">
              <a:buFont typeface="Arial" charset="0"/>
              <a:buChar char="•"/>
              <a:defRPr/>
            </a:pPr>
            <a:endParaRPr lang="en-US" dirty="0" smtClean="0"/>
          </a:p>
        </p:txBody>
      </p:sp>
    </p:spTree>
    <p:extLst>
      <p:ext uri="{BB962C8B-B14F-4D97-AF65-F5344CB8AC3E}">
        <p14:creationId xmlns:p14="http://schemas.microsoft.com/office/powerpoint/2010/main" val="268909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84" y="304799"/>
            <a:ext cx="7385699" cy="939080"/>
          </a:xfrm>
        </p:spPr>
        <p:txBody>
          <a:bodyPr>
            <a:noAutofit/>
          </a:bodyPr>
          <a:lstStyle/>
          <a:p>
            <a:pPr algn="ctr"/>
            <a:r>
              <a:rPr lang="en-US" sz="3200" b="1" dirty="0" smtClean="0">
                <a:solidFill>
                  <a:srgbClr val="002060"/>
                </a:solidFill>
                <a:latin typeface="Book Antiqua" pitchFamily="18" charset="0"/>
              </a:rPr>
              <a:t>What Is </a:t>
            </a:r>
            <a:r>
              <a:rPr lang="en-US" sz="3200" b="1" dirty="0">
                <a:solidFill>
                  <a:srgbClr val="002060"/>
                </a:solidFill>
                <a:latin typeface="Book Antiqua" pitchFamily="18" charset="0"/>
              </a:rPr>
              <a:t>“a Framework for Teaching” </a:t>
            </a:r>
            <a:r>
              <a:rPr lang="en-US" sz="3200" b="1" dirty="0" smtClean="0">
                <a:solidFill>
                  <a:srgbClr val="002060"/>
                </a:solidFill>
                <a:latin typeface="Book Antiqua" pitchFamily="18" charset="0"/>
              </a:rPr>
              <a:t>? </a:t>
            </a:r>
            <a:r>
              <a:rPr lang="en-US" sz="3200" b="1" dirty="0">
                <a:solidFill>
                  <a:srgbClr val="008000"/>
                </a:solidFill>
              </a:rPr>
              <a:t/>
            </a:r>
            <a:br>
              <a:rPr lang="en-US" sz="3200" b="1" dirty="0">
                <a:solidFill>
                  <a:srgbClr val="008000"/>
                </a:solidFill>
              </a:rPr>
            </a:br>
            <a:endParaRPr lang="en-US" sz="3200" b="1" dirty="0"/>
          </a:p>
        </p:txBody>
      </p:sp>
      <p:sp>
        <p:nvSpPr>
          <p:cNvPr id="2" name="Content Placeholder 1"/>
          <p:cNvSpPr>
            <a:spLocks noGrp="1"/>
          </p:cNvSpPr>
          <p:nvPr>
            <p:ph idx="1"/>
          </p:nvPr>
        </p:nvSpPr>
        <p:spPr>
          <a:xfrm>
            <a:off x="152400" y="1371600"/>
            <a:ext cx="8077200" cy="4894079"/>
          </a:xfrm>
        </p:spPr>
        <p:txBody>
          <a:bodyPr>
            <a:normAutofit fontScale="85000" lnSpcReduction="10000"/>
          </a:bodyPr>
          <a:lstStyle/>
          <a:p>
            <a:pPr marL="292100" indent="-292100">
              <a:spcBef>
                <a:spcPts val="0"/>
              </a:spcBef>
              <a:buClr>
                <a:srgbClr val="33CC33"/>
              </a:buClr>
            </a:pPr>
            <a:r>
              <a:rPr lang="en-US" sz="2800" dirty="0"/>
              <a:t>A description of the teacher responsibilities that promote improved student learning</a:t>
            </a:r>
            <a:r>
              <a:rPr lang="en-US" sz="2800" dirty="0" smtClean="0"/>
              <a:t>.</a:t>
            </a:r>
          </a:p>
          <a:p>
            <a:pPr marL="292100" indent="-292100">
              <a:spcBef>
                <a:spcPts val="0"/>
              </a:spcBef>
              <a:buClr>
                <a:srgbClr val="33CC33"/>
              </a:buClr>
            </a:pPr>
            <a:endParaRPr lang="en-US" sz="2800" dirty="0"/>
          </a:p>
          <a:p>
            <a:pPr marL="292100" indent="-292100">
              <a:lnSpc>
                <a:spcPct val="110000"/>
              </a:lnSpc>
              <a:spcBef>
                <a:spcPts val="0"/>
              </a:spcBef>
              <a:buClr>
                <a:srgbClr val="33CC33"/>
              </a:buClr>
            </a:pPr>
            <a:r>
              <a:rPr lang="en-US" sz="2800" dirty="0"/>
              <a:t>A definition of what teachers should know and be able to do in the exercise of their profession, based on research and best practice</a:t>
            </a:r>
            <a:r>
              <a:rPr lang="en-US" sz="2800" dirty="0" smtClean="0"/>
              <a:t>.</a:t>
            </a:r>
          </a:p>
          <a:p>
            <a:pPr marL="292100" indent="-292100">
              <a:lnSpc>
                <a:spcPct val="110000"/>
              </a:lnSpc>
              <a:spcBef>
                <a:spcPts val="0"/>
              </a:spcBef>
              <a:buClr>
                <a:srgbClr val="33CC33"/>
              </a:buClr>
            </a:pPr>
            <a:endParaRPr lang="en-US" sz="2800" dirty="0"/>
          </a:p>
          <a:p>
            <a:pPr marL="292100" indent="-292100">
              <a:lnSpc>
                <a:spcPct val="110000"/>
              </a:lnSpc>
              <a:spcBef>
                <a:spcPts val="0"/>
              </a:spcBef>
              <a:buClr>
                <a:srgbClr val="33CC33"/>
              </a:buClr>
            </a:pPr>
            <a:r>
              <a:rPr lang="en-US" sz="2800" dirty="0"/>
              <a:t>A common language that allows opportunities for educators to discuss good teaching</a:t>
            </a:r>
            <a:r>
              <a:rPr lang="en-US" sz="2800" dirty="0" smtClean="0"/>
              <a:t>.</a:t>
            </a:r>
          </a:p>
          <a:p>
            <a:pPr marL="292100" indent="-292100">
              <a:lnSpc>
                <a:spcPct val="110000"/>
              </a:lnSpc>
              <a:spcBef>
                <a:spcPts val="0"/>
              </a:spcBef>
              <a:buClr>
                <a:srgbClr val="33CC33"/>
              </a:buClr>
            </a:pPr>
            <a:endParaRPr lang="en-US" sz="2800" dirty="0"/>
          </a:p>
          <a:p>
            <a:pPr marL="292100" indent="-292100">
              <a:lnSpc>
                <a:spcPct val="110000"/>
              </a:lnSpc>
              <a:spcBef>
                <a:spcPts val="0"/>
              </a:spcBef>
              <a:buClr>
                <a:srgbClr val="33CC33"/>
              </a:buClr>
            </a:pPr>
            <a:r>
              <a:rPr lang="en-US" sz="2800" dirty="0"/>
              <a:t>A structure designed to address the complexities of teaching applicable to all practitioner levels </a:t>
            </a:r>
            <a:r>
              <a:rPr lang="en-US" sz="2800" dirty="0" smtClean="0"/>
              <a:t>from novice </a:t>
            </a:r>
            <a:r>
              <a:rPr lang="en-US" sz="2800" dirty="0"/>
              <a:t>through accomplished.</a:t>
            </a:r>
          </a:p>
          <a:p>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4770">
            <a:off x="7411781" y="263821"/>
            <a:ext cx="1296883" cy="124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62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9587849"/>
              </p:ext>
            </p:extLst>
          </p:nvPr>
        </p:nvGraphicFramePr>
        <p:xfrm>
          <a:off x="179294" y="152400"/>
          <a:ext cx="8763001" cy="6477000"/>
        </p:xfrm>
        <a:graphic>
          <a:graphicData uri="http://schemas.openxmlformats.org/presentationml/2006/ole">
            <mc:AlternateContent xmlns:mc="http://schemas.openxmlformats.org/markup-compatibility/2006">
              <mc:Choice xmlns:v="urn:schemas-microsoft-com:vml" Requires="v">
                <p:oleObj spid="_x0000_s9300" name="Document" r:id="rId5" imgW="12192000" imgH="7467600" progId="Word.Document.12">
                  <p:embed/>
                </p:oleObj>
              </mc:Choice>
              <mc:Fallback>
                <p:oleObj name="Document" r:id="rId5" imgW="12192000" imgH="7467600" progId="Word.Document.12">
                  <p:embed/>
                  <p:pic>
                    <p:nvPicPr>
                      <p:cNvPr id="0" name=""/>
                      <p:cNvPicPr/>
                      <p:nvPr/>
                    </p:nvPicPr>
                    <p:blipFill>
                      <a:blip r:embed="rId6"/>
                      <a:stretch>
                        <a:fillRect/>
                      </a:stretch>
                    </p:blipFill>
                    <p:spPr>
                      <a:xfrm>
                        <a:off x="179294" y="152400"/>
                        <a:ext cx="8763001" cy="6477000"/>
                      </a:xfrm>
                      <a:prstGeom prst="rect">
                        <a:avLst/>
                      </a:prstGeom>
                    </p:spPr>
                  </p:pic>
                </p:oleObj>
              </mc:Fallback>
            </mc:AlternateContent>
          </a:graphicData>
        </a:graphic>
      </p:graphicFrame>
      <p:sp>
        <p:nvSpPr>
          <p:cNvPr id="3" name="TextBox 2"/>
          <p:cNvSpPr txBox="1"/>
          <p:nvPr/>
        </p:nvSpPr>
        <p:spPr>
          <a:xfrm>
            <a:off x="179294" y="304800"/>
            <a:ext cx="6324600" cy="5509200"/>
          </a:xfrm>
          <a:prstGeom prst="rect">
            <a:avLst/>
          </a:prstGeom>
          <a:noFill/>
        </p:spPr>
        <p:txBody>
          <a:bodyPr wrap="square" rtlCol="0">
            <a:spAutoFit/>
          </a:bodyPr>
          <a:lstStyle/>
          <a:p>
            <a:pPr algn="r"/>
            <a:endParaRPr lang="en-US" sz="3200" dirty="0" smtClean="0">
              <a:solidFill>
                <a:schemeClr val="bg1"/>
              </a:solidFill>
            </a:endParaRPr>
          </a:p>
          <a:p>
            <a:pPr algn="r"/>
            <a:endParaRPr lang="en-US" sz="3200" dirty="0">
              <a:solidFill>
                <a:schemeClr val="bg1"/>
              </a:solidFill>
            </a:endParaRPr>
          </a:p>
          <a:p>
            <a:pPr algn="r"/>
            <a:endParaRPr lang="en-US" sz="3200" dirty="0" smtClean="0">
              <a:solidFill>
                <a:schemeClr val="bg1"/>
              </a:solidFill>
            </a:endParaRPr>
          </a:p>
          <a:p>
            <a:pPr algn="r"/>
            <a:endParaRPr lang="en-US" sz="3200" dirty="0">
              <a:solidFill>
                <a:schemeClr val="bg1"/>
              </a:solidFill>
            </a:endParaRPr>
          </a:p>
          <a:p>
            <a:pPr algn="r"/>
            <a:r>
              <a:rPr lang="en-US" sz="3200" dirty="0" smtClean="0">
                <a:solidFill>
                  <a:schemeClr val="bg1"/>
                </a:solidFill>
              </a:rPr>
              <a:t>KENTUCKY’S FRAMEWORK FOR TEACHING</a:t>
            </a:r>
          </a:p>
          <a:p>
            <a:endParaRPr lang="en-US" sz="3200" dirty="0" smtClean="0">
              <a:solidFill>
                <a:schemeClr val="bg1"/>
              </a:solidFill>
            </a:endParaRPr>
          </a:p>
          <a:p>
            <a:pPr algn="r"/>
            <a:endParaRPr lang="en-US" sz="3200" dirty="0" smtClean="0">
              <a:solidFill>
                <a:schemeClr val="bg1"/>
              </a:solidFill>
            </a:endParaRPr>
          </a:p>
          <a:p>
            <a:pPr algn="r"/>
            <a:endParaRPr lang="en-US" sz="3200" dirty="0">
              <a:solidFill>
                <a:schemeClr val="bg1"/>
              </a:solidFill>
            </a:endParaRPr>
          </a:p>
          <a:p>
            <a:pPr algn="r"/>
            <a:endParaRPr lang="en-US" sz="3200" dirty="0" smtClean="0">
              <a:solidFill>
                <a:schemeClr val="bg1"/>
              </a:solidFill>
            </a:endParaRPr>
          </a:p>
          <a:p>
            <a:pPr algn="r"/>
            <a:endParaRPr lang="en-US" sz="3200" dirty="0">
              <a:solidFill>
                <a:schemeClr val="bg1"/>
              </a:solidFill>
            </a:endParaRPr>
          </a:p>
        </p:txBody>
      </p:sp>
    </p:spTree>
    <p:extLst>
      <p:ext uri="{BB962C8B-B14F-4D97-AF65-F5344CB8AC3E}">
        <p14:creationId xmlns:p14="http://schemas.microsoft.com/office/powerpoint/2010/main" val="279862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762000" y="304800"/>
            <a:ext cx="7772400" cy="609600"/>
          </a:xfrm>
        </p:spPr>
        <p:txBody>
          <a:bodyPr>
            <a:normAutofit fontScale="90000"/>
          </a:bodyPr>
          <a:lstStyle/>
          <a:p>
            <a:pPr algn="ctr" eaLnBrk="1" hangingPunct="1"/>
            <a:r>
              <a:rPr lang="en-US" sz="3200" dirty="0" smtClean="0">
                <a:latin typeface="Calibri" pitchFamily="-109" charset="0"/>
                <a:ea typeface="ＭＳ Ｐゴシック" pitchFamily="-109" charset="-128"/>
                <a:cs typeface="Arial" charset="0"/>
              </a:rPr>
              <a:t>Framework</a:t>
            </a:r>
            <a:r>
              <a:rPr lang="en-US" sz="3600" dirty="0" smtClean="0">
                <a:latin typeface="Calibri" pitchFamily="-109" charset="0"/>
                <a:ea typeface="ＭＳ Ｐゴシック" pitchFamily="-109" charset="-128"/>
                <a:cs typeface="Arial" charset="0"/>
              </a:rPr>
              <a:t> for Teaching</a:t>
            </a:r>
          </a:p>
        </p:txBody>
      </p:sp>
      <p:sp>
        <p:nvSpPr>
          <p:cNvPr id="30723" name="Line 4"/>
          <p:cNvSpPr>
            <a:spLocks noChangeShapeType="1"/>
          </p:cNvSpPr>
          <p:nvPr/>
        </p:nvSpPr>
        <p:spPr bwMode="auto">
          <a:xfrm flipV="1">
            <a:off x="386315" y="3339673"/>
            <a:ext cx="7915923" cy="0"/>
          </a:xfrm>
          <a:prstGeom prst="line">
            <a:avLst/>
          </a:prstGeom>
          <a:noFill/>
          <a:ln w="38100">
            <a:solidFill>
              <a:srgbClr val="002060"/>
            </a:solidFill>
            <a:round/>
            <a:headEnd/>
            <a:tailEnd/>
          </a:ln>
        </p:spPr>
        <p:txBody>
          <a:bodyPr wrap="none" anchor="ctr"/>
          <a:lstStyle/>
          <a:p>
            <a:endParaRPr lang="en-US"/>
          </a:p>
        </p:txBody>
      </p:sp>
      <p:grpSp>
        <p:nvGrpSpPr>
          <p:cNvPr id="2" name="Group 5"/>
          <p:cNvGrpSpPr>
            <a:grpSpLocks/>
          </p:cNvGrpSpPr>
          <p:nvPr/>
        </p:nvGrpSpPr>
        <p:grpSpPr bwMode="auto">
          <a:xfrm>
            <a:off x="386316" y="1143000"/>
            <a:ext cx="8153400" cy="4876800"/>
            <a:chOff x="720" y="1248"/>
            <a:chExt cx="4944" cy="2595"/>
          </a:xfrm>
        </p:grpSpPr>
        <p:sp>
          <p:nvSpPr>
            <p:cNvPr id="30727" name="Rectangle 6"/>
            <p:cNvSpPr>
              <a:spLocks noChangeArrowheads="1"/>
            </p:cNvSpPr>
            <p:nvPr/>
          </p:nvSpPr>
          <p:spPr bwMode="auto">
            <a:xfrm>
              <a:off x="720" y="2544"/>
              <a:ext cx="2448" cy="1297"/>
            </a:xfrm>
            <a:prstGeom prst="rect">
              <a:avLst/>
            </a:prstGeom>
            <a:noFill/>
            <a:ln w="12700">
              <a:noFill/>
              <a:miter lim="800000"/>
              <a:headEnd/>
              <a:tailEnd/>
            </a:ln>
          </p:spPr>
          <p:txBody>
            <a:bodyPr lIns="90488" tIns="44450" rIns="90488" bIns="44450">
              <a:spAutoFit/>
            </a:bodyPr>
            <a:lstStyle/>
            <a:p>
              <a:pPr algn="l" eaLnBrk="0" hangingPunct="0"/>
              <a:r>
                <a:rPr lang="en-US" sz="1600" b="1" dirty="0">
                  <a:latin typeface="Calibri" pitchFamily="-109" charset="0"/>
                </a:rPr>
                <a:t>Domain 4:  Professional Responsibilities</a:t>
              </a:r>
            </a:p>
            <a:p>
              <a:pPr algn="l" eaLnBrk="0" hangingPunct="0">
                <a:buFontTx/>
                <a:buChar char="•"/>
              </a:pPr>
              <a:r>
                <a:rPr lang="en-US" sz="1600" dirty="0">
                  <a:latin typeface="Calibri" pitchFamily="-109" charset="0"/>
                </a:rPr>
                <a:t>Reflecting on Teaching</a:t>
              </a:r>
            </a:p>
            <a:p>
              <a:pPr algn="l" eaLnBrk="0" hangingPunct="0">
                <a:buFontTx/>
                <a:buChar char="•"/>
              </a:pPr>
              <a:r>
                <a:rPr lang="en-US" sz="1600" dirty="0">
                  <a:latin typeface="Calibri" pitchFamily="-109" charset="0"/>
                </a:rPr>
                <a:t>Maintaining Accurate Records</a:t>
              </a:r>
            </a:p>
            <a:p>
              <a:pPr algn="l" eaLnBrk="0" hangingPunct="0">
                <a:buFontTx/>
                <a:buChar char="•"/>
              </a:pPr>
              <a:r>
                <a:rPr lang="en-US" sz="1600" dirty="0">
                  <a:latin typeface="Calibri" pitchFamily="-109" charset="0"/>
                </a:rPr>
                <a:t>Communicating with Families</a:t>
              </a:r>
            </a:p>
            <a:p>
              <a:pPr algn="l" eaLnBrk="0" hangingPunct="0">
                <a:buFontTx/>
                <a:buChar char="•"/>
              </a:pPr>
              <a:r>
                <a:rPr lang="en-US" sz="1600" dirty="0">
                  <a:latin typeface="Calibri" pitchFamily="-109" charset="0"/>
                </a:rPr>
                <a:t>Participating in a Professional   </a:t>
              </a:r>
            </a:p>
            <a:p>
              <a:pPr algn="l" eaLnBrk="0" hangingPunct="0"/>
              <a:r>
                <a:rPr lang="en-US" sz="1600" dirty="0">
                  <a:latin typeface="Calibri" pitchFamily="-109" charset="0"/>
                </a:rPr>
                <a:t>       Community</a:t>
              </a:r>
            </a:p>
            <a:p>
              <a:pPr algn="l" eaLnBrk="0" hangingPunct="0">
                <a:buFontTx/>
                <a:buChar char="•"/>
              </a:pPr>
              <a:r>
                <a:rPr lang="en-US" sz="1600" dirty="0">
                  <a:latin typeface="Calibri" pitchFamily="-109" charset="0"/>
                </a:rPr>
                <a:t>Growing and Developing Professionally</a:t>
              </a:r>
            </a:p>
            <a:p>
              <a:pPr algn="l" eaLnBrk="0" hangingPunct="0">
                <a:buFontTx/>
                <a:buChar char="•"/>
              </a:pPr>
              <a:r>
                <a:rPr lang="en-US" sz="1600" dirty="0">
                  <a:latin typeface="Calibri" pitchFamily="-109" charset="0"/>
                </a:rPr>
                <a:t>Showing Professionalism	</a:t>
              </a:r>
            </a:p>
          </p:txBody>
        </p:sp>
        <p:sp>
          <p:nvSpPr>
            <p:cNvPr id="30728" name="Text Box 7"/>
            <p:cNvSpPr txBox="1">
              <a:spLocks noChangeArrowheads="1"/>
            </p:cNvSpPr>
            <p:nvPr/>
          </p:nvSpPr>
          <p:spPr bwMode="auto">
            <a:xfrm>
              <a:off x="3216" y="2544"/>
              <a:ext cx="2304" cy="1299"/>
            </a:xfrm>
            <a:prstGeom prst="rect">
              <a:avLst/>
            </a:prstGeom>
            <a:noFill/>
            <a:ln w="12700" cap="sq">
              <a:noFill/>
              <a:miter lim="800000"/>
              <a:headEnd type="none" w="sm" len="sm"/>
              <a:tailEnd type="none" w="sm" len="sm"/>
            </a:ln>
          </p:spPr>
          <p:txBody>
            <a:bodyPr>
              <a:spAutoFit/>
            </a:bodyPr>
            <a:lstStyle/>
            <a:p>
              <a:pPr algn="l" eaLnBrk="0" hangingPunct="0">
                <a:tabLst>
                  <a:tab pos="114300" algn="l"/>
                </a:tabLst>
              </a:pPr>
              <a:r>
                <a:rPr lang="en-US" sz="1600" b="1" dirty="0">
                  <a:latin typeface="Calibri" pitchFamily="-109" charset="0"/>
                </a:rPr>
                <a:t>Domain 3:  Instruction</a:t>
              </a:r>
              <a:endParaRPr lang="en-US" sz="1600" dirty="0">
                <a:latin typeface="Calibri" pitchFamily="-109" charset="0"/>
              </a:endParaRPr>
            </a:p>
            <a:p>
              <a:pPr algn="l" eaLnBrk="0" hangingPunct="0">
                <a:buFontTx/>
                <a:buChar char="•"/>
                <a:tabLst>
                  <a:tab pos="114300" algn="l"/>
                </a:tabLst>
              </a:pPr>
              <a:r>
                <a:rPr lang="en-US" sz="1600" dirty="0">
                  <a:latin typeface="Calibri" pitchFamily="-109" charset="0"/>
                </a:rPr>
                <a:t>Communicating with Students</a:t>
              </a:r>
            </a:p>
            <a:p>
              <a:pPr algn="l" eaLnBrk="0" hangingPunct="0">
                <a:buFontTx/>
                <a:buChar char="•"/>
                <a:tabLst>
                  <a:tab pos="114300" algn="l"/>
                </a:tabLst>
              </a:pPr>
              <a:r>
                <a:rPr lang="en-US" sz="1600" dirty="0">
                  <a:latin typeface="Calibri" pitchFamily="-109" charset="0"/>
                </a:rPr>
                <a:t>Using Questioning and Discussion </a:t>
              </a:r>
            </a:p>
            <a:p>
              <a:pPr algn="l" eaLnBrk="0" hangingPunct="0">
                <a:tabLst>
                  <a:tab pos="114300" algn="l"/>
                </a:tabLst>
              </a:pPr>
              <a:r>
                <a:rPr lang="en-US" sz="1600" dirty="0">
                  <a:latin typeface="Calibri" pitchFamily="-109" charset="0"/>
                </a:rPr>
                <a:t>  Techniques</a:t>
              </a:r>
            </a:p>
            <a:p>
              <a:pPr algn="l" eaLnBrk="0" hangingPunct="0">
                <a:buFontTx/>
                <a:buChar char="•"/>
                <a:tabLst>
                  <a:tab pos="114300" algn="l"/>
                </a:tabLst>
              </a:pPr>
              <a:r>
                <a:rPr lang="en-US" sz="1600" dirty="0">
                  <a:latin typeface="Calibri" pitchFamily="-109" charset="0"/>
                </a:rPr>
                <a:t>Engaging Students in Learning</a:t>
              </a:r>
            </a:p>
            <a:p>
              <a:pPr algn="l" eaLnBrk="0" hangingPunct="0">
                <a:buFontTx/>
                <a:buChar char="•"/>
                <a:tabLst>
                  <a:tab pos="114300" algn="l"/>
                </a:tabLst>
              </a:pPr>
              <a:r>
                <a:rPr lang="en-US" sz="1600" dirty="0">
                  <a:latin typeface="Calibri" pitchFamily="-109" charset="0"/>
                </a:rPr>
                <a:t>Using Assessment in Instruction</a:t>
              </a:r>
            </a:p>
            <a:p>
              <a:pPr algn="l" eaLnBrk="0" hangingPunct="0">
                <a:buFontTx/>
                <a:buChar char="•"/>
                <a:tabLst>
                  <a:tab pos="114300" algn="l"/>
                </a:tabLst>
              </a:pPr>
              <a:r>
                <a:rPr lang="en-US" sz="1600" dirty="0">
                  <a:latin typeface="Calibri" pitchFamily="-109" charset="0"/>
                </a:rPr>
                <a:t>Demonstrating Flexibility and     	Responsiveness</a:t>
              </a:r>
            </a:p>
          </p:txBody>
        </p:sp>
        <p:sp>
          <p:nvSpPr>
            <p:cNvPr id="30729" name="Rectangle 8"/>
            <p:cNvSpPr>
              <a:spLocks noChangeArrowheads="1"/>
            </p:cNvSpPr>
            <p:nvPr/>
          </p:nvSpPr>
          <p:spPr bwMode="auto">
            <a:xfrm>
              <a:off x="720" y="1248"/>
              <a:ext cx="2496" cy="1096"/>
            </a:xfrm>
            <a:prstGeom prst="rect">
              <a:avLst/>
            </a:prstGeom>
            <a:noFill/>
            <a:ln w="12700">
              <a:noFill/>
              <a:miter lim="800000"/>
              <a:headEnd/>
              <a:tailEnd/>
            </a:ln>
          </p:spPr>
          <p:txBody>
            <a:bodyPr lIns="90488" tIns="44450" rIns="90488" bIns="44450">
              <a:spAutoFit/>
            </a:bodyPr>
            <a:lstStyle/>
            <a:p>
              <a:pPr algn="l" eaLnBrk="0" hangingPunct="0">
                <a:tabLst>
                  <a:tab pos="114300" algn="l"/>
                </a:tabLst>
              </a:pPr>
              <a:r>
                <a:rPr lang="en-US" sz="1600" b="1" dirty="0">
                  <a:latin typeface="+mj-lt"/>
                </a:rPr>
                <a:t>Domain 1:  Planning and Preparation</a:t>
              </a:r>
              <a:endParaRPr lang="en-US" sz="1600" dirty="0">
                <a:latin typeface="+mj-lt"/>
              </a:endParaRPr>
            </a:p>
            <a:p>
              <a:pPr algn="l" eaLnBrk="0" hangingPunct="0">
                <a:buFontTx/>
                <a:buChar char="•"/>
                <a:tabLst>
                  <a:tab pos="114300" algn="l"/>
                </a:tabLst>
              </a:pPr>
              <a:r>
                <a:rPr lang="en-US" sz="1600" dirty="0">
                  <a:latin typeface="+mj-lt"/>
                </a:rPr>
                <a:t>Demonstrating Knowledge of  Content     	and Pedagogy</a:t>
              </a:r>
            </a:p>
            <a:p>
              <a:pPr algn="l" eaLnBrk="0" hangingPunct="0">
                <a:buFontTx/>
                <a:buChar char="•"/>
                <a:tabLst>
                  <a:tab pos="114300" algn="l"/>
                </a:tabLst>
              </a:pPr>
              <a:r>
                <a:rPr lang="en-US" sz="1600" dirty="0">
                  <a:latin typeface="+mj-lt"/>
                </a:rPr>
                <a:t>Demonstrating Knowledge of Students</a:t>
              </a:r>
            </a:p>
            <a:p>
              <a:pPr algn="l" eaLnBrk="0" hangingPunct="0">
                <a:buFontTx/>
                <a:buChar char="•"/>
                <a:tabLst>
                  <a:tab pos="114300" algn="l"/>
                </a:tabLst>
              </a:pPr>
              <a:r>
                <a:rPr lang="en-US" sz="1600" dirty="0">
                  <a:latin typeface="+mj-lt"/>
                </a:rPr>
                <a:t>Setting Instructional Outcomes</a:t>
              </a:r>
            </a:p>
            <a:p>
              <a:pPr algn="l" eaLnBrk="0" hangingPunct="0">
                <a:buFontTx/>
                <a:buChar char="•"/>
                <a:tabLst>
                  <a:tab pos="114300" algn="l"/>
                </a:tabLst>
              </a:pPr>
              <a:r>
                <a:rPr lang="en-US" sz="1600" dirty="0">
                  <a:latin typeface="+mj-lt"/>
                </a:rPr>
                <a:t>Demonstrating Knowledge of Resources</a:t>
              </a:r>
            </a:p>
            <a:p>
              <a:pPr algn="l" eaLnBrk="0" hangingPunct="0">
                <a:buFontTx/>
                <a:buChar char="•"/>
                <a:tabLst>
                  <a:tab pos="114300" algn="l"/>
                </a:tabLst>
              </a:pPr>
              <a:r>
                <a:rPr lang="en-US" sz="1600" dirty="0">
                  <a:latin typeface="+mj-lt"/>
                </a:rPr>
                <a:t>Designing Coherent Instruction</a:t>
              </a:r>
            </a:p>
            <a:p>
              <a:pPr algn="l" eaLnBrk="0" hangingPunct="0">
                <a:buFontTx/>
                <a:buChar char="•"/>
                <a:tabLst>
                  <a:tab pos="114300" algn="l"/>
                </a:tabLst>
              </a:pPr>
              <a:r>
                <a:rPr lang="en-US" sz="1600" dirty="0">
                  <a:latin typeface="+mj-lt"/>
                </a:rPr>
                <a:t>Designing Student Assessments</a:t>
              </a:r>
            </a:p>
          </p:txBody>
        </p:sp>
        <p:sp>
          <p:nvSpPr>
            <p:cNvPr id="30730" name="Rectangle 9"/>
            <p:cNvSpPr>
              <a:spLocks noChangeArrowheads="1"/>
            </p:cNvSpPr>
            <p:nvPr/>
          </p:nvSpPr>
          <p:spPr bwMode="auto">
            <a:xfrm>
              <a:off x="3216" y="1248"/>
              <a:ext cx="2448" cy="1142"/>
            </a:xfrm>
            <a:prstGeom prst="rect">
              <a:avLst/>
            </a:prstGeom>
            <a:noFill/>
            <a:ln w="12700">
              <a:noFill/>
              <a:miter lim="800000"/>
              <a:headEnd/>
              <a:tailEnd/>
            </a:ln>
          </p:spPr>
          <p:txBody>
            <a:bodyPr lIns="90488" tIns="44450" rIns="90488" bIns="44450">
              <a:spAutoFit/>
            </a:bodyPr>
            <a:lstStyle/>
            <a:p>
              <a:pPr algn="l" eaLnBrk="0" hangingPunct="0">
                <a:tabLst>
                  <a:tab pos="114300" algn="l"/>
                </a:tabLst>
              </a:pPr>
              <a:r>
                <a:rPr lang="en-US" sz="1600" b="1" dirty="0">
                  <a:latin typeface="Calibri" pitchFamily="-109" charset="0"/>
                </a:rPr>
                <a:t>Domain 2:  The Classroom Environment</a:t>
              </a:r>
              <a:endParaRPr lang="en-US" sz="1600" dirty="0">
                <a:latin typeface="Calibri" pitchFamily="-109" charset="0"/>
              </a:endParaRPr>
            </a:p>
            <a:p>
              <a:pPr algn="l" eaLnBrk="0" hangingPunct="0">
                <a:buFontTx/>
                <a:buChar char="•"/>
                <a:tabLst>
                  <a:tab pos="114300" algn="l"/>
                </a:tabLst>
              </a:pPr>
              <a:r>
                <a:rPr lang="en-US" sz="1600" dirty="0">
                  <a:latin typeface="Calibri" pitchFamily="-109" charset="0"/>
                </a:rPr>
                <a:t>Creating an Environment of Respect 		and Rapport</a:t>
              </a:r>
            </a:p>
            <a:p>
              <a:pPr algn="l" eaLnBrk="0" hangingPunct="0">
                <a:buFontTx/>
                <a:buChar char="•"/>
                <a:tabLst>
                  <a:tab pos="114300" algn="l"/>
                </a:tabLst>
              </a:pPr>
              <a:r>
                <a:rPr lang="en-US" sz="1600" dirty="0">
                  <a:latin typeface="Calibri" pitchFamily="-109" charset="0"/>
                </a:rPr>
                <a:t>Establishing a Culture for Learning</a:t>
              </a:r>
            </a:p>
            <a:p>
              <a:pPr algn="l" eaLnBrk="0" hangingPunct="0">
                <a:buFontTx/>
                <a:buChar char="•"/>
                <a:tabLst>
                  <a:tab pos="114300" algn="l"/>
                </a:tabLst>
              </a:pPr>
              <a:r>
                <a:rPr lang="en-US" sz="1600" dirty="0">
                  <a:latin typeface="Calibri" pitchFamily="-109" charset="0"/>
                </a:rPr>
                <a:t>Managing Classroom Procedures</a:t>
              </a:r>
            </a:p>
            <a:p>
              <a:pPr algn="l" eaLnBrk="0" hangingPunct="0">
                <a:buFontTx/>
                <a:buChar char="•"/>
                <a:tabLst>
                  <a:tab pos="114300" algn="l"/>
                </a:tabLst>
              </a:pPr>
              <a:r>
                <a:rPr lang="en-US" sz="1600" dirty="0">
                  <a:latin typeface="Calibri" pitchFamily="-109" charset="0"/>
                </a:rPr>
                <a:t>Managing Student Behavior</a:t>
              </a:r>
            </a:p>
            <a:p>
              <a:pPr algn="l" eaLnBrk="0" hangingPunct="0">
                <a:buFontTx/>
                <a:buChar char="•"/>
                <a:tabLst>
                  <a:tab pos="114300" algn="l"/>
                </a:tabLst>
              </a:pPr>
              <a:r>
                <a:rPr lang="en-US" sz="1600" dirty="0">
                  <a:latin typeface="Calibri" pitchFamily="-109" charset="0"/>
                </a:rPr>
                <a:t>Organizing Physical Space</a:t>
              </a:r>
            </a:p>
          </p:txBody>
        </p:sp>
      </p:grpSp>
      <p:sp>
        <p:nvSpPr>
          <p:cNvPr id="30725" name="Line 10"/>
          <p:cNvSpPr>
            <a:spLocks noChangeShapeType="1"/>
          </p:cNvSpPr>
          <p:nvPr/>
        </p:nvSpPr>
        <p:spPr bwMode="auto">
          <a:xfrm>
            <a:off x="4419600" y="1143000"/>
            <a:ext cx="0" cy="4572000"/>
          </a:xfrm>
          <a:prstGeom prst="line">
            <a:avLst/>
          </a:prstGeom>
          <a:noFill/>
          <a:ln w="38100">
            <a:solidFill>
              <a:srgbClr val="002060"/>
            </a:solidFill>
            <a:round/>
            <a:headEnd/>
            <a:tailEnd/>
          </a:ln>
        </p:spPr>
        <p:txBody>
          <a:bodyPr/>
          <a:lstStyle/>
          <a:p>
            <a:endParaRPr lang="en-US"/>
          </a:p>
        </p:txBody>
      </p:sp>
      <p:sp>
        <p:nvSpPr>
          <p:cNvPr id="30726" name="Rectangle 11"/>
          <p:cNvSpPr>
            <a:spLocks noChangeArrowheads="1"/>
          </p:cNvSpPr>
          <p:nvPr/>
        </p:nvSpPr>
        <p:spPr bwMode="auto">
          <a:xfrm>
            <a:off x="7490379" y="7923213"/>
            <a:ext cx="184150" cy="339725"/>
          </a:xfrm>
          <a:prstGeom prst="rect">
            <a:avLst/>
          </a:prstGeom>
          <a:noFill/>
          <a:ln w="9525">
            <a:noFill/>
            <a:miter lim="800000"/>
            <a:headEnd/>
            <a:tailEnd/>
          </a:ln>
        </p:spPr>
        <p:txBody>
          <a:bodyPr wrap="none">
            <a:spAutoFit/>
          </a:bodyPr>
          <a:lstStyle/>
          <a:p>
            <a:endParaRPr lang="en-US">
              <a:latin typeface="Calibri" pitchFamily="-109"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23" y="2286000"/>
            <a:ext cx="44926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4483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808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070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4710113"/>
            <a:ext cx="9144000" cy="2146300"/>
          </a:xfrm>
          <a:prstGeom prst="rect">
            <a:avLst/>
          </a:prstGeom>
          <a:solidFill>
            <a:srgbClr val="04243C"/>
          </a:solidFill>
          <a:ln w="9525">
            <a:solidFill>
              <a:srgbClr val="04243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600" dirty="0">
              <a:solidFill>
                <a:schemeClr val="lt1"/>
              </a:solidFill>
              <a:latin typeface="+mn-lt"/>
              <a:ea typeface="+mn-ea"/>
            </a:endParaRPr>
          </a:p>
          <a:p>
            <a:pPr algn="ctr" fontAlgn="auto">
              <a:spcBef>
                <a:spcPts val="0"/>
              </a:spcBef>
              <a:spcAft>
                <a:spcPts val="0"/>
              </a:spcAft>
              <a:defRPr/>
            </a:pPr>
            <a:endParaRPr lang="en-US" sz="1600" dirty="0">
              <a:solidFill>
                <a:schemeClr val="lt1"/>
              </a:solidFill>
              <a:latin typeface="+mn-lt"/>
              <a:ea typeface="+mn-ea"/>
            </a:endParaRPr>
          </a:p>
          <a:p>
            <a:pPr algn="ctr" fontAlgn="auto">
              <a:spcBef>
                <a:spcPts val="0"/>
              </a:spcBef>
              <a:spcAft>
                <a:spcPts val="0"/>
              </a:spcAft>
              <a:defRPr/>
            </a:pPr>
            <a:endParaRPr lang="en-US" sz="2000" dirty="0">
              <a:solidFill>
                <a:schemeClr val="lt1"/>
              </a:solidFill>
              <a:latin typeface="+mn-lt"/>
              <a:ea typeface="+mn-ea"/>
            </a:endParaRPr>
          </a:p>
          <a:p>
            <a:pPr algn="ctr" fontAlgn="auto">
              <a:spcBef>
                <a:spcPts val="0"/>
              </a:spcBef>
              <a:spcAft>
                <a:spcPts val="0"/>
              </a:spcAft>
              <a:defRPr/>
            </a:pPr>
            <a:r>
              <a:rPr lang="en-US" sz="2000" dirty="0">
                <a:solidFill>
                  <a:schemeClr val="lt1"/>
                </a:solidFill>
                <a:latin typeface="+mn-lt"/>
                <a:ea typeface="+mn-ea"/>
              </a:rPr>
              <a:t>PowerPoint adapted from the following sources:</a:t>
            </a:r>
          </a:p>
          <a:p>
            <a:pPr algn="ctr" fontAlgn="auto">
              <a:spcBef>
                <a:spcPts val="0"/>
              </a:spcBef>
              <a:spcAft>
                <a:spcPts val="0"/>
              </a:spcAft>
              <a:defRPr/>
            </a:pPr>
            <a:r>
              <a:rPr lang="en-US" sz="2000" dirty="0">
                <a:solidFill>
                  <a:schemeClr val="lt1"/>
                </a:solidFill>
                <a:latin typeface="+mn-lt"/>
                <a:ea typeface="+mn-ea"/>
              </a:rPr>
              <a:t>*</a:t>
            </a:r>
            <a:r>
              <a:rPr lang="en-US" sz="2000" dirty="0">
                <a:solidFill>
                  <a:schemeClr val="bg1"/>
                </a:solidFill>
                <a:latin typeface="+mn-lt"/>
                <a:ea typeface="+mn-ea"/>
                <a:hlinkClick r:id="rId3"/>
              </a:rPr>
              <a:t>LA County Office of Education C3 Webcast </a:t>
            </a:r>
            <a:endParaRPr lang="en-US" sz="2000" dirty="0">
              <a:solidFill>
                <a:schemeClr val="bg1"/>
              </a:solidFill>
              <a:latin typeface="+mn-lt"/>
              <a:ea typeface="+mn-ea"/>
            </a:endParaRPr>
          </a:p>
          <a:p>
            <a:pPr fontAlgn="auto">
              <a:spcBef>
                <a:spcPts val="0"/>
              </a:spcBef>
              <a:spcAft>
                <a:spcPts val="0"/>
              </a:spcAft>
              <a:defRPr/>
            </a:pPr>
            <a:r>
              <a:rPr lang="en-US" altLang="en-US" sz="2000" dirty="0">
                <a:solidFill>
                  <a:schemeClr val="bg1"/>
                </a:solidFill>
              </a:rPr>
              <a:t>*</a:t>
            </a:r>
            <a:r>
              <a:rPr lang="en-US" altLang="en-US" sz="2000" dirty="0">
                <a:solidFill>
                  <a:schemeClr val="bg1"/>
                </a:solidFill>
                <a:hlinkClick r:id="rId4"/>
              </a:rPr>
              <a:t>Dr. Kathy Swan's "Achieving the C3: An exploration into 21st century social studies"</a:t>
            </a:r>
            <a:endParaRPr lang="en-US" altLang="en-US" sz="2000" dirty="0">
              <a:solidFill>
                <a:schemeClr val="bg1"/>
              </a:solidFill>
            </a:endParaRPr>
          </a:p>
          <a:p>
            <a:pPr marL="457200" indent="-457200" fontAlgn="auto">
              <a:spcBef>
                <a:spcPts val="0"/>
              </a:spcBef>
              <a:spcAft>
                <a:spcPts val="0"/>
              </a:spcAft>
              <a:buFontTx/>
              <a:buAutoNum type="arabicPeriod"/>
              <a:defRPr/>
            </a:pPr>
            <a:endParaRPr lang="en-US" sz="2000" dirty="0">
              <a:solidFill>
                <a:schemeClr val="bg1"/>
              </a:solidFill>
              <a:latin typeface="+mn-lt"/>
              <a:ea typeface="+mn-ea"/>
            </a:endParaRPr>
          </a:p>
          <a:p>
            <a:pPr marL="342900" indent="-342900" fontAlgn="auto">
              <a:spcBef>
                <a:spcPts val="0"/>
              </a:spcBef>
              <a:spcAft>
                <a:spcPts val="0"/>
              </a:spcAft>
              <a:buFontTx/>
              <a:buAutoNum type="arabicPeriod"/>
              <a:defRPr/>
            </a:pPr>
            <a:endParaRPr lang="en-US" u="sng" dirty="0">
              <a:solidFill>
                <a:schemeClr val="lt1"/>
              </a:solidFill>
              <a:latin typeface="+mn-lt"/>
              <a:ea typeface="+mn-ea"/>
            </a:endParaRPr>
          </a:p>
        </p:txBody>
      </p:sp>
      <p:cxnSp>
        <p:nvCxnSpPr>
          <p:cNvPr id="7" name="Straight Connector 6"/>
          <p:cNvCxnSpPr>
            <a:cxnSpLocks noChangeShapeType="1"/>
          </p:cNvCxnSpPr>
          <p:nvPr/>
        </p:nvCxnSpPr>
        <p:spPr bwMode="auto">
          <a:xfrm>
            <a:off x="0" y="4729163"/>
            <a:ext cx="9144000" cy="0"/>
          </a:xfrm>
          <a:prstGeom prst="line">
            <a:avLst/>
          </a:prstGeom>
          <a:noFill/>
          <a:ln w="5715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145961" cy="48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99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txBox="1">
            <a:spLocks/>
          </p:cNvSpPr>
          <p:nvPr/>
        </p:nvSpPr>
        <p:spPr bwMode="auto">
          <a:xfrm>
            <a:off x="2136775" y="376238"/>
            <a:ext cx="661511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endParaRPr lang="en-US" altLang="en-US"/>
          </a:p>
        </p:txBody>
      </p:sp>
      <p:grpSp>
        <p:nvGrpSpPr>
          <p:cNvPr id="3075" name="Group 5"/>
          <p:cNvGrpSpPr>
            <a:grpSpLocks/>
          </p:cNvGrpSpPr>
          <p:nvPr/>
        </p:nvGrpSpPr>
        <p:grpSpPr bwMode="auto">
          <a:xfrm>
            <a:off x="0" y="-12700"/>
            <a:ext cx="1385888" cy="6870700"/>
            <a:chOff x="0" y="-12094"/>
            <a:chExt cx="1386563" cy="6870094"/>
          </a:xfrm>
        </p:grpSpPr>
        <p:sp>
          <p:nvSpPr>
            <p:cNvPr id="7" name="Rectangle 6"/>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082"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Scavenger Hunt  </a:t>
            </a:r>
          </a:p>
        </p:txBody>
      </p:sp>
      <p:cxnSp>
        <p:nvCxnSpPr>
          <p:cNvPr id="10" name="Straight Connector 9"/>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078" name="Picture 3" descr="C:\Users\WKUUSER\AppData\Local\Microsoft\Windows\Temporary Internet Files\Content.IE5\CZT7ULEE\MC9002404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4321175"/>
            <a:ext cx="268446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itle 1"/>
          <p:cNvSpPr>
            <a:spLocks noGrp="1"/>
          </p:cNvSpPr>
          <p:nvPr>
            <p:ph type="title"/>
          </p:nvPr>
        </p:nvSpPr>
        <p:spPr>
          <a:xfrm>
            <a:off x="823913" y="152400"/>
            <a:ext cx="7927975" cy="1143000"/>
          </a:xfrm>
        </p:spPr>
        <p:txBody>
          <a:bodyPr/>
          <a:lstStyle/>
          <a:p>
            <a:r>
              <a:rPr lang="en-US" altLang="en-US" dirty="0" smtClean="0"/>
              <a:t>		</a:t>
            </a:r>
            <a:r>
              <a:rPr lang="en-US" altLang="en-US" sz="3200" dirty="0" smtClean="0"/>
              <a:t>Digging into the C3 Document</a:t>
            </a:r>
          </a:p>
        </p:txBody>
      </p:sp>
      <p:sp>
        <p:nvSpPr>
          <p:cNvPr id="3080" name="Content Placeholder 2"/>
          <p:cNvSpPr>
            <a:spLocks noGrp="1"/>
          </p:cNvSpPr>
          <p:nvPr>
            <p:ph idx="1"/>
          </p:nvPr>
        </p:nvSpPr>
        <p:spPr>
          <a:xfrm>
            <a:off x="2041525" y="1600200"/>
            <a:ext cx="6645275" cy="4525963"/>
          </a:xfrm>
        </p:spPr>
        <p:txBody>
          <a:bodyPr/>
          <a:lstStyle/>
          <a:p>
            <a:pPr marL="0" indent="0">
              <a:buFont typeface="Arial" pitchFamily="34" charset="0"/>
              <a:buNone/>
            </a:pPr>
            <a:r>
              <a:rPr lang="en-US" altLang="en-US" sz="2800" b="1" dirty="0" smtClean="0"/>
              <a:t>Learning Target: </a:t>
            </a:r>
            <a:r>
              <a:rPr lang="en-US" altLang="en-US" sz="2800" dirty="0" smtClean="0"/>
              <a:t>Analyze the structure and intent of the C3 Framework for Social Studies to transform teaching and learning.</a:t>
            </a:r>
          </a:p>
        </p:txBody>
      </p:sp>
    </p:spTree>
    <p:extLst>
      <p:ext uri="{BB962C8B-B14F-4D97-AF65-F5344CB8AC3E}">
        <p14:creationId xmlns:p14="http://schemas.microsoft.com/office/powerpoint/2010/main" val="4078791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283200"/>
            <a:ext cx="9144000" cy="1573213"/>
          </a:xfrm>
          <a:prstGeom prst="rect">
            <a:avLst/>
          </a:prstGeom>
          <a:solidFill>
            <a:srgbClr val="04243C"/>
          </a:solidFill>
          <a:ln w="9525">
            <a:solidFill>
              <a:srgbClr val="04243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2400" dirty="0">
              <a:solidFill>
                <a:schemeClr val="lt1"/>
              </a:solidFill>
              <a:latin typeface="+mn-lt"/>
              <a:ea typeface="+mn-ea"/>
            </a:endParaRPr>
          </a:p>
          <a:p>
            <a:pPr algn="ctr" fontAlgn="auto">
              <a:spcBef>
                <a:spcPts val="0"/>
              </a:spcBef>
              <a:spcAft>
                <a:spcPts val="0"/>
              </a:spcAft>
              <a:defRPr/>
            </a:pPr>
            <a:endParaRPr lang="en-US" sz="2400" dirty="0">
              <a:solidFill>
                <a:schemeClr val="lt1"/>
              </a:solidFill>
              <a:latin typeface="+mn-lt"/>
              <a:ea typeface="+mn-ea"/>
            </a:endParaRPr>
          </a:p>
          <a:p>
            <a:pPr algn="ctr" fontAlgn="auto">
              <a:spcBef>
                <a:spcPts val="0"/>
              </a:spcBef>
              <a:spcAft>
                <a:spcPts val="0"/>
              </a:spcAft>
              <a:defRPr/>
            </a:pPr>
            <a:r>
              <a:rPr lang="en-US" sz="2400" b="1" dirty="0">
                <a:solidFill>
                  <a:schemeClr val="lt1"/>
                </a:solidFill>
                <a:latin typeface="+mn-lt"/>
                <a:ea typeface="+mn-ea"/>
              </a:rPr>
              <a:t>Picture Prediction</a:t>
            </a:r>
            <a:r>
              <a:rPr lang="en-US" sz="2400" dirty="0">
                <a:solidFill>
                  <a:schemeClr val="lt1"/>
                </a:solidFill>
                <a:latin typeface="+mn-lt"/>
                <a:ea typeface="+mn-ea"/>
              </a:rPr>
              <a:t>:  </a:t>
            </a:r>
            <a:r>
              <a:rPr lang="en-US" sz="2400" b="1" dirty="0">
                <a:solidFill>
                  <a:schemeClr val="lt1"/>
                </a:solidFill>
                <a:latin typeface="+mn-lt"/>
                <a:ea typeface="+mn-ea"/>
              </a:rPr>
              <a:t>Based on the symbols included in this graphic, predict what you think might be the critical components </a:t>
            </a:r>
            <a:r>
              <a:rPr lang="en-US" sz="2400" b="1" dirty="0" smtClean="0">
                <a:solidFill>
                  <a:schemeClr val="lt1"/>
                </a:solidFill>
                <a:latin typeface="+mn-lt"/>
                <a:ea typeface="+mn-ea"/>
              </a:rPr>
              <a:t>of </a:t>
            </a:r>
            <a:r>
              <a:rPr lang="en-US" sz="2400" b="1" dirty="0">
                <a:solidFill>
                  <a:schemeClr val="lt1"/>
                </a:solidFill>
                <a:latin typeface="+mn-lt"/>
                <a:ea typeface="+mn-ea"/>
              </a:rPr>
              <a:t>the C3 framework.</a:t>
            </a:r>
            <a:endParaRPr lang="en-US" sz="2400" dirty="0">
              <a:solidFill>
                <a:schemeClr val="lt1"/>
              </a:solidFill>
              <a:latin typeface="+mn-lt"/>
              <a:ea typeface="+mn-ea"/>
            </a:endParaRPr>
          </a:p>
          <a:p>
            <a:pPr algn="ctr" fontAlgn="auto">
              <a:spcBef>
                <a:spcPts val="0"/>
              </a:spcBef>
              <a:spcAft>
                <a:spcPts val="0"/>
              </a:spcAft>
              <a:defRPr/>
            </a:pPr>
            <a:endParaRPr lang="en-US" sz="2800" dirty="0">
              <a:solidFill>
                <a:schemeClr val="lt1"/>
              </a:solidFill>
              <a:latin typeface="+mn-lt"/>
              <a:ea typeface="+mn-ea"/>
            </a:endParaRPr>
          </a:p>
          <a:p>
            <a:pPr marL="342900" indent="-342900" fontAlgn="auto">
              <a:spcBef>
                <a:spcPts val="0"/>
              </a:spcBef>
              <a:spcAft>
                <a:spcPts val="0"/>
              </a:spcAft>
              <a:buFontTx/>
              <a:buAutoNum type="arabicPeriod"/>
              <a:defRPr/>
            </a:pPr>
            <a:endParaRPr lang="en-US" u="sng" dirty="0">
              <a:solidFill>
                <a:schemeClr val="lt1"/>
              </a:solidFill>
              <a:latin typeface="+mn-lt"/>
              <a:ea typeface="+mn-ea"/>
            </a:endParaRPr>
          </a:p>
        </p:txBody>
      </p:sp>
      <p:cxnSp>
        <p:nvCxnSpPr>
          <p:cNvPr id="7" name="Straight Connector 6"/>
          <p:cNvCxnSpPr>
            <a:cxnSpLocks noChangeShapeType="1"/>
          </p:cNvCxnSpPr>
          <p:nvPr/>
        </p:nvCxnSpPr>
        <p:spPr bwMode="auto">
          <a:xfrm>
            <a:off x="0" y="5283200"/>
            <a:ext cx="9144000" cy="0"/>
          </a:xfrm>
          <a:prstGeom prst="line">
            <a:avLst/>
          </a:prstGeom>
          <a:noFill/>
          <a:ln w="5715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 y="0"/>
            <a:ext cx="9296400"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046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G1" descr="CCSS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690563"/>
            <a:ext cx="24574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
          <p:cNvSpPr>
            <a:spLocks noChangeArrowheads="1"/>
          </p:cNvSpPr>
          <p:nvPr/>
        </p:nvSpPr>
        <p:spPr bwMode="auto">
          <a:xfrm>
            <a:off x="276225" y="5934075"/>
            <a:ext cx="8716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b="1" u="sng" dirty="0">
                <a:hlinkClick r:id="rId4"/>
              </a:rPr>
              <a:t>http://www.lacoe.edu/Home/Videos/PlayVideo/TabId/202/VideoId/220/College-Career--Civic-Life-C3-Framework-For-Social-Studies-State-Standards.aspx</a:t>
            </a:r>
            <a:endParaRPr lang="en-US" altLang="en-US" b="1" u="sng" dirty="0"/>
          </a:p>
          <a:p>
            <a:pPr eaLnBrk="1" hangingPunct="1"/>
            <a:endParaRPr lang="en-US" altLang="en-US" b="1" dirty="0"/>
          </a:p>
        </p:txBody>
      </p:sp>
      <p:sp>
        <p:nvSpPr>
          <p:cNvPr id="4" name="Rectangle 3"/>
          <p:cNvSpPr/>
          <p:nvPr/>
        </p:nvSpPr>
        <p:spPr>
          <a:xfrm>
            <a:off x="439737" y="2514600"/>
            <a:ext cx="8148637" cy="3231654"/>
          </a:xfrm>
          <a:prstGeom prst="rect">
            <a:avLst/>
          </a:prstGeom>
          <a:ln w="19050">
            <a:solidFill>
              <a:schemeClr val="tx2">
                <a:alpha val="41000"/>
              </a:schemeClr>
            </a:solidFill>
          </a:ln>
        </p:spPr>
        <p:txBody>
          <a:bodyPr>
            <a:spAutoFit/>
          </a:bodyPr>
          <a:lstStyle/>
          <a:p>
            <a:pPr algn="ctr">
              <a:defRPr/>
            </a:pPr>
            <a:r>
              <a:rPr lang="en-US" sz="2400" dirty="0">
                <a:ea typeface="ＭＳ Ｐゴシック" pitchFamily="34" charset="-128"/>
              </a:rPr>
              <a:t>Video Webcast</a:t>
            </a:r>
          </a:p>
          <a:p>
            <a:pPr>
              <a:defRPr/>
            </a:pPr>
            <a:r>
              <a:rPr lang="en-US" sz="2000" dirty="0">
                <a:ea typeface="ＭＳ Ｐゴシック" pitchFamily="34" charset="-128"/>
              </a:rPr>
              <a:t>Video Panelists include:</a:t>
            </a:r>
          </a:p>
          <a:p>
            <a:pPr marL="285750" indent="-285750">
              <a:buFont typeface="Arial" panose="020B0604020202020204" pitchFamily="34" charset="0"/>
              <a:buChar char="•"/>
              <a:defRPr/>
            </a:pPr>
            <a:r>
              <a:rPr lang="en-US" sz="2000" dirty="0">
                <a:ea typeface="ＭＳ Ｐゴシック" pitchFamily="34" charset="-128"/>
              </a:rPr>
              <a:t>Host Michelle </a:t>
            </a:r>
            <a:r>
              <a:rPr lang="en-US" sz="2000" dirty="0" err="1">
                <a:ea typeface="ＭＳ Ｐゴシック" pitchFamily="34" charset="-128"/>
              </a:rPr>
              <a:t>Herczog</a:t>
            </a:r>
            <a:r>
              <a:rPr lang="en-US" sz="2000" dirty="0">
                <a:ea typeface="ＭＳ Ｐゴシック" pitchFamily="34" charset="-128"/>
              </a:rPr>
              <a:t>, Consultant III, History-Social Science, Los Angeles County Office of Education and the architects of the </a:t>
            </a:r>
            <a:r>
              <a:rPr lang="en-US" sz="2000" dirty="0" smtClean="0">
                <a:ea typeface="ＭＳ Ｐゴシック" pitchFamily="34" charset="-128"/>
              </a:rPr>
              <a:t>document</a:t>
            </a:r>
            <a:r>
              <a:rPr lang="en-US" sz="2000" dirty="0">
                <a:ea typeface="ＭＳ Ｐゴシック" pitchFamily="34" charset="-128"/>
              </a:rPr>
              <a:t> </a:t>
            </a:r>
          </a:p>
          <a:p>
            <a:pPr marL="285750" indent="-285750">
              <a:buFont typeface="Arial" panose="020B0604020202020204" pitchFamily="34" charset="0"/>
              <a:buChar char="•"/>
              <a:defRPr/>
            </a:pPr>
            <a:r>
              <a:rPr lang="en-US" sz="2000" dirty="0">
                <a:ea typeface="ＭＳ Ｐゴシック" pitchFamily="34" charset="-128"/>
              </a:rPr>
              <a:t>Susan Griffin, Executive Director, National Council for the Social </a:t>
            </a:r>
            <a:r>
              <a:rPr lang="en-US" sz="2000" dirty="0" smtClean="0">
                <a:ea typeface="ＭＳ Ｐゴシック" pitchFamily="34" charset="-128"/>
              </a:rPr>
              <a:t>Studies</a:t>
            </a:r>
            <a:r>
              <a:rPr lang="en-US" sz="2000" dirty="0">
                <a:ea typeface="ＭＳ Ｐゴシック" pitchFamily="34" charset="-128"/>
              </a:rPr>
              <a:t> </a:t>
            </a:r>
          </a:p>
          <a:p>
            <a:pPr marL="285750" indent="-285750">
              <a:buFont typeface="Arial" panose="020B0604020202020204" pitchFamily="34" charset="0"/>
              <a:buChar char="•"/>
              <a:defRPr/>
            </a:pPr>
            <a:r>
              <a:rPr lang="en-US" sz="2000" b="1" dirty="0">
                <a:ea typeface="ＭＳ Ｐゴシック" pitchFamily="34" charset="-128"/>
              </a:rPr>
              <a:t>Kathy Swan, Ph.D., Project Director and Lead Writer of the C3 Framework, Associate Professor of Social Studies Education, University of </a:t>
            </a:r>
            <a:r>
              <a:rPr lang="en-US" sz="2000" b="1" dirty="0" smtClean="0">
                <a:ea typeface="ＭＳ Ｐゴシック" pitchFamily="34" charset="-128"/>
              </a:rPr>
              <a:t>Kentucky</a:t>
            </a:r>
            <a:endParaRPr lang="en-US" sz="2000" b="1" dirty="0">
              <a:ea typeface="ＭＳ Ｐゴシック" pitchFamily="34" charset="-128"/>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52400"/>
            <a:ext cx="3733800" cy="204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096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idx="4294967295"/>
          </p:nvPr>
        </p:nvSpPr>
        <p:spPr>
          <a:xfrm>
            <a:off x="0" y="0"/>
            <a:ext cx="7824788" cy="1295400"/>
          </a:xfrm>
        </p:spPr>
        <p:txBody>
          <a:bodyPr>
            <a:normAutofit/>
          </a:bodyPr>
          <a:lstStyle/>
          <a:p>
            <a:pPr eaLnBrk="1" fontAlgn="auto" hangingPunct="1">
              <a:spcAft>
                <a:spcPts val="0"/>
              </a:spcAft>
              <a:defRPr/>
            </a:pPr>
            <a:r>
              <a:rPr lang="en-US" sz="3200" dirty="0" smtClean="0">
                <a:solidFill>
                  <a:schemeClr val="accent3">
                    <a:lumMod val="50000"/>
                  </a:schemeClr>
                </a:solidFill>
              </a:rPr>
              <a:t>     Your Facilitators for Today</a:t>
            </a:r>
          </a:p>
        </p:txBody>
      </p:sp>
      <p:sp>
        <p:nvSpPr>
          <p:cNvPr id="5" name="TextBox 4"/>
          <p:cNvSpPr txBox="1"/>
          <p:nvPr/>
        </p:nvSpPr>
        <p:spPr>
          <a:xfrm>
            <a:off x="381000" y="1524000"/>
            <a:ext cx="8382000" cy="4524315"/>
          </a:xfrm>
          <a:prstGeom prst="rect">
            <a:avLst/>
          </a:prstGeom>
          <a:noFill/>
        </p:spPr>
        <p:txBody>
          <a:bodyPr wrap="square">
            <a:spAutoFit/>
          </a:bodyPr>
          <a:lstStyle/>
          <a:p>
            <a:pPr marL="0" indent="0" fontAlgn="auto">
              <a:lnSpc>
                <a:spcPct val="80000"/>
              </a:lnSpc>
              <a:spcAft>
                <a:spcPts val="0"/>
              </a:spcAft>
              <a:buFontTx/>
              <a:buNone/>
              <a:defRPr/>
            </a:pPr>
            <a:r>
              <a:rPr lang="en-US" sz="2000" b="1" dirty="0" smtClean="0"/>
              <a:t>  </a:t>
            </a:r>
            <a:r>
              <a:rPr lang="en-US" sz="2800" b="1" dirty="0"/>
              <a:t>Carole Mullins</a:t>
            </a:r>
          </a:p>
          <a:p>
            <a:pPr marL="0" indent="0" fontAlgn="auto">
              <a:lnSpc>
                <a:spcPct val="80000"/>
              </a:lnSpc>
              <a:spcAft>
                <a:spcPts val="0"/>
              </a:spcAft>
              <a:buFontTx/>
              <a:buNone/>
              <a:defRPr/>
            </a:pPr>
            <a:r>
              <a:rPr lang="en-US" sz="2400" b="1" dirty="0"/>
              <a:t>      </a:t>
            </a:r>
            <a:r>
              <a:rPr lang="en-US" sz="2400" dirty="0" smtClean="0"/>
              <a:t>KDE/KVEC Instructional Specialist</a:t>
            </a:r>
            <a:endParaRPr lang="en-US" sz="2400" dirty="0"/>
          </a:p>
          <a:p>
            <a:pPr marL="0" indent="0" fontAlgn="auto">
              <a:lnSpc>
                <a:spcPct val="80000"/>
              </a:lnSpc>
              <a:spcAft>
                <a:spcPts val="0"/>
              </a:spcAft>
              <a:buFontTx/>
              <a:buNone/>
              <a:defRPr/>
            </a:pPr>
            <a:r>
              <a:rPr lang="en-US" sz="2400" dirty="0"/>
              <a:t>       </a:t>
            </a:r>
            <a:endParaRPr lang="en-US" sz="2400" b="1" dirty="0"/>
          </a:p>
          <a:p>
            <a:pPr marL="0" indent="0" fontAlgn="auto">
              <a:lnSpc>
                <a:spcPct val="80000"/>
              </a:lnSpc>
              <a:spcAft>
                <a:spcPts val="0"/>
              </a:spcAft>
              <a:buFontTx/>
              <a:buNone/>
              <a:defRPr/>
            </a:pPr>
            <a:r>
              <a:rPr lang="en-US" sz="2400" b="1" dirty="0"/>
              <a:t>  </a:t>
            </a:r>
            <a:r>
              <a:rPr lang="en-US" sz="2800" b="1" dirty="0"/>
              <a:t>Mary McCloud</a:t>
            </a:r>
          </a:p>
          <a:p>
            <a:pPr marL="0" indent="0" fontAlgn="auto">
              <a:lnSpc>
                <a:spcPct val="80000"/>
              </a:lnSpc>
              <a:spcAft>
                <a:spcPts val="0"/>
              </a:spcAft>
              <a:buFontTx/>
              <a:buNone/>
              <a:defRPr/>
            </a:pPr>
            <a:r>
              <a:rPr lang="en-US" sz="2400" b="1" dirty="0"/>
              <a:t>     </a:t>
            </a:r>
            <a:r>
              <a:rPr lang="en-US" sz="2400" dirty="0"/>
              <a:t>KVEC Literacy Consultant</a:t>
            </a:r>
          </a:p>
          <a:p>
            <a:pPr marL="0" indent="0" fontAlgn="auto">
              <a:lnSpc>
                <a:spcPct val="80000"/>
              </a:lnSpc>
              <a:spcAft>
                <a:spcPts val="0"/>
              </a:spcAft>
              <a:buFontTx/>
              <a:buNone/>
              <a:defRPr/>
            </a:pPr>
            <a:endParaRPr lang="en-US" sz="2400" b="1" dirty="0"/>
          </a:p>
          <a:p>
            <a:pPr marL="0" indent="0" fontAlgn="auto">
              <a:lnSpc>
                <a:spcPct val="80000"/>
              </a:lnSpc>
              <a:spcAft>
                <a:spcPts val="0"/>
              </a:spcAft>
              <a:buFontTx/>
              <a:buNone/>
              <a:defRPr/>
            </a:pPr>
            <a:r>
              <a:rPr lang="en-US" sz="2400" b="1" dirty="0"/>
              <a:t>  </a:t>
            </a:r>
            <a:r>
              <a:rPr lang="en-US" sz="2800" b="1" dirty="0"/>
              <a:t>Linda Holbrook</a:t>
            </a:r>
          </a:p>
          <a:p>
            <a:pPr marL="0" indent="0" fontAlgn="auto">
              <a:lnSpc>
                <a:spcPct val="80000"/>
              </a:lnSpc>
              <a:spcAft>
                <a:spcPts val="0"/>
              </a:spcAft>
              <a:buFontTx/>
              <a:buNone/>
              <a:defRPr/>
            </a:pPr>
            <a:r>
              <a:rPr lang="en-US" sz="2400" b="1" dirty="0"/>
              <a:t>     </a:t>
            </a:r>
            <a:r>
              <a:rPr lang="en-US" sz="2400" dirty="0"/>
              <a:t>KDE Literacy Consultant</a:t>
            </a:r>
          </a:p>
          <a:p>
            <a:pPr marL="0" indent="0" fontAlgn="auto">
              <a:lnSpc>
                <a:spcPct val="80000"/>
              </a:lnSpc>
              <a:spcAft>
                <a:spcPts val="0"/>
              </a:spcAft>
              <a:buFontTx/>
              <a:buNone/>
              <a:defRPr/>
            </a:pPr>
            <a:endParaRPr lang="en-US" sz="2400" dirty="0"/>
          </a:p>
          <a:p>
            <a:pPr marL="0" indent="0" fontAlgn="auto">
              <a:lnSpc>
                <a:spcPct val="80000"/>
              </a:lnSpc>
              <a:spcAft>
                <a:spcPts val="0"/>
              </a:spcAft>
              <a:buFontTx/>
              <a:buNone/>
              <a:defRPr/>
            </a:pPr>
            <a:r>
              <a:rPr lang="en-US" sz="2400" b="1" dirty="0"/>
              <a:t>  </a:t>
            </a:r>
            <a:r>
              <a:rPr lang="en-US" sz="2800" b="1" dirty="0"/>
              <a:t>Jennifer Carroll</a:t>
            </a:r>
          </a:p>
          <a:p>
            <a:pPr marL="0" indent="0" fontAlgn="auto">
              <a:lnSpc>
                <a:spcPct val="80000"/>
              </a:lnSpc>
              <a:spcAft>
                <a:spcPts val="0"/>
              </a:spcAft>
              <a:buFontTx/>
              <a:buNone/>
              <a:defRPr/>
            </a:pPr>
            <a:r>
              <a:rPr lang="en-US" sz="2400" b="1" dirty="0"/>
              <a:t>     </a:t>
            </a:r>
            <a:r>
              <a:rPr lang="en-US" sz="2400" dirty="0" smtClean="0"/>
              <a:t>KDE/KVEC Professional Growth and Effectiveness</a:t>
            </a:r>
          </a:p>
          <a:p>
            <a:pPr marL="0" indent="0" fontAlgn="auto">
              <a:lnSpc>
                <a:spcPct val="80000"/>
              </a:lnSpc>
              <a:spcAft>
                <a:spcPts val="0"/>
              </a:spcAft>
              <a:buFontTx/>
              <a:buNone/>
              <a:defRPr/>
            </a:pPr>
            <a:r>
              <a:rPr lang="en-US" sz="2400" dirty="0"/>
              <a:t> </a:t>
            </a:r>
            <a:r>
              <a:rPr lang="en-US" sz="2400" dirty="0" smtClean="0"/>
              <a:t>    System Consultant</a:t>
            </a:r>
          </a:p>
          <a:p>
            <a:pPr marL="0" indent="0" fontAlgn="auto">
              <a:lnSpc>
                <a:spcPct val="80000"/>
              </a:lnSpc>
              <a:spcAft>
                <a:spcPts val="0"/>
              </a:spcAft>
              <a:buFontTx/>
              <a:buNone/>
              <a:defRPr/>
            </a:pPr>
            <a:endParaRPr lang="en-US" sz="2400" dirty="0">
              <a:cs typeface="Arial" charset="0"/>
            </a:endParaRPr>
          </a:p>
          <a:p>
            <a:pPr marL="0" indent="0" fontAlgn="auto">
              <a:lnSpc>
                <a:spcPct val="80000"/>
              </a:lnSpc>
              <a:spcAft>
                <a:spcPts val="0"/>
              </a:spcAft>
              <a:buFontTx/>
              <a:buNone/>
              <a:defRPr/>
            </a:pPr>
            <a:r>
              <a:rPr lang="en-US" sz="3200" b="1" dirty="0" smtClean="0"/>
              <a:t> </a:t>
            </a:r>
            <a:endParaRPr lang="en-US" sz="2400" dirty="0">
              <a:cs typeface="Arial" charset="0"/>
            </a:endParaRPr>
          </a:p>
        </p:txBody>
      </p:sp>
      <p:pic>
        <p:nvPicPr>
          <p:cNvPr id="102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52557"/>
            <a:ext cx="192006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71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2548">
            <a:off x="2003219" y="497533"/>
            <a:ext cx="4825481" cy="1593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4138" y="2925285"/>
            <a:ext cx="8015336" cy="584775"/>
          </a:xfrm>
          <a:prstGeom prst="rect">
            <a:avLst/>
          </a:prstGeom>
          <a:noFill/>
          <a:ln w="25400">
            <a:solidFill>
              <a:schemeClr val="tx2"/>
            </a:solidFill>
          </a:ln>
        </p:spPr>
        <p:txBody>
          <a:bodyPr wrap="none" lIns="91440" tIns="45720" rIns="91440" bIns="45720">
            <a:spAutoFit/>
          </a:bodyPr>
          <a:lstStyle/>
          <a:p>
            <a:pPr algn="ctr"/>
            <a:r>
              <a:rPr lang="en-US" sz="3200" b="1" cap="none" spc="0" dirty="0" smtClean="0">
                <a:ln w="1905"/>
                <a:solidFill>
                  <a:srgbClr val="663300"/>
                </a:solidFill>
                <a:effectLst>
                  <a:innerShdw blurRad="69850" dist="43180" dir="5400000">
                    <a:srgbClr val="000000">
                      <a:alpha val="65000"/>
                    </a:srgbClr>
                  </a:innerShdw>
                </a:effectLst>
              </a:rPr>
              <a:t>What is the intent of the C3 Framework?</a:t>
            </a:r>
            <a:endParaRPr lang="en-US" sz="3200" b="1" cap="none" spc="0" dirty="0">
              <a:ln w="1905"/>
              <a:solidFill>
                <a:srgbClr val="663300"/>
              </a:solidFill>
              <a:effectLst>
                <a:innerShdw blurRad="69850" dist="43180" dir="5400000">
                  <a:srgbClr val="000000">
                    <a:alpha val="65000"/>
                  </a:srgbClr>
                </a:innerShdw>
              </a:effectLst>
            </a:endParaRPr>
          </a:p>
        </p:txBody>
      </p:sp>
      <p:sp>
        <p:nvSpPr>
          <p:cNvPr id="7" name="Rectangle 6"/>
          <p:cNvSpPr/>
          <p:nvPr/>
        </p:nvSpPr>
        <p:spPr>
          <a:xfrm>
            <a:off x="1702722" y="4191000"/>
            <a:ext cx="5643899" cy="2123658"/>
          </a:xfrm>
          <a:prstGeom prst="rect">
            <a:avLst/>
          </a:prstGeom>
          <a:solidFill>
            <a:schemeClr val="accent5">
              <a:lumMod val="75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solidFill>
                  <a:srgbClr val="663300"/>
                </a:solidFill>
                <a:effectLst>
                  <a:outerShdw blurRad="76200" dist="50800" dir="5400000" algn="tl" rotWithShape="0">
                    <a:srgbClr val="000000">
                      <a:alpha val="65000"/>
                    </a:srgbClr>
                  </a:outerShdw>
                </a:effectLst>
              </a:rPr>
              <a:t>Let’s begin our quest by completing Page 1</a:t>
            </a:r>
            <a:endParaRPr lang="en-US" sz="4400" b="1" cap="none" spc="50" dirty="0">
              <a:ln w="11430"/>
              <a:solidFill>
                <a:srgbClr val="663300"/>
              </a:solidFill>
              <a:effectLst>
                <a:outerShdw blurRad="76200" dist="50800" dir="5400000" algn="tl" rotWithShape="0">
                  <a:srgbClr val="000000">
                    <a:alpha val="65000"/>
                  </a:srgbClr>
                </a:outerShdw>
              </a:effectLst>
            </a:endParaRPr>
          </a:p>
        </p:txBody>
      </p:sp>
      <p:pic>
        <p:nvPicPr>
          <p:cNvPr id="1127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79562">
            <a:off x="2066403" y="5035375"/>
            <a:ext cx="583326" cy="62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552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0"/>
            <a:ext cx="69215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524347"/>
            <a:ext cx="185261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p:cNvPicPr>
            <a:picLocks noChangeAspect="1" noChangeArrowheads="1"/>
          </p:cNvPicPr>
          <p:nvPr/>
        </p:nvPicPr>
        <p:blipFill>
          <a:blip r:embed="rId5">
            <a:extLst>
              <a:ext uri="{28A0092B-C50C-407E-A947-70E740481C1C}">
                <a14:useLocalDpi xmlns:a14="http://schemas.microsoft.com/office/drawing/2010/main" val="0"/>
              </a:ext>
            </a:extLst>
          </a:blip>
          <a:srcRect l="9148" t="41579" r="73904" b="35817"/>
          <a:stretch>
            <a:fillRect/>
          </a:stretch>
        </p:blipFill>
        <p:spPr bwMode="auto">
          <a:xfrm>
            <a:off x="1106488" y="1181100"/>
            <a:ext cx="7604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p:cNvPicPr>
            <a:picLocks noChangeAspect="1" noChangeArrowheads="1"/>
          </p:cNvPicPr>
          <p:nvPr/>
        </p:nvPicPr>
        <p:blipFill>
          <a:blip r:embed="rId5">
            <a:extLst>
              <a:ext uri="{28A0092B-C50C-407E-A947-70E740481C1C}">
                <a14:useLocalDpi xmlns:a14="http://schemas.microsoft.com/office/drawing/2010/main" val="0"/>
              </a:ext>
            </a:extLst>
          </a:blip>
          <a:srcRect l="31865" t="36987" r="51712" b="41113"/>
          <a:stretch>
            <a:fillRect/>
          </a:stretch>
        </p:blipFill>
        <p:spPr bwMode="auto">
          <a:xfrm>
            <a:off x="1103313" y="2000250"/>
            <a:ext cx="76358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p:cNvPicPr>
            <a:picLocks noChangeAspect="1" noChangeArrowheads="1"/>
          </p:cNvPicPr>
          <p:nvPr/>
        </p:nvPicPr>
        <p:blipFill>
          <a:blip r:embed="rId5">
            <a:extLst>
              <a:ext uri="{28A0092B-C50C-407E-A947-70E740481C1C}">
                <a14:useLocalDpi xmlns:a14="http://schemas.microsoft.com/office/drawing/2010/main" val="0"/>
              </a:ext>
            </a:extLst>
          </a:blip>
          <a:srcRect l="54738" t="37114" r="29601" b="41992"/>
          <a:stretch>
            <a:fillRect/>
          </a:stretch>
        </p:blipFill>
        <p:spPr bwMode="auto">
          <a:xfrm>
            <a:off x="1103313" y="2820988"/>
            <a:ext cx="76358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9"/>
          <p:cNvPicPr>
            <a:picLocks noChangeAspect="1" noChangeArrowheads="1"/>
          </p:cNvPicPr>
          <p:nvPr/>
        </p:nvPicPr>
        <p:blipFill>
          <a:blip r:embed="rId5">
            <a:extLst>
              <a:ext uri="{28A0092B-C50C-407E-A947-70E740481C1C}">
                <a14:useLocalDpi xmlns:a14="http://schemas.microsoft.com/office/drawing/2010/main" val="0"/>
              </a:ext>
            </a:extLst>
          </a:blip>
          <a:srcRect l="77371" t="42603" r="6889" b="36406"/>
          <a:stretch>
            <a:fillRect/>
          </a:stretch>
        </p:blipFill>
        <p:spPr bwMode="auto">
          <a:xfrm>
            <a:off x="1106488" y="3598863"/>
            <a:ext cx="760412"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835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14600" y="702919"/>
            <a:ext cx="6356350" cy="1143000"/>
          </a:xfrm>
        </p:spPr>
        <p:txBody>
          <a:bodyPr/>
          <a:lstStyle/>
          <a:p>
            <a:pPr algn="ctr">
              <a:defRPr/>
            </a:pPr>
            <a:r>
              <a:rPr lang="en-US" sz="4000" b="1" dirty="0" smtClean="0">
                <a:solidFill>
                  <a:schemeClr val="accent2">
                    <a:lumMod val="75000"/>
                  </a:schemeClr>
                </a:solidFill>
                <a:effectLst>
                  <a:outerShdw blurRad="38100" dist="38100" dir="2700000" algn="tl">
                    <a:srgbClr val="000000">
                      <a:alpha val="43137"/>
                    </a:srgbClr>
                  </a:outerShdw>
                </a:effectLst>
              </a:rPr>
              <a:t>         Grade Level Groups</a:t>
            </a:r>
            <a:br>
              <a:rPr lang="en-US" sz="4000" b="1" dirty="0" smtClean="0">
                <a:solidFill>
                  <a:schemeClr val="accent2">
                    <a:lumMod val="75000"/>
                  </a:schemeClr>
                </a:solidFill>
                <a:effectLst>
                  <a:outerShdw blurRad="38100" dist="38100" dir="2700000" algn="tl">
                    <a:srgbClr val="000000">
                      <a:alpha val="43137"/>
                    </a:srgbClr>
                  </a:outerShdw>
                </a:effectLst>
              </a:rPr>
            </a:br>
            <a:r>
              <a:rPr lang="en-US" sz="4000" b="1" dirty="0" smtClean="0">
                <a:solidFill>
                  <a:schemeClr val="accent2">
                    <a:lumMod val="75000"/>
                  </a:schemeClr>
                </a:solidFill>
                <a:effectLst>
                  <a:outerShdw blurRad="38100" dist="38100" dir="2700000" algn="tl">
                    <a:srgbClr val="000000">
                      <a:alpha val="43137"/>
                    </a:srgbClr>
                  </a:outerShdw>
                </a:effectLst>
              </a:rPr>
              <a:t>         </a:t>
            </a:r>
            <a:r>
              <a:rPr lang="en-US" sz="2400" dirty="0" smtClean="0">
                <a:solidFill>
                  <a:schemeClr val="accent2">
                    <a:lumMod val="75000"/>
                  </a:schemeClr>
                </a:solidFill>
                <a:effectLst>
                  <a:outerShdw blurRad="38100" dist="38100" dir="2700000" algn="tl">
                    <a:srgbClr val="000000">
                      <a:alpha val="43137"/>
                    </a:srgbClr>
                  </a:outerShdw>
                </a:effectLst>
              </a:rPr>
              <a:t>(Sessions begin at 1:00 p.m.)</a:t>
            </a:r>
            <a:r>
              <a:rPr lang="en-US" sz="2400" b="1" dirty="0" smtClean="0">
                <a:solidFill>
                  <a:schemeClr val="accent2">
                    <a:lumMod val="75000"/>
                  </a:schemeClr>
                </a:solidFill>
                <a:effectLst>
                  <a:outerShdw blurRad="38100" dist="38100" dir="2700000" algn="tl">
                    <a:srgbClr val="000000">
                      <a:alpha val="43137"/>
                    </a:srgbClr>
                  </a:outerShdw>
                </a:effectLst>
              </a:rPr>
              <a:t> </a:t>
            </a:r>
          </a:p>
        </p:txBody>
      </p:sp>
      <p:graphicFrame>
        <p:nvGraphicFramePr>
          <p:cNvPr id="5" name="Diagram 4"/>
          <p:cNvGraphicFramePr/>
          <p:nvPr>
            <p:extLst>
              <p:ext uri="{D42A27DB-BD31-4B8C-83A1-F6EECF244321}">
                <p14:modId xmlns:p14="http://schemas.microsoft.com/office/powerpoint/2010/main" val="3129642780"/>
              </p:ext>
            </p:extLst>
          </p:nvPr>
        </p:nvGraphicFramePr>
        <p:xfrm>
          <a:off x="3581400" y="1943099"/>
          <a:ext cx="5334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1" name="Rectangle 5"/>
          <p:cNvSpPr txBox="1">
            <a:spLocks noChangeArrowheads="1"/>
          </p:cNvSpPr>
          <p:nvPr/>
        </p:nvSpPr>
        <p:spPr bwMode="auto">
          <a:xfrm>
            <a:off x="343819" y="4291177"/>
            <a:ext cx="27368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smtClean="0">
                <a:solidFill>
                  <a:srgbClr val="0070C0"/>
                </a:solidFill>
                <a:effectLst>
                  <a:outerShdw blurRad="38100" dist="38100" dir="2700000" algn="tl">
                    <a:srgbClr val="000000">
                      <a:alpha val="43137"/>
                    </a:srgbClr>
                  </a:outerShdw>
                </a:effectLst>
              </a:rPr>
              <a:t>12:15-1:00 </a:t>
            </a:r>
            <a:r>
              <a:rPr lang="en-US" sz="2400" b="1" dirty="0">
                <a:solidFill>
                  <a:srgbClr val="0070C0"/>
                </a:solidFill>
                <a:effectLst>
                  <a:outerShdw blurRad="38100" dist="38100" dir="2700000" algn="tl">
                    <a:srgbClr val="000000">
                      <a:alpha val="43137"/>
                    </a:srgbClr>
                  </a:outerShdw>
                </a:effectLst>
              </a:rPr>
              <a:t>p.m.</a:t>
            </a: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7519">
            <a:off x="2705432" y="240877"/>
            <a:ext cx="1153954" cy="92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4850" y="4953000"/>
            <a:ext cx="147478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239" y="1784460"/>
            <a:ext cx="2097773" cy="250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0426" y="1295400"/>
            <a:ext cx="2499402" cy="523220"/>
          </a:xfrm>
          <a:prstGeom prst="rect">
            <a:avLst/>
          </a:prstGeom>
          <a:noFill/>
        </p:spPr>
        <p:txBody>
          <a:bodyPr wrap="none" rtlCol="0">
            <a:spAutoFit/>
          </a:bodyPr>
          <a:lstStyle/>
          <a:p>
            <a:r>
              <a:rPr lang="en-US" sz="2800" b="1" i="1" dirty="0" smtClean="0">
                <a:solidFill>
                  <a:srgbClr val="0070C0"/>
                </a:solidFill>
                <a:effectLst>
                  <a:outerShdw blurRad="38100" dist="38100" dir="2700000" algn="tl">
                    <a:srgbClr val="000000">
                      <a:alpha val="43137"/>
                    </a:srgbClr>
                  </a:outerShdw>
                </a:effectLst>
              </a:rPr>
              <a:t>LUNCH TIME</a:t>
            </a:r>
            <a:r>
              <a:rPr lang="en-US" sz="2800" b="1" dirty="0" smtClean="0">
                <a:solidFill>
                  <a:srgbClr val="0070C0"/>
                </a:solidFill>
              </a:rPr>
              <a:t>!</a:t>
            </a:r>
            <a:endParaRPr lang="en-US" sz="2800" b="1" dirty="0">
              <a:solidFill>
                <a:srgbClr val="0070C0"/>
              </a:solidFill>
            </a:endParaRPr>
          </a:p>
        </p:txBody>
      </p:sp>
    </p:spTree>
    <p:extLst>
      <p:ext uri="{BB962C8B-B14F-4D97-AF65-F5344CB8AC3E}">
        <p14:creationId xmlns:p14="http://schemas.microsoft.com/office/powerpoint/2010/main" val="2837171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Inquiry Arc </a:t>
            </a:r>
          </a:p>
        </p:txBody>
      </p:sp>
      <p:cxnSp>
        <p:nvCxnSpPr>
          <p:cNvPr id="11" name="Straight Connector 10"/>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0"/>
            <a:ext cx="72517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994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mullin\Desktop\Mar 2014 Soc Stu Ntwk\ss dim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76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207963"/>
            <a:ext cx="4719638" cy="1631216"/>
          </a:xfrm>
          <a:prstGeom prst="rect">
            <a:avLst/>
          </a:prstGeom>
          <a:noFill/>
        </p:spPr>
        <p:txBody>
          <a:bodyPr wrap="square">
            <a:spAutoFit/>
          </a:bodyPr>
          <a:lstStyle/>
          <a:p>
            <a:pPr algn="ctr" fontAlgn="auto">
              <a:spcBef>
                <a:spcPts val="0"/>
              </a:spcBef>
              <a:spcAft>
                <a:spcPts val="0"/>
              </a:spcAft>
              <a:defRPr/>
            </a:pPr>
            <a:r>
              <a:rPr lang="en-US" sz="4400" b="1" dirty="0">
                <a:solidFill>
                  <a:prstClr val="black"/>
                </a:solidFill>
                <a:effectLst>
                  <a:outerShdw blurRad="38100" dist="38100" dir="2700000" algn="tl">
                    <a:srgbClr val="000000">
                      <a:alpha val="43137"/>
                    </a:srgbClr>
                  </a:outerShdw>
                </a:effectLst>
                <a:latin typeface="Calibri"/>
                <a:cs typeface="+mn-cs"/>
              </a:rPr>
              <a:t>DIMENSION ONE: </a:t>
            </a:r>
            <a:r>
              <a:rPr lang="en-US" sz="2800" b="1" i="1" dirty="0">
                <a:solidFill>
                  <a:prstClr val="black"/>
                </a:solidFill>
                <a:effectLst>
                  <a:outerShdw blurRad="38100" dist="38100" dir="2700000" algn="tl">
                    <a:srgbClr val="000000">
                      <a:alpha val="43137"/>
                    </a:srgbClr>
                  </a:outerShdw>
                </a:effectLst>
                <a:latin typeface="Calibri"/>
                <a:cs typeface="+mn-cs"/>
              </a:rPr>
              <a:t>Developing Questions and Planning Inquires</a:t>
            </a:r>
          </a:p>
        </p:txBody>
      </p:sp>
      <p:sp>
        <p:nvSpPr>
          <p:cNvPr id="2" name="Rectangle 1"/>
          <p:cNvSpPr/>
          <p:nvPr/>
        </p:nvSpPr>
        <p:spPr>
          <a:xfrm>
            <a:off x="3882505" y="2209799"/>
            <a:ext cx="5105400" cy="4031873"/>
          </a:xfrm>
          <a:prstGeom prst="rect">
            <a:avLst/>
          </a:prstGeom>
          <a:solidFill>
            <a:srgbClr val="FFC000"/>
          </a:solidFill>
          <a:ln>
            <a:solidFill>
              <a:schemeClr val="tx1"/>
            </a:solidFill>
          </a:ln>
        </p:spPr>
        <p:txBody>
          <a:bodyPr wrap="square">
            <a:spAutoFit/>
          </a:bodyPr>
          <a:lstStyle/>
          <a:p>
            <a:pPr marL="457200" indent="-457200">
              <a:buFont typeface="Arial" panose="020B0604020202020204" pitchFamily="34" charset="0"/>
              <a:buChar char="•"/>
            </a:pPr>
            <a:r>
              <a:rPr lang="en-US" altLang="en-US" sz="3200" b="1" dirty="0"/>
              <a:t>Constructing </a:t>
            </a:r>
            <a:r>
              <a:rPr lang="en-US" altLang="en-US" sz="3200" b="1" i="1" u="sng" dirty="0"/>
              <a:t>Compelling </a:t>
            </a:r>
            <a:r>
              <a:rPr lang="en-US" altLang="en-US" sz="3200" b="1" dirty="0"/>
              <a:t>Questions</a:t>
            </a:r>
          </a:p>
          <a:p>
            <a:endParaRPr lang="en-US" altLang="en-US" sz="3200" b="1" dirty="0" smtClean="0"/>
          </a:p>
          <a:p>
            <a:pPr marL="457200" indent="-457200">
              <a:buFont typeface="Arial" panose="020B0604020202020204" pitchFamily="34" charset="0"/>
              <a:buChar char="•"/>
            </a:pPr>
            <a:r>
              <a:rPr lang="en-US" altLang="en-US" sz="3200" b="1" dirty="0" smtClean="0"/>
              <a:t>Constructing </a:t>
            </a:r>
            <a:r>
              <a:rPr lang="en-US" altLang="en-US" sz="3200" b="1" i="1" u="sng" dirty="0"/>
              <a:t>Supporting</a:t>
            </a:r>
            <a:r>
              <a:rPr lang="en-US" altLang="en-US" sz="3200" b="1" dirty="0"/>
              <a:t> Questions</a:t>
            </a:r>
          </a:p>
          <a:p>
            <a:endParaRPr lang="en-US" altLang="en-US" sz="3200" b="1" dirty="0" smtClean="0"/>
          </a:p>
          <a:p>
            <a:pPr marL="457200" indent="-457200">
              <a:buFont typeface="Arial" panose="020B0604020202020204" pitchFamily="34" charset="0"/>
              <a:buChar char="•"/>
            </a:pPr>
            <a:r>
              <a:rPr lang="en-US" altLang="en-US" sz="3200" b="1" dirty="0" smtClean="0"/>
              <a:t>Determining </a:t>
            </a:r>
            <a:r>
              <a:rPr lang="en-US" altLang="en-US" sz="3200" b="1" i="1" u="sng" dirty="0"/>
              <a:t>Helpful Resources</a:t>
            </a:r>
          </a:p>
        </p:txBody>
      </p:sp>
    </p:spTree>
    <p:extLst>
      <p:ext uri="{BB962C8B-B14F-4D97-AF65-F5344CB8AC3E}">
        <p14:creationId xmlns:p14="http://schemas.microsoft.com/office/powerpoint/2010/main" val="3455074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mullin\Desktop\Mar 2014 Soc Stu Ntwk\ss dim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59113" y="207963"/>
            <a:ext cx="5659437" cy="1631216"/>
          </a:xfrm>
          <a:prstGeom prst="rect">
            <a:avLst/>
          </a:prstGeom>
          <a:noFill/>
        </p:spPr>
        <p:txBody>
          <a:bodyPr>
            <a:spAutoFit/>
          </a:bodyPr>
          <a:lstStyle/>
          <a:p>
            <a:pPr algn="ctr" fontAlgn="auto">
              <a:spcBef>
                <a:spcPts val="0"/>
              </a:spcBef>
              <a:spcAft>
                <a:spcPts val="0"/>
              </a:spcAft>
              <a:defRPr/>
            </a:pPr>
            <a:r>
              <a:rPr lang="en-US" sz="4400" b="1" dirty="0">
                <a:solidFill>
                  <a:prstClr val="black"/>
                </a:solidFill>
                <a:effectLst>
                  <a:outerShdw blurRad="38100" dist="38100" dir="2700000" algn="tl">
                    <a:srgbClr val="000000">
                      <a:alpha val="43137"/>
                    </a:srgbClr>
                  </a:outerShdw>
                </a:effectLst>
                <a:latin typeface="Calibri"/>
                <a:cs typeface="+mn-cs"/>
              </a:rPr>
              <a:t>DIMENSION TWO: </a:t>
            </a:r>
            <a:r>
              <a:rPr lang="en-US" sz="2800" b="1" i="1" dirty="0">
                <a:solidFill>
                  <a:prstClr val="black"/>
                </a:solidFill>
                <a:effectLst>
                  <a:outerShdw blurRad="38100" dist="38100" dir="2700000" algn="tl">
                    <a:srgbClr val="000000">
                      <a:alpha val="43137"/>
                    </a:srgbClr>
                  </a:outerShdw>
                </a:effectLst>
                <a:latin typeface="Calibri"/>
                <a:cs typeface="+mn-cs"/>
              </a:rPr>
              <a:t>Applying Disciplinary </a:t>
            </a:r>
            <a:endParaRPr lang="en-US" sz="2800" b="1" i="1" dirty="0" smtClean="0">
              <a:solidFill>
                <a:prstClr val="black"/>
              </a:solidFill>
              <a:effectLst>
                <a:outerShdw blurRad="38100" dist="38100" dir="2700000" algn="tl">
                  <a:srgbClr val="000000">
                    <a:alpha val="43137"/>
                  </a:srgbClr>
                </a:outerShdw>
              </a:effectLst>
              <a:latin typeface="Calibri"/>
              <a:cs typeface="+mn-cs"/>
            </a:endParaRPr>
          </a:p>
          <a:p>
            <a:pPr algn="ctr" fontAlgn="auto">
              <a:spcBef>
                <a:spcPts val="0"/>
              </a:spcBef>
              <a:spcAft>
                <a:spcPts val="0"/>
              </a:spcAft>
              <a:defRPr/>
            </a:pPr>
            <a:r>
              <a:rPr lang="en-US" sz="2800" b="1" i="1" dirty="0" smtClean="0">
                <a:solidFill>
                  <a:prstClr val="black"/>
                </a:solidFill>
                <a:effectLst>
                  <a:outerShdw blurRad="38100" dist="38100" dir="2700000" algn="tl">
                    <a:srgbClr val="000000">
                      <a:alpha val="43137"/>
                    </a:srgbClr>
                  </a:outerShdw>
                </a:effectLst>
                <a:latin typeface="Calibri"/>
                <a:cs typeface="+mn-cs"/>
              </a:rPr>
              <a:t>Concepts </a:t>
            </a:r>
            <a:r>
              <a:rPr lang="en-US" sz="2800" b="1" i="1" dirty="0">
                <a:solidFill>
                  <a:prstClr val="black"/>
                </a:solidFill>
                <a:effectLst>
                  <a:outerShdw blurRad="38100" dist="38100" dir="2700000" algn="tl">
                    <a:srgbClr val="000000">
                      <a:alpha val="43137"/>
                    </a:srgbClr>
                  </a:outerShdw>
                </a:effectLst>
                <a:latin typeface="Calibri"/>
                <a:cs typeface="+mn-cs"/>
              </a:rPr>
              <a:t>and Tools</a:t>
            </a:r>
          </a:p>
        </p:txBody>
      </p:sp>
      <p:sp>
        <p:nvSpPr>
          <p:cNvPr id="4" name="TextBox 3"/>
          <p:cNvSpPr txBox="1">
            <a:spLocks noChangeArrowheads="1"/>
          </p:cNvSpPr>
          <p:nvPr/>
        </p:nvSpPr>
        <p:spPr bwMode="auto">
          <a:xfrm>
            <a:off x="3200400" y="2438400"/>
            <a:ext cx="5518150" cy="3416320"/>
          </a:xfrm>
          <a:prstGeom prst="rect">
            <a:avLst/>
          </a:prstGeom>
          <a:solidFill>
            <a:srgbClr val="FFC000"/>
          </a:solidFill>
          <a:ln>
            <a:noFill/>
          </a:ln>
          <a:extLst/>
        </p:spPr>
        <p:txBody>
          <a:bodyPr wrap="square">
            <a:spAutoFit/>
          </a:bodyPr>
          <a:lstStyle>
            <a:lvl1pPr marL="457200" indent="-457200">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5400" b="1" i="0" u="none" strike="noStrike" kern="0" cap="none" spc="0" normalizeH="0" baseline="0" noProof="0" dirty="0">
                <a:ln>
                  <a:noFill/>
                </a:ln>
                <a:solidFill>
                  <a:prstClr val="black"/>
                </a:solidFill>
                <a:effectLst/>
                <a:uLnTx/>
                <a:uFillTx/>
                <a:latin typeface="Candara" pitchFamily="34" charset="0"/>
              </a:rPr>
              <a:t>CIVICS</a:t>
            </a:r>
          </a:p>
          <a:p>
            <a:pPr fontAlgn="auto">
              <a:spcBef>
                <a:spcPts val="0"/>
              </a:spcBef>
              <a:spcAft>
                <a:spcPts val="0"/>
              </a:spcAft>
              <a:buFont typeface="Arial" charset="0"/>
              <a:buChar char="•"/>
              <a:defRPr/>
            </a:pPr>
            <a:r>
              <a:rPr lang="en-US" altLang="en-US" sz="5400" b="1" kern="0" dirty="0">
                <a:solidFill>
                  <a:prstClr val="black"/>
                </a:solidFill>
              </a:rPr>
              <a:t>ECONOMICS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5400" b="1" i="0" u="none" strike="noStrike" kern="0" cap="none" spc="0" normalizeH="0" baseline="0" noProof="0" dirty="0" smtClean="0">
                <a:ln>
                  <a:noFill/>
                </a:ln>
                <a:solidFill>
                  <a:prstClr val="black"/>
                </a:solidFill>
                <a:effectLst/>
                <a:uLnTx/>
                <a:uFillTx/>
                <a:latin typeface="Candara" pitchFamily="34" charset="0"/>
              </a:rPr>
              <a:t>GEOGRAPHY</a:t>
            </a:r>
            <a:endParaRPr kumimoji="0" lang="en-US" altLang="en-US" sz="5400" b="1" i="0" u="none" strike="noStrike" kern="0" cap="none" spc="0" normalizeH="0" baseline="0" noProof="0" dirty="0">
              <a:ln>
                <a:noFill/>
              </a:ln>
              <a:solidFill>
                <a:prstClr val="black"/>
              </a:solidFill>
              <a:effectLst/>
              <a:uLnTx/>
              <a:uFillTx/>
              <a:latin typeface="Candara" pitchFamily="34" charset="0"/>
            </a:endParaRP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5400" b="1" i="0" u="none" strike="noStrike" kern="0" cap="none" spc="0" normalizeH="0" baseline="0" noProof="0" dirty="0" smtClean="0">
                <a:ln>
                  <a:noFill/>
                </a:ln>
                <a:solidFill>
                  <a:prstClr val="black"/>
                </a:solidFill>
                <a:effectLst/>
                <a:uLnTx/>
                <a:uFillTx/>
                <a:latin typeface="Candara" pitchFamily="34" charset="0"/>
              </a:rPr>
              <a:t>HISTORY</a:t>
            </a:r>
            <a:endParaRPr kumimoji="0" lang="en-US" altLang="en-US" sz="5400" b="1" i="0" u="none" strike="noStrike" kern="0" cap="none" spc="0" normalizeH="0" baseline="0" noProof="0" dirty="0">
              <a:ln>
                <a:noFill/>
              </a:ln>
              <a:solidFill>
                <a:prstClr val="black"/>
              </a:solidFill>
              <a:effectLst/>
              <a:uLnTx/>
              <a:uFillTx/>
              <a:latin typeface="Candara" pitchFamily="34" charset="0"/>
            </a:endParaRPr>
          </a:p>
        </p:txBody>
      </p:sp>
    </p:spTree>
    <p:extLst>
      <p:ext uri="{BB962C8B-B14F-4D97-AF65-F5344CB8AC3E}">
        <p14:creationId xmlns:p14="http://schemas.microsoft.com/office/powerpoint/2010/main" val="10647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mullin\Desktop\Mar 2014 Soc Stu Ntwk\ss dim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6" y="-13138"/>
            <a:ext cx="2017986" cy="6871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207963"/>
            <a:ext cx="5659437" cy="1631216"/>
          </a:xfrm>
          <a:prstGeom prst="rect">
            <a:avLst/>
          </a:prstGeom>
          <a:noFill/>
        </p:spPr>
        <p:txBody>
          <a:bodyPr>
            <a:spAutoFit/>
          </a:bodyPr>
          <a:lstStyle/>
          <a:p>
            <a:pPr algn="ctr" fontAlgn="auto">
              <a:spcBef>
                <a:spcPts val="0"/>
              </a:spcBef>
              <a:spcAft>
                <a:spcPts val="0"/>
              </a:spcAft>
              <a:defRPr/>
            </a:pPr>
            <a:r>
              <a:rPr lang="en-US" sz="4400" b="1" dirty="0">
                <a:solidFill>
                  <a:prstClr val="black"/>
                </a:solidFill>
                <a:effectLst>
                  <a:outerShdw blurRad="38100" dist="38100" dir="2700000" algn="tl">
                    <a:srgbClr val="000000">
                      <a:alpha val="43137"/>
                    </a:srgbClr>
                  </a:outerShdw>
                </a:effectLst>
                <a:latin typeface="Calibri"/>
                <a:cs typeface="+mn-cs"/>
              </a:rPr>
              <a:t>DIMENSION THREE: </a:t>
            </a:r>
            <a:r>
              <a:rPr lang="en-US" sz="2800" b="1" i="1" dirty="0">
                <a:solidFill>
                  <a:prstClr val="black"/>
                </a:solidFill>
                <a:effectLst>
                  <a:outerShdw blurRad="38100" dist="38100" dir="2700000" algn="tl">
                    <a:srgbClr val="000000">
                      <a:alpha val="43137"/>
                    </a:srgbClr>
                  </a:outerShdw>
                </a:effectLst>
                <a:latin typeface="Calibri"/>
                <a:cs typeface="+mn-cs"/>
              </a:rPr>
              <a:t>Evaluating Sources and </a:t>
            </a:r>
            <a:endParaRPr lang="en-US" sz="2800" b="1" i="1" dirty="0" smtClean="0">
              <a:solidFill>
                <a:prstClr val="black"/>
              </a:solidFill>
              <a:effectLst>
                <a:outerShdw blurRad="38100" dist="38100" dir="2700000" algn="tl">
                  <a:srgbClr val="000000">
                    <a:alpha val="43137"/>
                  </a:srgbClr>
                </a:outerShdw>
              </a:effectLst>
              <a:latin typeface="Calibri"/>
              <a:cs typeface="+mn-cs"/>
            </a:endParaRPr>
          </a:p>
          <a:p>
            <a:pPr algn="ctr" fontAlgn="auto">
              <a:spcBef>
                <a:spcPts val="0"/>
              </a:spcBef>
              <a:spcAft>
                <a:spcPts val="0"/>
              </a:spcAft>
              <a:defRPr/>
            </a:pPr>
            <a:r>
              <a:rPr lang="en-US" sz="2800" b="1" i="1" dirty="0" smtClean="0">
                <a:solidFill>
                  <a:prstClr val="black"/>
                </a:solidFill>
                <a:effectLst>
                  <a:outerShdw blurRad="38100" dist="38100" dir="2700000" algn="tl">
                    <a:srgbClr val="000000">
                      <a:alpha val="43137"/>
                    </a:srgbClr>
                  </a:outerShdw>
                </a:effectLst>
                <a:latin typeface="Calibri"/>
                <a:cs typeface="+mn-cs"/>
              </a:rPr>
              <a:t>Using </a:t>
            </a:r>
            <a:r>
              <a:rPr lang="en-US" sz="2800" b="1" i="1" dirty="0">
                <a:solidFill>
                  <a:prstClr val="black"/>
                </a:solidFill>
                <a:effectLst>
                  <a:outerShdw blurRad="38100" dist="38100" dir="2700000" algn="tl">
                    <a:srgbClr val="000000">
                      <a:alpha val="43137"/>
                    </a:srgbClr>
                  </a:outerShdw>
                </a:effectLst>
                <a:latin typeface="Calibri"/>
                <a:cs typeface="+mn-cs"/>
              </a:rPr>
              <a:t>Evidence</a:t>
            </a:r>
          </a:p>
        </p:txBody>
      </p:sp>
      <p:sp>
        <p:nvSpPr>
          <p:cNvPr id="4" name="TextBox 3"/>
          <p:cNvSpPr txBox="1">
            <a:spLocks noChangeArrowheads="1"/>
          </p:cNvSpPr>
          <p:nvPr/>
        </p:nvSpPr>
        <p:spPr bwMode="auto">
          <a:xfrm>
            <a:off x="2459038" y="2603500"/>
            <a:ext cx="6384925" cy="3416300"/>
          </a:xfrm>
          <a:prstGeom prst="rect">
            <a:avLst/>
          </a:prstGeom>
          <a:solidFill>
            <a:srgbClr val="FFC000"/>
          </a:solidFill>
          <a:ln>
            <a:noFill/>
          </a:ln>
          <a:extLst/>
        </p:spPr>
        <p:txBody>
          <a:bodyPr>
            <a:spAutoFit/>
          </a:bodyPr>
          <a:lstStyle>
            <a:lvl1pPr marL="457200" indent="-457200">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5400" b="1" i="0" u="none" strike="noStrike" kern="0" cap="none" spc="0" normalizeH="0" baseline="0" noProof="0" dirty="0">
                <a:ln>
                  <a:noFill/>
                </a:ln>
                <a:solidFill>
                  <a:prstClr val="black"/>
                </a:solidFill>
                <a:effectLst/>
                <a:uLnTx/>
                <a:uFillTx/>
                <a:latin typeface="Candara" pitchFamily="34" charset="0"/>
              </a:rPr>
              <a:t>Gathering and Evaluating Sources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5400" b="1" i="0" u="none" strike="noStrike" kern="0" cap="none" spc="0" normalizeH="0" baseline="0" noProof="0" dirty="0">
                <a:ln>
                  <a:noFill/>
                </a:ln>
                <a:solidFill>
                  <a:prstClr val="black"/>
                </a:solidFill>
                <a:effectLst/>
                <a:uLnTx/>
                <a:uFillTx/>
                <a:latin typeface="Candara" pitchFamily="34" charset="0"/>
              </a:rPr>
              <a:t>Developing Claims Using Evidence</a:t>
            </a:r>
          </a:p>
        </p:txBody>
      </p:sp>
    </p:spTree>
    <p:extLst>
      <p:ext uri="{BB962C8B-B14F-4D97-AF65-F5344CB8AC3E}">
        <p14:creationId xmlns:p14="http://schemas.microsoft.com/office/powerpoint/2010/main" val="315075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7950" y="207963"/>
            <a:ext cx="6496050" cy="1631216"/>
          </a:xfrm>
          <a:prstGeom prst="rect">
            <a:avLst/>
          </a:prstGeom>
          <a:noFill/>
        </p:spPr>
        <p:txBody>
          <a:bodyPr>
            <a:spAutoFit/>
          </a:bodyPr>
          <a:lstStyle/>
          <a:p>
            <a:pPr algn="ctr" fontAlgn="auto">
              <a:spcBef>
                <a:spcPts val="0"/>
              </a:spcBef>
              <a:spcAft>
                <a:spcPts val="0"/>
              </a:spcAft>
              <a:defRPr/>
            </a:pPr>
            <a:r>
              <a:rPr lang="en-US" sz="4400" b="1" dirty="0">
                <a:solidFill>
                  <a:prstClr val="black"/>
                </a:solidFill>
                <a:effectLst>
                  <a:outerShdw blurRad="38100" dist="38100" dir="2700000" algn="tl">
                    <a:srgbClr val="000000">
                      <a:alpha val="43137"/>
                    </a:srgbClr>
                  </a:outerShdw>
                </a:effectLst>
                <a:latin typeface="Calibri"/>
                <a:cs typeface="+mn-cs"/>
              </a:rPr>
              <a:t>DIMENSION FOUR: </a:t>
            </a:r>
            <a:r>
              <a:rPr lang="en-US" sz="2800" b="1" i="1" dirty="0">
                <a:solidFill>
                  <a:prstClr val="black"/>
                </a:solidFill>
                <a:effectLst>
                  <a:outerShdw blurRad="38100" dist="38100" dir="2700000" algn="tl">
                    <a:srgbClr val="000000">
                      <a:alpha val="43137"/>
                    </a:srgbClr>
                  </a:outerShdw>
                </a:effectLst>
                <a:latin typeface="Calibri"/>
                <a:cs typeface="+mn-cs"/>
              </a:rPr>
              <a:t>Communicating Conclusions and </a:t>
            </a:r>
          </a:p>
          <a:p>
            <a:pPr algn="ctr" fontAlgn="auto">
              <a:spcBef>
                <a:spcPts val="0"/>
              </a:spcBef>
              <a:spcAft>
                <a:spcPts val="0"/>
              </a:spcAft>
              <a:defRPr/>
            </a:pPr>
            <a:r>
              <a:rPr lang="en-US" sz="2800" b="1" i="1" dirty="0">
                <a:solidFill>
                  <a:prstClr val="black"/>
                </a:solidFill>
                <a:effectLst>
                  <a:outerShdw blurRad="38100" dist="38100" dir="2700000" algn="tl">
                    <a:srgbClr val="000000">
                      <a:alpha val="43137"/>
                    </a:srgbClr>
                  </a:outerShdw>
                </a:effectLst>
                <a:latin typeface="Calibri"/>
                <a:cs typeface="+mn-cs"/>
              </a:rPr>
              <a:t>Taking Informed Action</a:t>
            </a:r>
          </a:p>
        </p:txBody>
      </p:sp>
      <p:sp>
        <p:nvSpPr>
          <p:cNvPr id="3" name="TextBox 2"/>
          <p:cNvSpPr txBox="1">
            <a:spLocks noChangeArrowheads="1"/>
          </p:cNvSpPr>
          <p:nvPr/>
        </p:nvSpPr>
        <p:spPr bwMode="auto">
          <a:xfrm>
            <a:off x="3276600" y="2438400"/>
            <a:ext cx="5638800" cy="3170099"/>
          </a:xfrm>
          <a:prstGeom prst="rect">
            <a:avLst/>
          </a:prstGeom>
          <a:solidFill>
            <a:srgbClr val="FFC000"/>
          </a:solidFill>
          <a:ln>
            <a:noFill/>
          </a:ln>
          <a:extLst/>
        </p:spPr>
        <p:txBody>
          <a:bodyPr wrap="square">
            <a:spAutoFit/>
          </a:bodyPr>
          <a:lstStyle>
            <a:lvl1pPr marL="457200" indent="-457200">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4000" b="1" i="0" u="none" strike="noStrike" kern="0" cap="none" spc="0" normalizeH="0" baseline="0" noProof="0" dirty="0">
                <a:ln>
                  <a:noFill/>
                </a:ln>
                <a:solidFill>
                  <a:prstClr val="black"/>
                </a:solidFill>
                <a:effectLst/>
                <a:uLnTx/>
                <a:uFillTx/>
                <a:latin typeface="Candara" pitchFamily="34" charset="0"/>
              </a:rPr>
              <a:t>Communicating Conclusions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4000" b="1" i="0" u="none" strike="noStrike" kern="0" cap="none" spc="0" normalizeH="0" baseline="0" noProof="0" dirty="0">
                <a:ln>
                  <a:noFill/>
                </a:ln>
                <a:solidFill>
                  <a:prstClr val="black"/>
                </a:solidFill>
                <a:effectLst/>
                <a:uLnTx/>
                <a:uFillTx/>
                <a:latin typeface="Candara" pitchFamily="34" charset="0"/>
              </a:rPr>
              <a:t>Critiquing Conclusions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kumimoji="0" lang="en-US" altLang="en-US" sz="4000" b="1" i="0" u="none" strike="noStrike" kern="0" cap="none" spc="0" normalizeH="0" baseline="0" noProof="0" dirty="0">
                <a:ln>
                  <a:noFill/>
                </a:ln>
                <a:solidFill>
                  <a:prstClr val="black"/>
                </a:solidFill>
                <a:effectLst/>
                <a:uLnTx/>
                <a:uFillTx/>
                <a:latin typeface="Candara" pitchFamily="34" charset="0"/>
              </a:rPr>
              <a:t>Taking Informed Action</a:t>
            </a:r>
          </a:p>
        </p:txBody>
      </p:sp>
      <p:pic>
        <p:nvPicPr>
          <p:cNvPr id="14338" name="Picture 2" descr="C:\Users\cmullin\Desktop\Mar 2014 Soc Stu Ntwk\ss dim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0"/>
            <a:ext cx="30374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pol.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763" y="914400"/>
            <a:ext cx="2784475" cy="2508250"/>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sp>
        <p:nvSpPr>
          <p:cNvPr id="3" name="Flowchart: Alternate Process 2"/>
          <p:cNvSpPr/>
          <p:nvPr/>
        </p:nvSpPr>
        <p:spPr>
          <a:xfrm>
            <a:off x="341313" y="1395413"/>
            <a:ext cx="2574925" cy="127317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 name="Flowchart: Alternate Process 3"/>
          <p:cNvSpPr/>
          <p:nvPr/>
        </p:nvSpPr>
        <p:spPr>
          <a:xfrm>
            <a:off x="3068638" y="3821113"/>
            <a:ext cx="2895600" cy="117633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Flowchart: Alternate Process 4"/>
          <p:cNvSpPr/>
          <p:nvPr/>
        </p:nvSpPr>
        <p:spPr>
          <a:xfrm>
            <a:off x="6145213" y="1390650"/>
            <a:ext cx="2798762" cy="95567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174" name="Rectangle 5"/>
          <p:cNvSpPr>
            <a:spLocks noChangeArrowheads="1"/>
          </p:cNvSpPr>
          <p:nvPr/>
        </p:nvSpPr>
        <p:spPr bwMode="auto">
          <a:xfrm>
            <a:off x="3965575" y="84138"/>
            <a:ext cx="89693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400" b="1">
                <a:cs typeface="Times New Roman" pitchFamily="18" charset="0"/>
              </a:rPr>
              <a:t>Civics</a:t>
            </a:r>
            <a:endParaRPr lang="en-US" altLang="en-US" sz="2400">
              <a:cs typeface="Times New Roman" pitchFamily="18" charset="0"/>
            </a:endParaRPr>
          </a:p>
          <a:p>
            <a:pPr>
              <a:spcBef>
                <a:spcPct val="0"/>
              </a:spcBef>
              <a:buFontTx/>
              <a:buNone/>
            </a:pPr>
            <a:endParaRPr lang="en-US" altLang="en-US" sz="2400">
              <a:cs typeface="Times New Roman" pitchFamily="18" charset="0"/>
            </a:endParaRPr>
          </a:p>
        </p:txBody>
      </p:sp>
      <p:sp>
        <p:nvSpPr>
          <p:cNvPr id="7175" name="Rectangle 6"/>
          <p:cNvSpPr>
            <a:spLocks noChangeArrowheads="1"/>
          </p:cNvSpPr>
          <p:nvPr/>
        </p:nvSpPr>
        <p:spPr bwMode="auto">
          <a:xfrm>
            <a:off x="6621463" y="669925"/>
            <a:ext cx="18589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800">
                <a:solidFill>
                  <a:srgbClr val="FF0000"/>
                </a:solidFill>
              </a:rPr>
              <a:t>Subsection</a:t>
            </a:r>
            <a:r>
              <a:rPr lang="en-US" altLang="en-US" sz="2800"/>
              <a:t> </a:t>
            </a:r>
          </a:p>
        </p:txBody>
      </p:sp>
      <p:sp>
        <p:nvSpPr>
          <p:cNvPr id="7176" name="Rectangle 7"/>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endParaRPr lang="en-US" altLang="en-US" sz="2400"/>
          </a:p>
        </p:txBody>
      </p:sp>
      <p:sp>
        <p:nvSpPr>
          <p:cNvPr id="7177" name="TextBox 7"/>
          <p:cNvSpPr txBox="1">
            <a:spLocks noChangeArrowheads="1"/>
          </p:cNvSpPr>
          <p:nvPr/>
        </p:nvSpPr>
        <p:spPr bwMode="auto">
          <a:xfrm>
            <a:off x="341313" y="1395413"/>
            <a:ext cx="25701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800"/>
              <a:t>Civic and Political </a:t>
            </a:r>
          </a:p>
          <a:p>
            <a:pPr eaLnBrk="1" hangingPunct="1">
              <a:spcBef>
                <a:spcPct val="0"/>
              </a:spcBef>
              <a:buFontTx/>
              <a:buNone/>
            </a:pPr>
            <a:r>
              <a:rPr lang="en-US" altLang="en-US" sz="2800"/>
              <a:t>Institutions </a:t>
            </a:r>
          </a:p>
        </p:txBody>
      </p:sp>
      <p:sp>
        <p:nvSpPr>
          <p:cNvPr id="7178" name="TextBox 9"/>
          <p:cNvSpPr txBox="1">
            <a:spLocks noChangeArrowheads="1"/>
          </p:cNvSpPr>
          <p:nvPr/>
        </p:nvSpPr>
        <p:spPr bwMode="auto">
          <a:xfrm>
            <a:off x="6145213" y="1433513"/>
            <a:ext cx="3463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800"/>
              <a:t>Participation and</a:t>
            </a:r>
          </a:p>
          <a:p>
            <a:pPr eaLnBrk="1" hangingPunct="1">
              <a:spcBef>
                <a:spcPct val="0"/>
              </a:spcBef>
              <a:buFontTx/>
              <a:buNone/>
            </a:pPr>
            <a:r>
              <a:rPr lang="en-US" altLang="en-US" sz="2800"/>
              <a:t> Deliberation </a:t>
            </a:r>
          </a:p>
        </p:txBody>
      </p:sp>
      <p:sp>
        <p:nvSpPr>
          <p:cNvPr id="7179" name="TextBox 11"/>
          <p:cNvSpPr txBox="1">
            <a:spLocks noChangeArrowheads="1"/>
          </p:cNvSpPr>
          <p:nvPr/>
        </p:nvSpPr>
        <p:spPr bwMode="auto">
          <a:xfrm>
            <a:off x="3179763" y="3821113"/>
            <a:ext cx="2559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800"/>
              <a:t>Processes, Rules, and Laws </a:t>
            </a:r>
          </a:p>
        </p:txBody>
      </p:sp>
      <p:cxnSp>
        <p:nvCxnSpPr>
          <p:cNvPr id="14" name="Straight Connector 13"/>
          <p:cNvCxnSpPr/>
          <p:nvPr/>
        </p:nvCxnSpPr>
        <p:spPr>
          <a:xfrm flipV="1">
            <a:off x="876300" y="955675"/>
            <a:ext cx="749300" cy="415925"/>
          </a:xfrm>
          <a:prstGeom prst="line">
            <a:avLst/>
          </a:prstGeom>
        </p:spPr>
        <p:style>
          <a:lnRef idx="2">
            <a:schemeClr val="accent1"/>
          </a:lnRef>
          <a:fillRef idx="0">
            <a:schemeClr val="accent1"/>
          </a:fillRef>
          <a:effectRef idx="1">
            <a:schemeClr val="accent1"/>
          </a:effectRef>
          <a:fontRef idx="minor">
            <a:schemeClr val="tx1"/>
          </a:fontRef>
        </p:style>
      </p:cxnSp>
      <p:sp>
        <p:nvSpPr>
          <p:cNvPr id="7181" name="TextBox 15"/>
          <p:cNvSpPr txBox="1">
            <a:spLocks noChangeArrowheads="1"/>
          </p:cNvSpPr>
          <p:nvPr/>
        </p:nvSpPr>
        <p:spPr bwMode="auto">
          <a:xfrm>
            <a:off x="1081088" y="542925"/>
            <a:ext cx="1830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800">
                <a:solidFill>
                  <a:srgbClr val="FF0000"/>
                </a:solidFill>
              </a:rPr>
              <a:t>Subsection</a:t>
            </a:r>
            <a:r>
              <a:rPr lang="en-US" altLang="en-US" sz="1800"/>
              <a:t> </a:t>
            </a:r>
          </a:p>
        </p:txBody>
      </p:sp>
      <p:cxnSp>
        <p:nvCxnSpPr>
          <p:cNvPr id="20" name="Straight Connector 19"/>
          <p:cNvCxnSpPr/>
          <p:nvPr/>
        </p:nvCxnSpPr>
        <p:spPr>
          <a:xfrm>
            <a:off x="7427913" y="1066800"/>
            <a:ext cx="1165225" cy="323850"/>
          </a:xfrm>
          <a:prstGeom prst="line">
            <a:avLst/>
          </a:prstGeom>
        </p:spPr>
        <p:style>
          <a:lnRef idx="2">
            <a:schemeClr val="accent1"/>
          </a:lnRef>
          <a:fillRef idx="0">
            <a:schemeClr val="accent1"/>
          </a:fillRef>
          <a:effectRef idx="1">
            <a:schemeClr val="accent1"/>
          </a:effectRef>
          <a:fontRef idx="minor">
            <a:schemeClr val="tx1"/>
          </a:fontRef>
        </p:style>
      </p:cxnSp>
      <p:sp>
        <p:nvSpPr>
          <p:cNvPr id="7183" name="TextBox 25"/>
          <p:cNvSpPr txBox="1">
            <a:spLocks noChangeArrowheads="1"/>
          </p:cNvSpPr>
          <p:nvPr/>
        </p:nvSpPr>
        <p:spPr bwMode="auto">
          <a:xfrm>
            <a:off x="6180138" y="4035425"/>
            <a:ext cx="1830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800">
                <a:solidFill>
                  <a:srgbClr val="FF0000"/>
                </a:solidFill>
              </a:rPr>
              <a:t>Subsection</a:t>
            </a:r>
            <a:r>
              <a:rPr lang="en-US" altLang="en-US" sz="1800"/>
              <a:t> </a:t>
            </a:r>
          </a:p>
        </p:txBody>
      </p:sp>
      <p:cxnSp>
        <p:nvCxnSpPr>
          <p:cNvPr id="27" name="Straight Connector 26"/>
          <p:cNvCxnSpPr>
            <a:stCxn id="4" idx="3"/>
          </p:cNvCxnSpPr>
          <p:nvPr/>
        </p:nvCxnSpPr>
        <p:spPr>
          <a:xfrm>
            <a:off x="5964238" y="4408488"/>
            <a:ext cx="461962"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87325" y="2925763"/>
            <a:ext cx="2728913" cy="2584450"/>
          </a:xfrm>
          <a:prstGeom prst="rect">
            <a:avLst/>
          </a:prstGeom>
          <a:noFill/>
        </p:spPr>
        <p:txBody>
          <a:bodyPr>
            <a:spAutoFit/>
          </a:bodyPr>
          <a:lstStyle/>
          <a:p>
            <a:pPr>
              <a:defRPr/>
            </a:pPr>
            <a:r>
              <a:rPr lang="en-US" dirty="0"/>
              <a:t> </a:t>
            </a:r>
            <a:r>
              <a:rPr lang="en-US" dirty="0">
                <a:solidFill>
                  <a:srgbClr val="0070C0"/>
                </a:solidFill>
              </a:rPr>
              <a:t>By end of grade 2… </a:t>
            </a:r>
          </a:p>
          <a:p>
            <a:pPr marL="285750" indent="-285750">
              <a:buFont typeface="Arial" panose="020B0604020202020204" pitchFamily="34" charset="0"/>
              <a:buChar char="•"/>
              <a:defRPr/>
            </a:pPr>
            <a:r>
              <a:rPr lang="en-US" dirty="0"/>
              <a:t>Roles/responsibilities of people authority</a:t>
            </a:r>
          </a:p>
          <a:p>
            <a:pPr marL="285750" indent="-285750">
              <a:buFont typeface="Arial" panose="020B0604020202020204" pitchFamily="34" charset="0"/>
              <a:buChar char="•"/>
              <a:defRPr/>
            </a:pPr>
            <a:r>
              <a:rPr lang="en-US" dirty="0"/>
              <a:t>Roles in a community</a:t>
            </a:r>
          </a:p>
          <a:p>
            <a:pPr marL="285750" indent="-285750">
              <a:buFont typeface="Arial" panose="020B0604020202020204" pitchFamily="34" charset="0"/>
              <a:buChar char="•"/>
              <a:defRPr/>
            </a:pPr>
            <a:r>
              <a:rPr lang="en-US" dirty="0"/>
              <a:t>Purposes of rules in/out of school</a:t>
            </a:r>
          </a:p>
          <a:p>
            <a:pPr marL="285750" indent="-285750">
              <a:buFont typeface="Arial" panose="020B0604020202020204" pitchFamily="34" charset="0"/>
              <a:buChar char="•"/>
              <a:defRPr/>
            </a:pPr>
            <a:r>
              <a:rPr lang="en-US" dirty="0"/>
              <a:t>Functions of governments</a:t>
            </a:r>
          </a:p>
          <a:p>
            <a:pPr marL="285750" indent="-285750">
              <a:buFont typeface="Arial" panose="020B0604020202020204" pitchFamily="34" charset="0"/>
              <a:buChar char="•"/>
              <a:defRPr/>
            </a:pPr>
            <a:r>
              <a:rPr lang="en-US" dirty="0"/>
              <a:t>How communities work </a:t>
            </a:r>
          </a:p>
        </p:txBody>
      </p:sp>
      <p:sp>
        <p:nvSpPr>
          <p:cNvPr id="61444" name="Right Arrow 61443"/>
          <p:cNvSpPr/>
          <p:nvPr/>
        </p:nvSpPr>
        <p:spPr>
          <a:xfrm rot="12154525">
            <a:off x="2562225" y="5235575"/>
            <a:ext cx="1851025" cy="11953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solidFill>
                <a:srgbClr val="FF0000"/>
              </a:solidFill>
            </a:endParaRPr>
          </a:p>
        </p:txBody>
      </p:sp>
      <p:sp>
        <p:nvSpPr>
          <p:cNvPr id="7187" name="Rectangle 61444"/>
          <p:cNvSpPr>
            <a:spLocks noChangeArrowheads="1"/>
          </p:cNvSpPr>
          <p:nvPr/>
        </p:nvSpPr>
        <p:spPr bwMode="auto">
          <a:xfrm>
            <a:off x="4459288" y="54324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b="1">
                <a:solidFill>
                  <a:srgbClr val="0070C0"/>
                </a:solidFill>
              </a:rPr>
              <a:t>Under each subsection, list the main ideas from the pathway indicators for your grade level.  </a:t>
            </a:r>
          </a:p>
        </p:txBody>
      </p:sp>
    </p:spTree>
    <p:extLst>
      <p:ext uri="{BB962C8B-B14F-4D97-AF65-F5344CB8AC3E}">
        <p14:creationId xmlns:p14="http://schemas.microsoft.com/office/powerpoint/2010/main" val="3795453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accent4">
                <a:shade val="45000"/>
                <a:satMod val="135000"/>
              </a:schemeClr>
              <a:prstClr val="white"/>
            </a:duotone>
          </a:blip>
          <a:srcRect l="4558" t="18943" r="4558"/>
          <a:stretch/>
        </p:blipFill>
        <p:spPr>
          <a:xfrm>
            <a:off x="-25924" y="1470325"/>
            <a:ext cx="9144000" cy="4894266"/>
          </a:xfrm>
          <a:prstGeom prst="rect">
            <a:avLst/>
          </a:prstGeom>
        </p:spPr>
      </p:pic>
      <p:sp>
        <p:nvSpPr>
          <p:cNvPr id="4" name="TextBox 3"/>
          <p:cNvSpPr txBox="1"/>
          <p:nvPr/>
        </p:nvSpPr>
        <p:spPr>
          <a:xfrm>
            <a:off x="721575" y="1056326"/>
            <a:ext cx="1915909" cy="95410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Inquiry</a:t>
            </a:r>
          </a:p>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Arc</a:t>
            </a:r>
          </a:p>
        </p:txBody>
      </p:sp>
      <p:sp>
        <p:nvSpPr>
          <p:cNvPr id="5" name="TextBox 4"/>
          <p:cNvSpPr txBox="1"/>
          <p:nvPr/>
        </p:nvSpPr>
        <p:spPr>
          <a:xfrm>
            <a:off x="6869730" y="1054181"/>
            <a:ext cx="1302034" cy="95410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Civic</a:t>
            </a:r>
          </a:p>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Life</a:t>
            </a:r>
          </a:p>
        </p:txBody>
      </p:sp>
      <p:sp>
        <p:nvSpPr>
          <p:cNvPr id="6" name="TextBox 5"/>
          <p:cNvSpPr txBox="1"/>
          <p:nvPr/>
        </p:nvSpPr>
        <p:spPr>
          <a:xfrm>
            <a:off x="3119144" y="1054181"/>
            <a:ext cx="3057247" cy="95410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Disciplinary</a:t>
            </a:r>
          </a:p>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Literacy</a:t>
            </a:r>
          </a:p>
        </p:txBody>
      </p:sp>
      <p:sp>
        <p:nvSpPr>
          <p:cNvPr id="8" name="Rectangle 7"/>
          <p:cNvSpPr/>
          <p:nvPr/>
        </p:nvSpPr>
        <p:spPr>
          <a:xfrm rot="5400000">
            <a:off x="3628176" y="1323542"/>
            <a:ext cx="1892326" cy="9169923"/>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Foundations</a:t>
            </a:r>
          </a:p>
        </p:txBody>
      </p:sp>
      <p:cxnSp>
        <p:nvCxnSpPr>
          <p:cNvPr id="10" name="Straight Connector 9"/>
          <p:cNvCxnSpPr>
            <a:cxnSpLocks noChangeShapeType="1"/>
          </p:cNvCxnSpPr>
          <p:nvPr/>
        </p:nvCxnSpPr>
        <p:spPr bwMode="auto">
          <a:xfrm>
            <a:off x="-25400" y="4962525"/>
            <a:ext cx="9185275" cy="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439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29" y="5486400"/>
            <a:ext cx="1219200" cy="115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724400"/>
            <a:ext cx="8381999" cy="646331"/>
          </a:xfrm>
          <a:prstGeom prst="rect">
            <a:avLst/>
          </a:prstGeom>
        </p:spPr>
        <p:txBody>
          <a:bodyPr wrap="square">
            <a:spAutoFit/>
          </a:bodyPr>
          <a:lstStyle/>
          <a:p>
            <a:pPr algn="ctr"/>
            <a:r>
              <a:rPr lang="en-US" altLang="en-US" dirty="0">
                <a:hlinkClick r:id="rId4"/>
              </a:rPr>
              <a:t>http://</a:t>
            </a:r>
            <a:r>
              <a:rPr lang="en-US" altLang="en-US" dirty="0" smtClean="0">
                <a:hlinkClick r:id="rId4"/>
              </a:rPr>
              <a:t>media.education.ky.gov/video1/On-Demand2014/F_Smith_1-7-2014.mp4</a:t>
            </a:r>
            <a:endParaRPr lang="en-US" altLang="en-US" dirty="0" smtClean="0"/>
          </a:p>
          <a:p>
            <a:pPr algn="ctr"/>
            <a:endParaRPr lang="en-US" altLang="en-US" dirty="0"/>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288" y="228600"/>
            <a:ext cx="4343400" cy="224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89929" y="2971800"/>
            <a:ext cx="6179897" cy="1384995"/>
          </a:xfrm>
          <a:prstGeom prst="rect">
            <a:avLst/>
          </a:prstGeom>
          <a:noFill/>
        </p:spPr>
        <p:txBody>
          <a:bodyPr wrap="none" rtlCol="0">
            <a:spAutoFit/>
          </a:bodyPr>
          <a:lstStyle/>
          <a:p>
            <a:pPr algn="ctr"/>
            <a:r>
              <a:rPr lang="en-US" sz="2800" b="1" dirty="0" smtClean="0">
                <a:solidFill>
                  <a:srgbClr val="0070C0"/>
                </a:solidFill>
                <a:effectLst>
                  <a:outerShdw blurRad="38100" dist="38100" dir="2700000" algn="tl">
                    <a:srgbClr val="000000">
                      <a:alpha val="43137"/>
                    </a:srgbClr>
                  </a:outerShdw>
                </a:effectLst>
              </a:rPr>
              <a:t>Felicia C. Smith</a:t>
            </a:r>
          </a:p>
          <a:p>
            <a:pPr algn="ctr"/>
            <a:r>
              <a:rPr lang="en-US" sz="2800" b="1" dirty="0" smtClean="0">
                <a:solidFill>
                  <a:srgbClr val="0070C0"/>
                </a:solidFill>
                <a:effectLst>
                  <a:outerShdw blurRad="38100" dist="38100" dir="2700000" algn="tl">
                    <a:srgbClr val="000000">
                      <a:alpha val="43137"/>
                    </a:srgbClr>
                  </a:outerShdw>
                </a:effectLst>
              </a:rPr>
              <a:t>Kentucky Department of Education</a:t>
            </a:r>
          </a:p>
          <a:p>
            <a:pPr algn="ctr"/>
            <a:r>
              <a:rPr lang="en-US" sz="2800" b="1" dirty="0" smtClean="0">
                <a:solidFill>
                  <a:srgbClr val="0070C0"/>
                </a:solidFill>
                <a:effectLst>
                  <a:outerShdw blurRad="38100" dist="38100" dir="2700000" algn="tl">
                    <a:srgbClr val="000000">
                      <a:alpha val="43137"/>
                    </a:srgbClr>
                  </a:outerShdw>
                </a:effectLst>
              </a:rPr>
              <a:t>Associate Commissioner</a:t>
            </a:r>
            <a:endParaRPr lang="en-US"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0098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_organization.tiff"/>
          <p:cNvPicPr>
            <a:picLocks noChangeAspect="1"/>
          </p:cNvPicPr>
          <p:nvPr/>
        </p:nvPicPr>
        <p:blipFill>
          <a:blip r:embed="rId3"/>
          <a:stretch>
            <a:fillRect/>
          </a:stretch>
        </p:blipFill>
        <p:spPr>
          <a:xfrm>
            <a:off x="0" y="2706688"/>
            <a:ext cx="9196388" cy="4151312"/>
          </a:xfrm>
          <a:prstGeom prst="rect">
            <a:avLst/>
          </a:prstGeom>
          <a:ln>
            <a:solidFill>
              <a:schemeClr val="accent1">
                <a:lumMod val="75000"/>
              </a:schemeClr>
            </a:solidFill>
          </a:ln>
        </p:spPr>
      </p:pic>
      <p:sp>
        <p:nvSpPr>
          <p:cNvPr id="5" name="Rectangle 4"/>
          <p:cNvSpPr/>
          <p:nvPr/>
        </p:nvSpPr>
        <p:spPr>
          <a:xfrm>
            <a:off x="917575" y="504825"/>
            <a:ext cx="7373938" cy="1200150"/>
          </a:xfrm>
          <a:prstGeom prst="rect">
            <a:avLst/>
          </a:prstGeom>
        </p:spPr>
        <p:txBody>
          <a:bodyPr>
            <a:spAutoFit/>
          </a:bodyPr>
          <a:lstStyle/>
          <a:p>
            <a:pPr algn="ctr" fontAlgn="auto">
              <a:spcBef>
                <a:spcPts val="0"/>
              </a:spcBef>
              <a:spcAft>
                <a:spcPts val="0"/>
              </a:spcAft>
              <a:defRPr/>
            </a:pPr>
            <a:r>
              <a:rPr lang="en-US" sz="3600" b="1" dirty="0">
                <a:solidFill>
                  <a:schemeClr val="accent1">
                    <a:lumMod val="50000"/>
                  </a:schemeClr>
                </a:solidFill>
                <a:latin typeface="+mn-lt"/>
                <a:ea typeface="+mn-ea"/>
              </a:rPr>
              <a:t>C3 Inquiry Arc </a:t>
            </a:r>
          </a:p>
          <a:p>
            <a:pPr algn="ctr" fontAlgn="auto">
              <a:spcBef>
                <a:spcPts val="0"/>
              </a:spcBef>
              <a:spcAft>
                <a:spcPts val="0"/>
              </a:spcAft>
              <a:defRPr/>
            </a:pPr>
            <a:endParaRPr lang="en-US" sz="3600" dirty="0">
              <a:solidFill>
                <a:schemeClr val="accent1">
                  <a:lumMod val="50000"/>
                </a:schemeClr>
              </a:solidFill>
              <a:latin typeface="+mn-lt"/>
              <a:ea typeface="+mn-ea"/>
            </a:endParaRPr>
          </a:p>
        </p:txBody>
      </p:sp>
      <p:cxnSp>
        <p:nvCxnSpPr>
          <p:cNvPr id="7" name="Straight Connector 6"/>
          <p:cNvCxnSpPr>
            <a:cxnSpLocks noChangeShapeType="1"/>
          </p:cNvCxnSpPr>
          <p:nvPr/>
        </p:nvCxnSpPr>
        <p:spPr bwMode="auto">
          <a:xfrm>
            <a:off x="11113" y="2706688"/>
            <a:ext cx="9185275" cy="0"/>
          </a:xfrm>
          <a:prstGeom prst="line">
            <a:avLst/>
          </a:prstGeom>
          <a:noFill/>
          <a:ln w="76200">
            <a:solidFill>
              <a:srgbClr val="25406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l="9148" t="41579" r="73904" b="35817"/>
          <a:stretch>
            <a:fillRect/>
          </a:stretch>
        </p:blipFill>
        <p:spPr bwMode="auto">
          <a:xfrm>
            <a:off x="614363" y="1219200"/>
            <a:ext cx="127158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p:cNvPicPr>
            <a:picLocks noChangeAspect="1" noChangeArrowheads="1"/>
          </p:cNvPicPr>
          <p:nvPr/>
        </p:nvPicPr>
        <p:blipFill>
          <a:blip r:embed="rId4">
            <a:extLst>
              <a:ext uri="{28A0092B-C50C-407E-A947-70E740481C1C}">
                <a14:useLocalDpi xmlns:a14="http://schemas.microsoft.com/office/drawing/2010/main" val="0"/>
              </a:ext>
            </a:extLst>
          </a:blip>
          <a:srcRect l="31865" t="36987" r="51712" b="41113"/>
          <a:stretch>
            <a:fillRect/>
          </a:stretch>
        </p:blipFill>
        <p:spPr bwMode="auto">
          <a:xfrm>
            <a:off x="2868613" y="1268413"/>
            <a:ext cx="122713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p:cNvPicPr>
            <a:picLocks noChangeAspect="1" noChangeArrowheads="1"/>
          </p:cNvPicPr>
          <p:nvPr/>
        </p:nvPicPr>
        <p:blipFill>
          <a:blip r:embed="rId4">
            <a:extLst>
              <a:ext uri="{28A0092B-C50C-407E-A947-70E740481C1C}">
                <a14:useLocalDpi xmlns:a14="http://schemas.microsoft.com/office/drawing/2010/main" val="0"/>
              </a:ext>
            </a:extLst>
          </a:blip>
          <a:srcRect l="54738" t="37114" r="29601" b="41992"/>
          <a:stretch>
            <a:fillRect/>
          </a:stretch>
        </p:blipFill>
        <p:spPr bwMode="auto">
          <a:xfrm>
            <a:off x="5286375" y="1219200"/>
            <a:ext cx="122713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p:cNvPicPr>
            <a:picLocks noChangeAspect="1" noChangeArrowheads="1"/>
          </p:cNvPicPr>
          <p:nvPr/>
        </p:nvPicPr>
        <p:blipFill>
          <a:blip r:embed="rId4">
            <a:extLst>
              <a:ext uri="{28A0092B-C50C-407E-A947-70E740481C1C}">
                <a14:useLocalDpi xmlns:a14="http://schemas.microsoft.com/office/drawing/2010/main" val="0"/>
              </a:ext>
            </a:extLst>
          </a:blip>
          <a:srcRect l="77371" t="42603" r="6889" b="36406"/>
          <a:stretch>
            <a:fillRect/>
          </a:stretch>
        </p:blipFill>
        <p:spPr bwMode="auto">
          <a:xfrm>
            <a:off x="7551738" y="1219200"/>
            <a:ext cx="110331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241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0906" y="228600"/>
            <a:ext cx="7373938" cy="1077912"/>
          </a:xfrm>
          <a:prstGeom prst="rect">
            <a:avLst/>
          </a:prstGeom>
        </p:spPr>
        <p:txBody>
          <a:bodyPr>
            <a:spAutoFit/>
          </a:bodyPr>
          <a:lstStyle/>
          <a:p>
            <a:pPr algn="ctr" fontAlgn="auto">
              <a:spcBef>
                <a:spcPts val="0"/>
              </a:spcBef>
              <a:spcAft>
                <a:spcPts val="0"/>
              </a:spcAft>
              <a:defRPr/>
            </a:pPr>
            <a:r>
              <a:rPr lang="en-US" sz="3200" dirty="0">
                <a:solidFill>
                  <a:schemeClr val="accent1">
                    <a:lumMod val="50000"/>
                  </a:schemeClr>
                </a:solidFill>
                <a:latin typeface="+mn-lt"/>
                <a:ea typeface="+mn-ea"/>
              </a:rPr>
              <a:t>Dimension 2:</a:t>
            </a:r>
          </a:p>
          <a:p>
            <a:pPr algn="ctr" fontAlgn="auto">
              <a:spcBef>
                <a:spcPts val="0"/>
              </a:spcBef>
              <a:spcAft>
                <a:spcPts val="0"/>
              </a:spcAft>
              <a:defRPr/>
            </a:pPr>
            <a:r>
              <a:rPr lang="en-US" sz="3200" dirty="0">
                <a:solidFill>
                  <a:schemeClr val="accent1">
                    <a:lumMod val="50000"/>
                  </a:schemeClr>
                </a:solidFill>
                <a:latin typeface="+mn-lt"/>
                <a:ea typeface="+mn-ea"/>
              </a:rPr>
              <a:t>Applying Disciplinary Tools and Concepts</a:t>
            </a:r>
          </a:p>
        </p:txBody>
      </p:sp>
      <p:pic>
        <p:nvPicPr>
          <p:cNvPr id="10243" name="Picture 3" descr="Dimension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184785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a:off x="4763" y="1847850"/>
            <a:ext cx="9185275" cy="0"/>
          </a:xfrm>
          <a:prstGeom prst="line">
            <a:avLst/>
          </a:prstGeom>
          <a:noFill/>
          <a:ln w="76200">
            <a:solidFill>
              <a:srgbClr val="25406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245" name="Picture 26" descr="pol.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8" y="5541963"/>
            <a:ext cx="1009650" cy="908050"/>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22" descr="geo.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5413" y="5489575"/>
            <a:ext cx="1035050" cy="950913"/>
          </a:xfrm>
          <a:prstGeom prst="rect">
            <a:avLst/>
          </a:prstGeom>
          <a:noFill/>
          <a:ln w="2857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25" descr="eco.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63838" y="5489575"/>
            <a:ext cx="1077912" cy="950913"/>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23" descr="history.tif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7938" y="5489575"/>
            <a:ext cx="1004887" cy="960438"/>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40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historypathway.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5"/>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9"/>
          <p:cNvSpPr>
            <a:spLocks noChangeArrowheads="1"/>
          </p:cNvSpPr>
          <p:nvPr/>
        </p:nvSpPr>
        <p:spPr bwMode="auto">
          <a:xfrm>
            <a:off x="884238" y="334963"/>
            <a:ext cx="7375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4400">
                <a:solidFill>
                  <a:srgbClr val="6B2C83"/>
                </a:solidFill>
              </a:rPr>
              <a:t>History K-12 Pathway</a:t>
            </a:r>
          </a:p>
        </p:txBody>
      </p:sp>
    </p:spTree>
    <p:extLst>
      <p:ext uri="{BB962C8B-B14F-4D97-AF65-F5344CB8AC3E}">
        <p14:creationId xmlns:p14="http://schemas.microsoft.com/office/powerpoint/2010/main" val="771025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8158">
            <a:off x="303747" y="1706516"/>
            <a:ext cx="3894935" cy="28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22076" y="762000"/>
            <a:ext cx="4230414" cy="5016758"/>
          </a:xfrm>
          <a:prstGeom prst="rect">
            <a:avLst/>
          </a:prstGeom>
          <a:solidFill>
            <a:schemeClr val="accent5">
              <a:lumMod val="75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rgbClr val="663300"/>
                </a:solidFill>
                <a:effectLst>
                  <a:outerShdw blurRad="76200" dist="50800" dir="5400000" algn="tl" rotWithShape="0">
                    <a:srgbClr val="000000">
                      <a:alpha val="65000"/>
                    </a:srgbClr>
                  </a:outerShdw>
                </a:effectLst>
              </a:rPr>
              <a:t>Examine the Four Dimensions of the C3 more closely by completing the Scavenger Hunt. </a:t>
            </a:r>
            <a:endParaRPr lang="en-US" sz="4000" b="1" cap="none" spc="50" dirty="0">
              <a:ln w="11430"/>
              <a:solidFill>
                <a:srgbClr val="6633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76504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286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00" b="1">
                <a:solidFill>
                  <a:srgbClr val="999999"/>
                </a:solidFill>
                <a:latin typeface="+mj-lt"/>
                <a:ea typeface="+mj-ea"/>
                <a:cs typeface="+mj-cs"/>
              </a:defRPr>
            </a:lvl1pPr>
            <a:lvl2pPr algn="l" rtl="0" eaLnBrk="1" fontAlgn="base" hangingPunct="1">
              <a:spcBef>
                <a:spcPct val="0"/>
              </a:spcBef>
              <a:spcAft>
                <a:spcPct val="0"/>
              </a:spcAft>
              <a:defRPr sz="2200" b="1">
                <a:solidFill>
                  <a:srgbClr val="999999"/>
                </a:solidFill>
                <a:latin typeface="Arial" charset="0"/>
                <a:cs typeface="Arial" charset="0"/>
              </a:defRPr>
            </a:lvl2pPr>
            <a:lvl3pPr algn="l" rtl="0" eaLnBrk="1" fontAlgn="base" hangingPunct="1">
              <a:spcBef>
                <a:spcPct val="0"/>
              </a:spcBef>
              <a:spcAft>
                <a:spcPct val="0"/>
              </a:spcAft>
              <a:defRPr sz="2200" b="1">
                <a:solidFill>
                  <a:srgbClr val="999999"/>
                </a:solidFill>
                <a:latin typeface="Arial" charset="0"/>
                <a:cs typeface="Arial" charset="0"/>
              </a:defRPr>
            </a:lvl3pPr>
            <a:lvl4pPr algn="l" rtl="0" eaLnBrk="1" fontAlgn="base" hangingPunct="1">
              <a:spcBef>
                <a:spcPct val="0"/>
              </a:spcBef>
              <a:spcAft>
                <a:spcPct val="0"/>
              </a:spcAft>
              <a:defRPr sz="2200" b="1">
                <a:solidFill>
                  <a:srgbClr val="999999"/>
                </a:solidFill>
                <a:latin typeface="Arial" charset="0"/>
                <a:cs typeface="Arial" charset="0"/>
              </a:defRPr>
            </a:lvl4pPr>
            <a:lvl5pPr algn="l" rtl="0" eaLnBrk="1" fontAlgn="base" hangingPunct="1">
              <a:spcBef>
                <a:spcPct val="0"/>
              </a:spcBef>
              <a:spcAft>
                <a:spcPct val="0"/>
              </a:spcAft>
              <a:defRPr sz="2200" b="1">
                <a:solidFill>
                  <a:srgbClr val="999999"/>
                </a:solidFill>
                <a:latin typeface="Arial" charset="0"/>
                <a:cs typeface="Arial" charset="0"/>
              </a:defRPr>
            </a:lvl5pPr>
            <a:lvl6pPr marL="457200" algn="l" rtl="0" eaLnBrk="1" fontAlgn="base" hangingPunct="1">
              <a:spcBef>
                <a:spcPct val="0"/>
              </a:spcBef>
              <a:spcAft>
                <a:spcPct val="0"/>
              </a:spcAft>
              <a:defRPr sz="2200" b="1">
                <a:solidFill>
                  <a:srgbClr val="999999"/>
                </a:solidFill>
                <a:latin typeface="Arial" charset="0"/>
                <a:cs typeface="Arial" charset="0"/>
              </a:defRPr>
            </a:lvl6pPr>
            <a:lvl7pPr marL="914400" algn="l" rtl="0" eaLnBrk="1" fontAlgn="base" hangingPunct="1">
              <a:spcBef>
                <a:spcPct val="0"/>
              </a:spcBef>
              <a:spcAft>
                <a:spcPct val="0"/>
              </a:spcAft>
              <a:defRPr sz="2200" b="1">
                <a:solidFill>
                  <a:srgbClr val="999999"/>
                </a:solidFill>
                <a:latin typeface="Arial" charset="0"/>
                <a:cs typeface="Arial" charset="0"/>
              </a:defRPr>
            </a:lvl7pPr>
            <a:lvl8pPr marL="1371600" algn="l" rtl="0" eaLnBrk="1" fontAlgn="base" hangingPunct="1">
              <a:spcBef>
                <a:spcPct val="0"/>
              </a:spcBef>
              <a:spcAft>
                <a:spcPct val="0"/>
              </a:spcAft>
              <a:defRPr sz="2200" b="1">
                <a:solidFill>
                  <a:srgbClr val="999999"/>
                </a:solidFill>
                <a:latin typeface="Arial" charset="0"/>
                <a:cs typeface="Arial" charset="0"/>
              </a:defRPr>
            </a:lvl8pPr>
            <a:lvl9pPr marL="1828800" algn="l" rtl="0" eaLnBrk="1" fontAlgn="base" hangingPunct="1">
              <a:spcBef>
                <a:spcPct val="0"/>
              </a:spcBef>
              <a:spcAft>
                <a:spcPct val="0"/>
              </a:spcAft>
              <a:defRPr sz="2200" b="1">
                <a:solidFill>
                  <a:srgbClr val="999999"/>
                </a:solidFill>
                <a:latin typeface="Arial" charset="0"/>
                <a:cs typeface="Arial" charset="0"/>
              </a:defRPr>
            </a:lvl9pPr>
          </a:lstStyle>
          <a:p>
            <a:pPr algn="ctr"/>
            <a:r>
              <a:rPr lang="en-US" altLang="en-US" sz="6000" kern="0" dirty="0" smtClean="0"/>
              <a:t>Reflections on C3 </a:t>
            </a:r>
            <a:br>
              <a:rPr lang="en-US" altLang="en-US" sz="6000" kern="0" dirty="0" smtClean="0"/>
            </a:br>
            <a:endParaRPr lang="en-US" altLang="en-US" sz="4800" kern="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 y="963612"/>
            <a:ext cx="914627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152399" y="4298900"/>
            <a:ext cx="8728075" cy="2528888"/>
          </a:xfrm>
          <a:prstGeom prst="rect">
            <a:avLst/>
          </a:prstGeom>
        </p:spPr>
        <p:txBody>
          <a:bodyPr rtlCol="0">
            <a:normAutofit fontScale="92500" lnSpcReduction="10000"/>
          </a:bodyPr>
          <a:lstStyle>
            <a:lvl1pPr marL="269875" indent="-269875" algn="l" rtl="0" eaLnBrk="1" fontAlgn="base" hangingPunct="1">
              <a:spcBef>
                <a:spcPct val="20000"/>
              </a:spcBef>
              <a:spcAft>
                <a:spcPct val="0"/>
              </a:spcAft>
              <a:buChar char="•"/>
              <a:defRPr sz="1600">
                <a:solidFill>
                  <a:schemeClr val="tx1"/>
                </a:solidFill>
                <a:latin typeface="+mn-lt"/>
                <a:ea typeface="+mn-ea"/>
                <a:cs typeface="+mn-cs"/>
              </a:defRPr>
            </a:lvl1pPr>
            <a:lvl2pPr marL="820738" indent="-285750" algn="l" rtl="0" eaLnBrk="1" fontAlgn="base" hangingPunct="1">
              <a:spcBef>
                <a:spcPct val="20000"/>
              </a:spcBef>
              <a:spcAft>
                <a:spcPct val="0"/>
              </a:spcAft>
              <a:buChar char="–"/>
              <a:defRPr sz="2800">
                <a:solidFill>
                  <a:schemeClr val="tx1"/>
                </a:solidFill>
                <a:latin typeface="+mj-lt"/>
                <a:cs typeface="+mn-cs"/>
              </a:defRPr>
            </a:lvl2pPr>
            <a:lvl3pPr marL="1228725" indent="-228600" algn="l" rtl="0" eaLnBrk="1" fontAlgn="base" hangingPunct="1">
              <a:spcBef>
                <a:spcPct val="20000"/>
              </a:spcBef>
              <a:spcAft>
                <a:spcPct val="0"/>
              </a:spcAft>
              <a:buChar char="•"/>
              <a:defRPr sz="2400">
                <a:solidFill>
                  <a:schemeClr val="tx1"/>
                </a:solidFill>
                <a:latin typeface="+mj-lt"/>
                <a:cs typeface="+mn-cs"/>
              </a:defRPr>
            </a:lvl3pPr>
            <a:lvl4pPr marL="1636713" indent="-228600" algn="l" rtl="0" eaLnBrk="1" fontAlgn="base" hangingPunct="1">
              <a:spcBef>
                <a:spcPct val="20000"/>
              </a:spcBef>
              <a:spcAft>
                <a:spcPct val="0"/>
              </a:spcAft>
              <a:buChar char="–"/>
              <a:defRPr sz="2000">
                <a:solidFill>
                  <a:schemeClr val="tx1"/>
                </a:solidFill>
                <a:latin typeface="+mj-lt"/>
                <a:cs typeface="+mn-cs"/>
              </a:defRPr>
            </a:lvl4pPr>
            <a:lvl5pPr marL="2057400" indent="-228600" algn="l" rtl="0" eaLnBrk="1" fontAlgn="base" hangingPunct="1">
              <a:spcBef>
                <a:spcPct val="20000"/>
              </a:spcBef>
              <a:spcAft>
                <a:spcPct val="0"/>
              </a:spcAft>
              <a:buChar char="»"/>
              <a:defRPr sz="2000">
                <a:solidFill>
                  <a:schemeClr val="tx1"/>
                </a:solidFill>
                <a:latin typeface="+mj-lt"/>
                <a:cs typeface="+mn-cs"/>
              </a:defRPr>
            </a:lvl5pPr>
            <a:lvl6pPr marL="2514600" indent="-228600" algn="l" rtl="0" eaLnBrk="1" fontAlgn="base" hangingPunct="1">
              <a:spcBef>
                <a:spcPct val="20000"/>
              </a:spcBef>
              <a:spcAft>
                <a:spcPct val="0"/>
              </a:spcAft>
              <a:buChar char="»"/>
              <a:defRPr sz="2000">
                <a:solidFill>
                  <a:schemeClr val="tx1"/>
                </a:solidFill>
                <a:latin typeface="+mj-lt"/>
                <a:cs typeface="+mn-cs"/>
              </a:defRPr>
            </a:lvl6pPr>
            <a:lvl7pPr marL="2971800" indent="-228600" algn="l" rtl="0" eaLnBrk="1" fontAlgn="base" hangingPunct="1">
              <a:spcBef>
                <a:spcPct val="20000"/>
              </a:spcBef>
              <a:spcAft>
                <a:spcPct val="0"/>
              </a:spcAft>
              <a:buChar char="»"/>
              <a:defRPr sz="2000">
                <a:solidFill>
                  <a:schemeClr val="tx1"/>
                </a:solidFill>
                <a:latin typeface="+mj-lt"/>
                <a:cs typeface="+mn-cs"/>
              </a:defRPr>
            </a:lvl7pPr>
            <a:lvl8pPr marL="3429000" indent="-228600" algn="l" rtl="0" eaLnBrk="1" fontAlgn="base" hangingPunct="1">
              <a:spcBef>
                <a:spcPct val="20000"/>
              </a:spcBef>
              <a:spcAft>
                <a:spcPct val="0"/>
              </a:spcAft>
              <a:buChar char="»"/>
              <a:defRPr sz="2000">
                <a:solidFill>
                  <a:schemeClr val="tx1"/>
                </a:solidFill>
                <a:latin typeface="+mj-lt"/>
                <a:cs typeface="+mn-cs"/>
              </a:defRPr>
            </a:lvl8pPr>
            <a:lvl9pPr marL="3886200" indent="-228600" algn="l" rtl="0" eaLnBrk="1" fontAlgn="base" hangingPunct="1">
              <a:spcBef>
                <a:spcPct val="20000"/>
              </a:spcBef>
              <a:spcAft>
                <a:spcPct val="0"/>
              </a:spcAft>
              <a:buChar char="»"/>
              <a:defRPr sz="2000">
                <a:solidFill>
                  <a:schemeClr val="tx1"/>
                </a:solidFill>
                <a:latin typeface="+mj-lt"/>
                <a:cs typeface="+mn-cs"/>
              </a:defRPr>
            </a:lvl9pPr>
          </a:lstStyle>
          <a:p>
            <a:pPr fontAlgn="auto">
              <a:spcAft>
                <a:spcPts val="0"/>
              </a:spcAft>
              <a:buFont typeface="Arial"/>
              <a:buNone/>
              <a:defRPr/>
            </a:pPr>
            <a:r>
              <a:rPr lang="en-US" sz="2000" b="1" u="sng" kern="0" dirty="0" smtClean="0"/>
              <a:t>Your Task:</a:t>
            </a:r>
            <a:r>
              <a:rPr lang="en-US" sz="2000" b="1" kern="0" dirty="0" smtClean="0"/>
              <a:t>  </a:t>
            </a:r>
            <a:r>
              <a:rPr lang="en-US" sz="2000" kern="0" dirty="0" smtClean="0"/>
              <a:t>With your table group, discuss the</a:t>
            </a:r>
            <a:r>
              <a:rPr lang="en-US" sz="2000" kern="0" dirty="0"/>
              <a:t> </a:t>
            </a:r>
            <a:r>
              <a:rPr lang="en-US" sz="2000" kern="0" dirty="0" smtClean="0"/>
              <a:t>following questions:</a:t>
            </a:r>
          </a:p>
          <a:p>
            <a:pPr fontAlgn="auto">
              <a:spcAft>
                <a:spcPts val="0"/>
              </a:spcAft>
              <a:buFont typeface="Arial"/>
              <a:buNone/>
              <a:defRPr/>
            </a:pPr>
            <a:endParaRPr lang="en-US" sz="1100" kern="0" dirty="0" smtClean="0"/>
          </a:p>
          <a:p>
            <a:pPr fontAlgn="auto">
              <a:spcAft>
                <a:spcPts val="0"/>
              </a:spcAft>
              <a:buFont typeface="Arial"/>
              <a:buNone/>
              <a:defRPr/>
            </a:pPr>
            <a:r>
              <a:rPr lang="en-US" sz="2000" kern="0" dirty="0" smtClean="0"/>
              <a:t>1. What are some things you observed about the structure and/or    content of the C3 document?</a:t>
            </a:r>
          </a:p>
          <a:p>
            <a:pPr fontAlgn="auto">
              <a:spcAft>
                <a:spcPts val="0"/>
              </a:spcAft>
              <a:buFont typeface="Arial" charset="0"/>
              <a:buNone/>
              <a:defRPr/>
            </a:pPr>
            <a:r>
              <a:rPr lang="en-US" sz="2000" kern="0" dirty="0" smtClean="0"/>
              <a:t>2. What is new or different about the content or skills in C3?  </a:t>
            </a:r>
          </a:p>
          <a:p>
            <a:pPr fontAlgn="auto">
              <a:spcAft>
                <a:spcPts val="0"/>
              </a:spcAft>
              <a:buFont typeface="Arial" charset="0"/>
              <a:buNone/>
              <a:defRPr/>
            </a:pPr>
            <a:r>
              <a:rPr lang="en-US" sz="2000" kern="0" dirty="0" smtClean="0"/>
              <a:t>3. What sounds similar to Common Core?  ACT Quality Core?  Core</a:t>
            </a:r>
          </a:p>
          <a:p>
            <a:pPr fontAlgn="auto">
              <a:spcAft>
                <a:spcPts val="0"/>
              </a:spcAft>
              <a:buFont typeface="Arial" charset="0"/>
              <a:buNone/>
              <a:defRPr/>
            </a:pPr>
            <a:r>
              <a:rPr lang="en-US" sz="2000" kern="0" dirty="0"/>
              <a:t> </a:t>
            </a:r>
            <a:r>
              <a:rPr lang="en-US" sz="2000" kern="0" dirty="0" smtClean="0"/>
              <a:t>   Content?</a:t>
            </a:r>
          </a:p>
          <a:p>
            <a:pPr fontAlgn="auto">
              <a:spcAft>
                <a:spcPts val="0"/>
              </a:spcAft>
              <a:buFont typeface="Arial" charset="0"/>
              <a:buNone/>
              <a:defRPr/>
            </a:pPr>
            <a:r>
              <a:rPr lang="en-US" sz="2000" kern="0" dirty="0" smtClean="0"/>
              <a:t>4. Questions or concerns? </a:t>
            </a:r>
          </a:p>
        </p:txBody>
      </p:sp>
    </p:spTree>
    <p:extLst>
      <p:ext uri="{BB962C8B-B14F-4D97-AF65-F5344CB8AC3E}">
        <p14:creationId xmlns:p14="http://schemas.microsoft.com/office/powerpoint/2010/main" val="3296565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65488" y="3529013"/>
            <a:ext cx="2619375" cy="1743075"/>
          </a:xfrm>
        </p:spPr>
      </p:pic>
      <p:sp>
        <p:nvSpPr>
          <p:cNvPr id="10243" name="Title 1"/>
          <p:cNvSpPr>
            <a:spLocks noGrp="1"/>
          </p:cNvSpPr>
          <p:nvPr>
            <p:ph type="title"/>
          </p:nvPr>
        </p:nvSpPr>
        <p:spPr/>
        <p:txBody>
          <a:bodyPr/>
          <a:lstStyle/>
          <a:p>
            <a:endParaRPr lang="en-US" altLang="en-US" smtClean="0"/>
          </a:p>
        </p:txBody>
      </p:sp>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66CC"/>
          </a:solidFill>
          <a:ln>
            <a:noFill/>
          </a:ln>
          <a:extLst/>
        </p:spPr>
      </p:pic>
      <p:pic>
        <p:nvPicPr>
          <p:cNvPr id="1024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1075" y="0"/>
            <a:ext cx="17780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2947988" y="1765300"/>
            <a:ext cx="1150937" cy="6318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949450" y="2830513"/>
            <a:ext cx="2481263" cy="6302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430713" y="2830513"/>
            <a:ext cx="2782887" cy="63023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741988" y="3429000"/>
            <a:ext cx="2944812" cy="498475"/>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084888" y="3959225"/>
            <a:ext cx="2754312" cy="48895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B050"/>
              </a:solidFill>
            </a:endParaRPr>
          </a:p>
        </p:txBody>
      </p:sp>
      <p:sp>
        <p:nvSpPr>
          <p:cNvPr id="16" name="Oval 15"/>
          <p:cNvSpPr/>
          <p:nvPr/>
        </p:nvSpPr>
        <p:spPr>
          <a:xfrm>
            <a:off x="2722563" y="4805363"/>
            <a:ext cx="3582987" cy="6286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1035050" y="3927475"/>
            <a:ext cx="914400" cy="63182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14723964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a:xfrm>
            <a:off x="495300" y="533400"/>
            <a:ext cx="3352800" cy="1252538"/>
          </a:xfrm>
        </p:spPr>
        <p:txBody>
          <a:bodyPr>
            <a:normAutofit fontScale="90000"/>
          </a:bodyPr>
          <a:lstStyle/>
          <a:p>
            <a:r>
              <a:rPr lang="en-US" altLang="en-US" sz="5400" b="1" dirty="0" smtClean="0"/>
              <a:t>Please Note…</a:t>
            </a:r>
          </a:p>
        </p:txBody>
      </p:sp>
      <p:sp>
        <p:nvSpPr>
          <p:cNvPr id="18436" name="Content Placeholder 3"/>
          <p:cNvSpPr>
            <a:spLocks noGrp="1"/>
          </p:cNvSpPr>
          <p:nvPr>
            <p:ph idx="1"/>
          </p:nvPr>
        </p:nvSpPr>
        <p:spPr>
          <a:xfrm>
            <a:off x="3657601" y="1828800"/>
            <a:ext cx="5334000" cy="3810000"/>
          </a:xfrm>
        </p:spPr>
        <p:txBody>
          <a:bodyPr/>
          <a:lstStyle/>
          <a:p>
            <a:pPr marL="0" indent="0" algn="ctr" eaLnBrk="1" hangingPunct="1">
              <a:buFont typeface="Symbol" pitchFamily="18" charset="2"/>
              <a:buNone/>
            </a:pPr>
            <a:r>
              <a:rPr lang="en-US" altLang="en-US" sz="5400" b="1" dirty="0" smtClean="0"/>
              <a:t>FRAMEWORK </a:t>
            </a:r>
            <a:r>
              <a:rPr lang="en-US" altLang="en-US" sz="8000" b="1" dirty="0" smtClean="0">
                <a:solidFill>
                  <a:srgbClr val="FF0000"/>
                </a:solidFill>
              </a:rPr>
              <a:t>≠ </a:t>
            </a:r>
            <a:r>
              <a:rPr lang="en-US" altLang="en-US" sz="5400" b="1" dirty="0" smtClean="0"/>
              <a:t>STANDARDS</a:t>
            </a:r>
          </a:p>
        </p:txBody>
      </p:sp>
      <p:pic>
        <p:nvPicPr>
          <p:cNvPr id="1843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14478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125717"/>
            <a:ext cx="3048000" cy="28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221" y="5486399"/>
            <a:ext cx="9052034" cy="1200329"/>
          </a:xfrm>
          <a:prstGeom prst="rect">
            <a:avLst/>
          </a:prstGeom>
          <a:noFill/>
        </p:spPr>
        <p:txBody>
          <a:bodyPr wrap="square" rtlCol="0">
            <a:spAutoFit/>
          </a:bodyPr>
          <a:lstStyle/>
          <a:p>
            <a:pPr>
              <a:lnSpc>
                <a:spcPct val="80000"/>
              </a:lnSpc>
            </a:pPr>
            <a:endParaRPr lang="en-US" altLang="en-US" b="1" dirty="0" smtClean="0">
              <a:ea typeface="MS PGothic" pitchFamily="34" charset="-128"/>
            </a:endParaRPr>
          </a:p>
          <a:p>
            <a:pPr>
              <a:lnSpc>
                <a:spcPct val="80000"/>
              </a:lnSpc>
            </a:pPr>
            <a:r>
              <a:rPr lang="en-US" altLang="en-US" b="1" dirty="0" smtClean="0">
                <a:ea typeface="MS PGothic" pitchFamily="34" charset="-128"/>
              </a:rPr>
              <a:t>October 2014: First Reading of KCAS in Social Studies to the KY BOE</a:t>
            </a:r>
            <a:endParaRPr lang="en-US" altLang="en-US" b="1" dirty="0">
              <a:ea typeface="MS PGothic" pitchFamily="34" charset="-128"/>
            </a:endParaRPr>
          </a:p>
          <a:p>
            <a:pPr>
              <a:lnSpc>
                <a:spcPct val="80000"/>
              </a:lnSpc>
            </a:pPr>
            <a:r>
              <a:rPr lang="en-US" altLang="en-US" b="1" dirty="0">
                <a:ea typeface="MS PGothic" pitchFamily="34" charset="-128"/>
              </a:rPr>
              <a:t>December </a:t>
            </a:r>
            <a:r>
              <a:rPr lang="en-US" altLang="en-US" b="1" dirty="0" smtClean="0">
                <a:ea typeface="MS PGothic" pitchFamily="34" charset="-128"/>
              </a:rPr>
              <a:t>2014: Second Reading of KCAS in Social Studies to the KY BOE</a:t>
            </a:r>
            <a:endParaRPr lang="en-US" altLang="en-US" b="1" dirty="0">
              <a:ea typeface="MS PGothic" pitchFamily="34" charset="-128"/>
            </a:endParaRPr>
          </a:p>
          <a:p>
            <a:pPr>
              <a:lnSpc>
                <a:spcPct val="80000"/>
              </a:lnSpc>
            </a:pPr>
            <a:endParaRPr lang="en-US" altLang="en-US" b="1" dirty="0">
              <a:ea typeface="MS PGothic" pitchFamily="34" charset="-128"/>
            </a:endParaRPr>
          </a:p>
          <a:p>
            <a:pPr>
              <a:lnSpc>
                <a:spcPct val="80000"/>
              </a:lnSpc>
            </a:pPr>
            <a:r>
              <a:rPr lang="en-US" altLang="en-US" b="1" dirty="0" smtClean="0">
                <a:ea typeface="MS PGothic" pitchFamily="34" charset="-128"/>
              </a:rPr>
              <a:t>Full Implementation</a:t>
            </a:r>
            <a:r>
              <a:rPr lang="en-US" altLang="en-US" b="1" dirty="0">
                <a:ea typeface="MS PGothic" pitchFamily="34" charset="-128"/>
              </a:rPr>
              <a:t>: 2015-16 School Year</a:t>
            </a:r>
            <a:endParaRPr lang="en-US" altLang="en-US" dirty="0">
              <a:ea typeface="MS PGothic" pitchFamily="34" charset="-128"/>
            </a:endParaRPr>
          </a:p>
        </p:txBody>
      </p:sp>
    </p:spTree>
    <p:extLst>
      <p:ext uri="{BB962C8B-B14F-4D97-AF65-F5344CB8AC3E}">
        <p14:creationId xmlns:p14="http://schemas.microsoft.com/office/powerpoint/2010/main" val="3561807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2962404" y="4692214"/>
            <a:ext cx="3235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dirty="0" smtClean="0">
                <a:solidFill>
                  <a:srgbClr val="0070C0"/>
                </a:solidFill>
              </a:rPr>
              <a:t>2:00 </a:t>
            </a:r>
            <a:r>
              <a:rPr lang="en-US" altLang="en-US" sz="3200" b="1" dirty="0">
                <a:solidFill>
                  <a:srgbClr val="0070C0"/>
                </a:solidFill>
              </a:rPr>
              <a:t>– </a:t>
            </a:r>
            <a:r>
              <a:rPr lang="en-US" altLang="en-US" sz="3200" b="1" dirty="0" smtClean="0">
                <a:solidFill>
                  <a:srgbClr val="0070C0"/>
                </a:solidFill>
              </a:rPr>
              <a:t>2:10 p.m</a:t>
            </a:r>
            <a:r>
              <a:rPr lang="en-US" altLang="en-US" sz="3200" b="1" dirty="0"/>
              <a:t>.</a:t>
            </a:r>
          </a:p>
        </p:txBody>
      </p:sp>
      <p:sp>
        <p:nvSpPr>
          <p:cNvPr id="7" name="Title 1"/>
          <p:cNvSpPr txBox="1">
            <a:spLocks/>
          </p:cNvSpPr>
          <p:nvPr/>
        </p:nvSpPr>
        <p:spPr bwMode="auto">
          <a:xfrm>
            <a:off x="7995" y="5227638"/>
            <a:ext cx="91440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00" b="1">
                <a:solidFill>
                  <a:srgbClr val="999999"/>
                </a:solidFill>
                <a:latin typeface="+mj-lt"/>
                <a:ea typeface="+mj-ea"/>
                <a:cs typeface="+mj-cs"/>
              </a:defRPr>
            </a:lvl1pPr>
            <a:lvl2pPr algn="l" rtl="0" eaLnBrk="1" fontAlgn="base" hangingPunct="1">
              <a:spcBef>
                <a:spcPct val="0"/>
              </a:spcBef>
              <a:spcAft>
                <a:spcPct val="0"/>
              </a:spcAft>
              <a:defRPr sz="2200" b="1">
                <a:solidFill>
                  <a:srgbClr val="999999"/>
                </a:solidFill>
                <a:latin typeface="Arial" charset="0"/>
                <a:cs typeface="Arial" charset="0"/>
              </a:defRPr>
            </a:lvl2pPr>
            <a:lvl3pPr algn="l" rtl="0" eaLnBrk="1" fontAlgn="base" hangingPunct="1">
              <a:spcBef>
                <a:spcPct val="0"/>
              </a:spcBef>
              <a:spcAft>
                <a:spcPct val="0"/>
              </a:spcAft>
              <a:defRPr sz="2200" b="1">
                <a:solidFill>
                  <a:srgbClr val="999999"/>
                </a:solidFill>
                <a:latin typeface="Arial" charset="0"/>
                <a:cs typeface="Arial" charset="0"/>
              </a:defRPr>
            </a:lvl3pPr>
            <a:lvl4pPr algn="l" rtl="0" eaLnBrk="1" fontAlgn="base" hangingPunct="1">
              <a:spcBef>
                <a:spcPct val="0"/>
              </a:spcBef>
              <a:spcAft>
                <a:spcPct val="0"/>
              </a:spcAft>
              <a:defRPr sz="2200" b="1">
                <a:solidFill>
                  <a:srgbClr val="999999"/>
                </a:solidFill>
                <a:latin typeface="Arial" charset="0"/>
                <a:cs typeface="Arial" charset="0"/>
              </a:defRPr>
            </a:lvl4pPr>
            <a:lvl5pPr algn="l" rtl="0" eaLnBrk="1" fontAlgn="base" hangingPunct="1">
              <a:spcBef>
                <a:spcPct val="0"/>
              </a:spcBef>
              <a:spcAft>
                <a:spcPct val="0"/>
              </a:spcAft>
              <a:defRPr sz="2200" b="1">
                <a:solidFill>
                  <a:srgbClr val="999999"/>
                </a:solidFill>
                <a:latin typeface="Arial" charset="0"/>
                <a:cs typeface="Arial" charset="0"/>
              </a:defRPr>
            </a:lvl5pPr>
            <a:lvl6pPr marL="457200" algn="l" rtl="0" eaLnBrk="1" fontAlgn="base" hangingPunct="1">
              <a:spcBef>
                <a:spcPct val="0"/>
              </a:spcBef>
              <a:spcAft>
                <a:spcPct val="0"/>
              </a:spcAft>
              <a:defRPr sz="2200" b="1">
                <a:solidFill>
                  <a:srgbClr val="999999"/>
                </a:solidFill>
                <a:latin typeface="Arial" charset="0"/>
                <a:cs typeface="Arial" charset="0"/>
              </a:defRPr>
            </a:lvl6pPr>
            <a:lvl7pPr marL="914400" algn="l" rtl="0" eaLnBrk="1" fontAlgn="base" hangingPunct="1">
              <a:spcBef>
                <a:spcPct val="0"/>
              </a:spcBef>
              <a:spcAft>
                <a:spcPct val="0"/>
              </a:spcAft>
              <a:defRPr sz="2200" b="1">
                <a:solidFill>
                  <a:srgbClr val="999999"/>
                </a:solidFill>
                <a:latin typeface="Arial" charset="0"/>
                <a:cs typeface="Arial" charset="0"/>
              </a:defRPr>
            </a:lvl7pPr>
            <a:lvl8pPr marL="1371600" algn="l" rtl="0" eaLnBrk="1" fontAlgn="base" hangingPunct="1">
              <a:spcBef>
                <a:spcPct val="0"/>
              </a:spcBef>
              <a:spcAft>
                <a:spcPct val="0"/>
              </a:spcAft>
              <a:defRPr sz="2200" b="1">
                <a:solidFill>
                  <a:srgbClr val="999999"/>
                </a:solidFill>
                <a:latin typeface="Arial" charset="0"/>
                <a:cs typeface="Arial" charset="0"/>
              </a:defRPr>
            </a:lvl8pPr>
            <a:lvl9pPr marL="1828800" algn="l" rtl="0" eaLnBrk="1" fontAlgn="base" hangingPunct="1">
              <a:spcBef>
                <a:spcPct val="0"/>
              </a:spcBef>
              <a:spcAft>
                <a:spcPct val="0"/>
              </a:spcAft>
              <a:defRPr sz="2200" b="1">
                <a:solidFill>
                  <a:srgbClr val="999999"/>
                </a:solidFill>
                <a:latin typeface="Arial" charset="0"/>
                <a:cs typeface="Arial" charset="0"/>
              </a:defRPr>
            </a:lvl9pPr>
          </a:lstStyle>
          <a:p>
            <a:pPr algn="ctr"/>
            <a:r>
              <a:rPr lang="en-US" altLang="en-US" sz="6000" kern="0" dirty="0" smtClean="0">
                <a:solidFill>
                  <a:srgbClr val="0070C0"/>
                </a:solidFill>
                <a:latin typeface="Lucida Handwriting" pitchFamily="66" charset="0"/>
                <a:ea typeface="Batang" pitchFamily="18" charset="-127"/>
              </a:rPr>
              <a:t> </a:t>
            </a:r>
            <a:r>
              <a:rPr lang="en-US" altLang="en-US" sz="4000" kern="0" dirty="0" smtClean="0">
                <a:solidFill>
                  <a:srgbClr val="0070C0"/>
                </a:solidFill>
                <a:latin typeface="Calibri" panose="020F0502020204030204" pitchFamily="34" charset="0"/>
                <a:ea typeface="Batang" pitchFamily="18" charset="-127"/>
              </a:rPr>
              <a:t>Return to Main Room</a:t>
            </a:r>
            <a:r>
              <a:rPr lang="en-US" altLang="en-US" sz="4000" kern="0" dirty="0" smtClean="0">
                <a:solidFill>
                  <a:schemeClr val="bg1"/>
                </a:solidFill>
                <a:latin typeface="Calibri" panose="020F0502020204030204" pitchFamily="34" charset="0"/>
                <a:ea typeface="Batang" pitchFamily="18" charset="-127"/>
              </a:rPr>
              <a: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567" y="304800"/>
            <a:ext cx="4191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747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600200"/>
            <a:ext cx="4648200" cy="1446550"/>
          </a:xfrm>
          <a:prstGeom prst="rect">
            <a:avLst/>
          </a:prstGeom>
          <a:noFill/>
        </p:spPr>
        <p:txBody>
          <a:bodyPr wrap="square" rtlCol="0">
            <a:spAutoFit/>
          </a:bodyPr>
          <a:lstStyle/>
          <a:p>
            <a:endParaRPr lang="en-US" sz="4400" b="1" dirty="0" smtClean="0"/>
          </a:p>
          <a:p>
            <a:endParaRPr lang="en-US" sz="4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5" name="TextBox 4"/>
          <p:cNvSpPr txBox="1"/>
          <p:nvPr/>
        </p:nvSpPr>
        <p:spPr>
          <a:xfrm>
            <a:off x="1943100" y="658743"/>
            <a:ext cx="5486400" cy="707886"/>
          </a:xfrm>
          <a:prstGeom prst="rect">
            <a:avLst/>
          </a:prstGeom>
          <a:noFill/>
        </p:spPr>
        <p:txBody>
          <a:bodyPr wrap="square" rtlCol="0">
            <a:spAutoFit/>
          </a:bodyPr>
          <a:lstStyle/>
          <a:p>
            <a:pPr algn="ctr"/>
            <a:r>
              <a:rPr lang="en-US" sz="4000" b="1" dirty="0" smtClean="0">
                <a:solidFill>
                  <a:schemeClr val="bg1"/>
                </a:solidFill>
              </a:rPr>
              <a:t>“Agents of Change”</a:t>
            </a:r>
            <a:endParaRPr lang="en-US" sz="4000" b="1" dirty="0">
              <a:solidFill>
                <a:schemeClr val="bg1"/>
              </a:solidFill>
            </a:endParaRPr>
          </a:p>
        </p:txBody>
      </p:sp>
      <p:sp>
        <p:nvSpPr>
          <p:cNvPr id="3" name="TextBox 2"/>
          <p:cNvSpPr txBox="1"/>
          <p:nvPr/>
        </p:nvSpPr>
        <p:spPr>
          <a:xfrm>
            <a:off x="304800" y="5105400"/>
            <a:ext cx="8305800" cy="1569660"/>
          </a:xfrm>
          <a:prstGeom prst="rect">
            <a:avLst/>
          </a:prstGeom>
          <a:noFill/>
        </p:spPr>
        <p:txBody>
          <a:bodyPr wrap="square" rtlCol="0">
            <a:spAutoFit/>
          </a:bodyPr>
          <a:lstStyle/>
          <a:p>
            <a:r>
              <a:rPr lang="en-US" sz="3200" b="1" i="1" dirty="0" smtClean="0">
                <a:solidFill>
                  <a:schemeClr val="tx2">
                    <a:lumMod val="50000"/>
                  </a:schemeClr>
                </a:solidFill>
              </a:rPr>
              <a:t>The only way to make sense out of change is to plunge into it, move with it, and join the dance.                  --Alan Watts</a:t>
            </a:r>
            <a:endParaRPr lang="en-US" b="1" i="1" dirty="0">
              <a:solidFill>
                <a:schemeClr val="tx2">
                  <a:lumMod val="50000"/>
                </a:schemeClr>
              </a:solidFill>
            </a:endParaRPr>
          </a:p>
        </p:txBody>
      </p:sp>
    </p:spTree>
    <p:extLst>
      <p:ext uri="{BB962C8B-B14F-4D97-AF65-F5344CB8AC3E}">
        <p14:creationId xmlns:p14="http://schemas.microsoft.com/office/powerpoint/2010/main" val="2084656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92162"/>
          </a:xfrm>
        </p:spPr>
        <p:txBody>
          <a:bodyPr/>
          <a:lstStyle/>
          <a:p>
            <a:pPr algn="ctr"/>
            <a:r>
              <a:rPr lang="en-US" dirty="0" smtClean="0"/>
              <a:t/>
            </a:r>
            <a:br>
              <a:rPr lang="en-US" dirty="0" smtClean="0"/>
            </a:br>
            <a:r>
              <a:rPr lang="en-US" sz="4000" dirty="0" smtClean="0">
                <a:solidFill>
                  <a:schemeClr val="tx1"/>
                </a:solidFill>
                <a:effectLst>
                  <a:outerShdw blurRad="38100" dist="38100" dir="2700000" algn="tl">
                    <a:srgbClr val="000000">
                      <a:alpha val="43137"/>
                    </a:srgbClr>
                  </a:outerShdw>
                </a:effectLst>
              </a:rPr>
              <a:t>What is Historical Thinking?</a:t>
            </a:r>
            <a:endParaRPr lang="en-US" sz="4000" dirty="0">
              <a:solidFill>
                <a:schemeClr val="tx1"/>
              </a:solidFill>
              <a:effectLst>
                <a:outerShdw blurRad="38100" dist="38100" dir="2700000" algn="tl">
                  <a:srgbClr val="000000">
                    <a:alpha val="43137"/>
                  </a:srgbClr>
                </a:outerShdw>
              </a:effectLst>
            </a:endParaRPr>
          </a:p>
        </p:txBody>
      </p:sp>
      <p:sp>
        <p:nvSpPr>
          <p:cNvPr id="3" name="TextBox 2"/>
          <p:cNvSpPr txBox="1"/>
          <p:nvPr/>
        </p:nvSpPr>
        <p:spPr>
          <a:xfrm>
            <a:off x="2133600" y="5897717"/>
            <a:ext cx="5151988" cy="646331"/>
          </a:xfrm>
          <a:prstGeom prst="rect">
            <a:avLst/>
          </a:prstGeom>
          <a:noFill/>
        </p:spPr>
        <p:txBody>
          <a:bodyPr wrap="none" rtlCol="0">
            <a:spAutoFit/>
          </a:bodyPr>
          <a:lstStyle/>
          <a:p>
            <a:r>
              <a:rPr lang="en-US" sz="3600" dirty="0" smtClean="0">
                <a:hlinkClick r:id="rId3"/>
              </a:rPr>
              <a:t>www.teachinghistory.org</a:t>
            </a:r>
            <a:endParaRPr lang="en-US" sz="3600" dirty="0" smtClean="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089" y="2685894"/>
            <a:ext cx="3889009" cy="250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740430">
            <a:off x="260555" y="2267381"/>
            <a:ext cx="3746090" cy="400110"/>
          </a:xfrm>
          <a:prstGeom prst="rect">
            <a:avLst/>
          </a:prstGeom>
          <a:solidFill>
            <a:schemeClr val="accent5"/>
          </a:solidFill>
          <a:ln w="25400">
            <a:solidFill>
              <a:schemeClr val="tx2"/>
            </a:solidFill>
          </a:ln>
        </p:spPr>
        <p:txBody>
          <a:bodyPr wrap="none" rtlCol="0">
            <a:spAutoFit/>
          </a:bodyPr>
          <a:lstStyle/>
          <a:p>
            <a:r>
              <a:rPr lang="en-US" sz="2000" b="1" dirty="0" smtClean="0">
                <a:latin typeface="Calibri" panose="020F0502020204030204" pitchFamily="34" charset="0"/>
              </a:rPr>
              <a:t>Multiple Accounts &amp; Perspectives</a:t>
            </a:r>
            <a:endParaRPr lang="en-US" sz="2000" b="1" dirty="0">
              <a:latin typeface="Calibri" panose="020F0502020204030204" pitchFamily="34" charset="0"/>
            </a:endParaRPr>
          </a:p>
        </p:txBody>
      </p:sp>
      <p:sp>
        <p:nvSpPr>
          <p:cNvPr id="5" name="TextBox 4"/>
          <p:cNvSpPr txBox="1"/>
          <p:nvPr/>
        </p:nvSpPr>
        <p:spPr>
          <a:xfrm rot="698144">
            <a:off x="5494769" y="2119895"/>
            <a:ext cx="3112455" cy="400110"/>
          </a:xfrm>
          <a:prstGeom prst="rect">
            <a:avLst/>
          </a:prstGeom>
          <a:solidFill>
            <a:schemeClr val="accent5"/>
          </a:solidFill>
          <a:ln w="25400">
            <a:solidFill>
              <a:schemeClr val="tx2"/>
            </a:solidFill>
          </a:ln>
        </p:spPr>
        <p:txBody>
          <a:bodyPr wrap="none" rtlCol="0">
            <a:spAutoFit/>
          </a:bodyPr>
          <a:lstStyle/>
          <a:p>
            <a:r>
              <a:rPr lang="en-US" sz="2000" b="1" dirty="0" smtClean="0">
                <a:latin typeface="Calibri" panose="020F0502020204030204" pitchFamily="34" charset="0"/>
              </a:rPr>
              <a:t>Analysis of Primary Sources</a:t>
            </a:r>
            <a:endParaRPr lang="en-US" sz="2000" b="1" dirty="0">
              <a:latin typeface="Calibri" panose="020F0502020204030204" pitchFamily="34" charset="0"/>
            </a:endParaRPr>
          </a:p>
        </p:txBody>
      </p:sp>
      <p:sp>
        <p:nvSpPr>
          <p:cNvPr id="6" name="TextBox 5"/>
          <p:cNvSpPr txBox="1"/>
          <p:nvPr/>
        </p:nvSpPr>
        <p:spPr>
          <a:xfrm rot="20701720">
            <a:off x="1003319" y="3970759"/>
            <a:ext cx="1297150" cy="400110"/>
          </a:xfrm>
          <a:prstGeom prst="rect">
            <a:avLst/>
          </a:prstGeom>
          <a:solidFill>
            <a:schemeClr val="accent5"/>
          </a:solidFill>
          <a:ln w="25400">
            <a:solidFill>
              <a:schemeClr val="tx2"/>
            </a:solidFill>
          </a:ln>
        </p:spPr>
        <p:txBody>
          <a:bodyPr wrap="none" rtlCol="0">
            <a:spAutoFit/>
          </a:bodyPr>
          <a:lstStyle/>
          <a:p>
            <a:r>
              <a:rPr lang="en-US" sz="2000" b="1" dirty="0" smtClean="0"/>
              <a:t>Sourcing</a:t>
            </a:r>
            <a:endParaRPr lang="en-US" sz="2000" b="1" dirty="0"/>
          </a:p>
        </p:txBody>
      </p:sp>
      <p:sp>
        <p:nvSpPr>
          <p:cNvPr id="7" name="TextBox 6"/>
          <p:cNvSpPr txBox="1"/>
          <p:nvPr/>
        </p:nvSpPr>
        <p:spPr>
          <a:xfrm rot="426381">
            <a:off x="2350998" y="5390999"/>
            <a:ext cx="1011880" cy="400110"/>
          </a:xfrm>
          <a:prstGeom prst="rect">
            <a:avLst/>
          </a:prstGeom>
          <a:solidFill>
            <a:schemeClr val="accent5"/>
          </a:solidFill>
          <a:ln w="25400">
            <a:solidFill>
              <a:schemeClr val="tx2"/>
            </a:solidFill>
          </a:ln>
        </p:spPr>
        <p:txBody>
          <a:bodyPr wrap="none" rtlCol="0">
            <a:spAutoFit/>
          </a:bodyPr>
          <a:lstStyle/>
          <a:p>
            <a:r>
              <a:rPr lang="en-US" sz="2000" b="1" dirty="0" smtClean="0">
                <a:latin typeface="Calibri" panose="020F0502020204030204" pitchFamily="34" charset="0"/>
              </a:rPr>
              <a:t>Context</a:t>
            </a:r>
            <a:endParaRPr lang="en-US" sz="2000" b="1" dirty="0">
              <a:latin typeface="Calibri" panose="020F0502020204030204" pitchFamily="34" charset="0"/>
            </a:endParaRPr>
          </a:p>
        </p:txBody>
      </p:sp>
      <p:sp>
        <p:nvSpPr>
          <p:cNvPr id="8" name="TextBox 7"/>
          <p:cNvSpPr txBox="1"/>
          <p:nvPr/>
        </p:nvSpPr>
        <p:spPr>
          <a:xfrm rot="20903996">
            <a:off x="5765147" y="5179272"/>
            <a:ext cx="3076227" cy="400110"/>
          </a:xfrm>
          <a:prstGeom prst="rect">
            <a:avLst/>
          </a:prstGeom>
          <a:solidFill>
            <a:schemeClr val="accent5"/>
          </a:solidFill>
          <a:ln w="25400">
            <a:solidFill>
              <a:schemeClr val="tx2"/>
            </a:solidFill>
          </a:ln>
        </p:spPr>
        <p:txBody>
          <a:bodyPr wrap="none" rtlCol="0">
            <a:spAutoFit/>
          </a:bodyPr>
          <a:lstStyle/>
          <a:p>
            <a:r>
              <a:rPr lang="en-US" sz="2000" b="1" dirty="0" smtClean="0">
                <a:latin typeface="Calibri" panose="020F0502020204030204" pitchFamily="34" charset="0"/>
              </a:rPr>
              <a:t>Claim-Evidence Connection</a:t>
            </a:r>
            <a:endParaRPr lang="en-US" sz="2000" b="1" dirty="0">
              <a:latin typeface="Calibri" panose="020F0502020204030204" pitchFamily="34" charset="0"/>
            </a:endParaRPr>
          </a:p>
        </p:txBody>
      </p:sp>
      <p:sp>
        <p:nvSpPr>
          <p:cNvPr id="9" name="TextBox 8"/>
          <p:cNvSpPr txBox="1"/>
          <p:nvPr/>
        </p:nvSpPr>
        <p:spPr>
          <a:xfrm>
            <a:off x="2662294" y="911361"/>
            <a:ext cx="3561361" cy="584775"/>
          </a:xfrm>
          <a:prstGeom prst="rect">
            <a:avLst/>
          </a:prstGeom>
          <a:solidFill>
            <a:schemeClr val="bg1">
              <a:lumMod val="75000"/>
            </a:schemeClr>
          </a:solidFill>
        </p:spPr>
        <p:txBody>
          <a:bodyPr wrap="none" rtlCol="0">
            <a:spAutoFit/>
          </a:bodyPr>
          <a:lstStyle/>
          <a:p>
            <a:pPr algn="ctr"/>
            <a:r>
              <a:rPr lang="en-US" sz="3200" b="1" dirty="0" smtClean="0"/>
              <a:t>Five Key Aspects</a:t>
            </a:r>
            <a:endParaRPr lang="en-US" sz="3200" b="1" dirty="0"/>
          </a:p>
        </p:txBody>
      </p:sp>
    </p:spTree>
    <p:extLst>
      <p:ext uri="{BB962C8B-B14F-4D97-AF65-F5344CB8AC3E}">
        <p14:creationId xmlns:p14="http://schemas.microsoft.com/office/powerpoint/2010/main" val="2965540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03" y="1447800"/>
            <a:ext cx="8534400" cy="5047536"/>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Leadership Networks Vision:</a:t>
            </a:r>
          </a:p>
          <a:p>
            <a:pPr algn="ctr"/>
            <a:endParaRPr lang="en-US" sz="2400" b="1" dirty="0">
              <a:effectLst>
                <a:outerShdw blurRad="38100" dist="38100" dir="2700000" algn="tl">
                  <a:srgbClr val="000000">
                    <a:alpha val="43137"/>
                  </a:srgbClr>
                </a:outerShdw>
              </a:effectLst>
            </a:endParaRPr>
          </a:p>
          <a:p>
            <a:pPr algn="ctr"/>
            <a:r>
              <a:rPr lang="en-US" sz="2800" b="1" dirty="0">
                <a:effectLst>
                  <a:outerShdw blurRad="38100" dist="38100" dir="2700000" algn="tl">
                    <a:srgbClr val="000000">
                      <a:alpha val="43137"/>
                    </a:srgbClr>
                  </a:outerShdw>
                </a:effectLst>
              </a:rPr>
              <a:t>Every school district in the </a:t>
            </a:r>
            <a:r>
              <a:rPr lang="en-US" sz="2800" b="1" dirty="0" smtClean="0">
                <a:effectLst>
                  <a:outerShdw blurRad="38100" dist="38100" dir="2700000" algn="tl">
                    <a:srgbClr val="000000">
                      <a:alpha val="43137"/>
                    </a:srgbClr>
                  </a:outerShdw>
                </a:effectLst>
              </a:rPr>
              <a:t>Commonwealth </a:t>
            </a:r>
            <a:r>
              <a:rPr lang="en-US" sz="2800" b="1" dirty="0">
                <a:effectLst>
                  <a:outerShdw blurRad="38100" dist="38100" dir="2700000" algn="tl">
                    <a:srgbClr val="000000">
                      <a:alpha val="43137"/>
                    </a:srgbClr>
                  </a:outerShdw>
                </a:effectLst>
              </a:rPr>
              <a:t>of Kentucky has a </a:t>
            </a:r>
            <a:r>
              <a:rPr lang="en-US" sz="2800" b="1" dirty="0" smtClean="0">
                <a:effectLst>
                  <a:outerShdw blurRad="38100" dist="38100" dir="2700000" algn="tl">
                    <a:srgbClr val="000000">
                      <a:alpha val="43137"/>
                    </a:srgbClr>
                  </a:outerShdw>
                </a:effectLst>
              </a:rPr>
              <a:t>knowledgeable </a:t>
            </a:r>
            <a:r>
              <a:rPr lang="en-US" sz="2800" b="1" dirty="0">
                <a:effectLst>
                  <a:outerShdw blurRad="38100" dist="38100" dir="2700000" algn="tl">
                    <a:srgbClr val="000000">
                      <a:alpha val="43137"/>
                    </a:srgbClr>
                  </a:outerShdw>
                </a:effectLst>
              </a:rPr>
              <a:t>and cohesive leadership team that guides the professional </a:t>
            </a:r>
            <a:r>
              <a:rPr lang="en-US" sz="2800" b="1" dirty="0" smtClean="0">
                <a:effectLst>
                  <a:outerShdw blurRad="38100" dist="38100" dir="2700000" algn="tl">
                    <a:srgbClr val="000000">
                      <a:alpha val="43137"/>
                    </a:srgbClr>
                  </a:outerShdw>
                </a:effectLst>
              </a:rPr>
              <a:t>learning </a:t>
            </a:r>
            <a:r>
              <a:rPr lang="en-US" sz="2800" b="1" dirty="0">
                <a:effectLst>
                  <a:outerShdw blurRad="38100" dist="38100" dir="2700000" algn="tl">
                    <a:srgbClr val="000000">
                      <a:alpha val="43137"/>
                    </a:srgbClr>
                  </a:outerShdw>
                </a:effectLst>
              </a:rPr>
              <a:t>and practice of all </a:t>
            </a:r>
            <a:r>
              <a:rPr lang="en-US" sz="2800" b="1" dirty="0" smtClean="0">
                <a:effectLst>
                  <a:outerShdw blurRad="38100" dist="38100" dir="2700000" algn="tl">
                    <a:srgbClr val="000000">
                      <a:alpha val="43137"/>
                    </a:srgbClr>
                  </a:outerShdw>
                </a:effectLst>
              </a:rPr>
              <a:t>administrators</a:t>
            </a:r>
            <a:r>
              <a:rPr lang="en-US" sz="2800" b="1" dirty="0">
                <a:effectLst>
                  <a:outerShdw blurRad="38100" dist="38100" dir="2700000" algn="tl">
                    <a:srgbClr val="000000">
                      <a:alpha val="43137"/>
                    </a:srgbClr>
                  </a:outerShdw>
                </a:effectLst>
              </a:rPr>
              <a:t>, teachers, and staff so that every student experiences highly </a:t>
            </a:r>
            <a:r>
              <a:rPr lang="en-US" sz="2800" b="1" dirty="0" smtClean="0">
                <a:effectLst>
                  <a:outerShdw blurRad="38100" dist="38100" dir="2700000" algn="tl">
                    <a:srgbClr val="000000">
                      <a:alpha val="43137"/>
                    </a:srgbClr>
                  </a:outerShdw>
                </a:effectLst>
              </a:rPr>
              <a:t>effective </a:t>
            </a:r>
            <a:r>
              <a:rPr lang="en-US" sz="2800" b="1" dirty="0">
                <a:effectLst>
                  <a:outerShdw blurRad="38100" dist="38100" dir="2700000" algn="tl">
                    <a:srgbClr val="000000">
                      <a:alpha val="43137"/>
                    </a:srgbClr>
                  </a:outerShdw>
                </a:effectLst>
              </a:rPr>
              <a:t>teaching, learning and </a:t>
            </a:r>
            <a:r>
              <a:rPr lang="en-US" sz="2800" b="1" dirty="0" smtClean="0">
                <a:effectLst>
                  <a:outerShdw blurRad="38100" dist="38100" dir="2700000" algn="tl">
                    <a:srgbClr val="000000">
                      <a:alpha val="43137"/>
                    </a:srgbClr>
                  </a:outerShdw>
                </a:effectLst>
              </a:rPr>
              <a:t>assessment </a:t>
            </a:r>
            <a:r>
              <a:rPr lang="en-US" sz="2800" b="1" dirty="0">
                <a:effectLst>
                  <a:outerShdw blurRad="38100" dist="38100" dir="2700000" algn="tl">
                    <a:srgbClr val="000000">
                      <a:alpha val="43137"/>
                    </a:srgbClr>
                  </a:outerShdw>
                </a:effectLst>
              </a:rPr>
              <a:t>practices in every classroom, </a:t>
            </a:r>
          </a:p>
          <a:p>
            <a:pPr algn="ctr"/>
            <a:r>
              <a:rPr lang="en-US" sz="2800" b="1" dirty="0">
                <a:effectLst>
                  <a:outerShdw blurRad="38100" dist="38100" dir="2700000" algn="tl">
                    <a:srgbClr val="000000">
                      <a:alpha val="43137"/>
                    </a:srgbClr>
                  </a:outerShdw>
                </a:effectLst>
              </a:rPr>
              <a:t>every day. </a:t>
            </a:r>
          </a:p>
          <a:p>
            <a:pPr algn="ctr"/>
            <a:r>
              <a:rPr lang="en-US" sz="2800" b="1" dirty="0">
                <a:effectLst>
                  <a:outerShdw blurRad="38100" dist="38100" dir="2700000" algn="tl">
                    <a:srgbClr val="000000">
                      <a:alpha val="43137"/>
                    </a:srgbClr>
                  </a:outerShdw>
                </a:effectLst>
              </a:rPr>
              <a:t>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34" y="0"/>
            <a:ext cx="8839200" cy="118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749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974" y="3886200"/>
            <a:ext cx="8382000" cy="1938992"/>
          </a:xfrm>
          <a:prstGeom prst="rect">
            <a:avLst/>
          </a:prstGeom>
          <a:ln w="19050">
            <a:solidFill>
              <a:schemeClr val="tx1"/>
            </a:solidFill>
          </a:ln>
        </p:spPr>
        <p:txBody>
          <a:bodyPr wrap="square">
            <a:spAutoFit/>
          </a:bodyPr>
          <a:lstStyle/>
          <a:p>
            <a:pPr lvl="0" algn="ctr"/>
            <a:endParaRPr lang="en-US" dirty="0"/>
          </a:p>
          <a:p>
            <a:pPr lvl="0" algn="ctr"/>
            <a:r>
              <a:rPr lang="en-US" sz="2800" b="1" dirty="0" smtClean="0"/>
              <a:t>Teacher leaders will corroborate </a:t>
            </a:r>
            <a:r>
              <a:rPr lang="en-US" sz="2800" b="1" dirty="0"/>
              <a:t>sources and utilize historical thinking skills while engaging in an inquiry based approach to learning.</a:t>
            </a:r>
          </a:p>
          <a:p>
            <a:pPr lvl="0"/>
            <a:endParaRPr lang="en-US" dirty="0" smtClean="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76789">
            <a:off x="357057" y="838239"/>
            <a:ext cx="3200400" cy="229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65062" y="1279304"/>
            <a:ext cx="523630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Think Like A Social Scientist</a:t>
            </a:r>
            <a:endParaRPr lang="en-US" sz="2800" b="1" cap="none" spc="50" dirty="0">
              <a:ln w="11430"/>
              <a:effectLst>
                <a:outerShdw blurRad="76200" dist="50800" dir="5400000" algn="tl" rotWithShape="0">
                  <a:srgbClr val="000000">
                    <a:alpha val="65000"/>
                  </a:srgbClr>
                </a:outerShdw>
              </a:effectLst>
            </a:endParaRP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639" y="1904672"/>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731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encrypted-tbn3.gstatic.com/images?q=tbn:ANd9GcQaD-kwr9nz5FTpWfhFHdrCPUlcS9OQEJFVkzreCqhFfADXzx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409570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0761">
            <a:off x="5045022" y="1251055"/>
            <a:ext cx="3463448" cy="356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TextBox 5"/>
          <p:cNvSpPr txBox="1">
            <a:spLocks noChangeArrowheads="1"/>
          </p:cNvSpPr>
          <p:nvPr/>
        </p:nvSpPr>
        <p:spPr bwMode="auto">
          <a:xfrm>
            <a:off x="650875" y="2520950"/>
            <a:ext cx="33147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charset="0"/>
                <a:ea typeface="ヒラギノ角ゴ Pro W3" pitchFamily="1" charset="-128"/>
              </a:defRPr>
            </a:lvl1pPr>
            <a:lvl2pPr marL="742950" indent="-285750" algn="l">
              <a:spcBef>
                <a:spcPct val="20000"/>
              </a:spcBef>
              <a:buChar char="–"/>
              <a:defRPr sz="2800">
                <a:solidFill>
                  <a:schemeClr val="tx1"/>
                </a:solidFill>
                <a:latin typeface="Arial" charset="0"/>
                <a:ea typeface="ヒラギノ角ゴ Pro W3" pitchFamily="1" charset="-128"/>
              </a:defRPr>
            </a:lvl2pPr>
            <a:lvl3pPr marL="1143000" indent="-228600" algn="l">
              <a:spcBef>
                <a:spcPct val="20000"/>
              </a:spcBef>
              <a:buChar char="•"/>
              <a:defRPr sz="2400">
                <a:solidFill>
                  <a:schemeClr val="tx1"/>
                </a:solidFill>
                <a:latin typeface="Arial" charset="0"/>
                <a:ea typeface="ヒラギノ角ゴ Pro W3" pitchFamily="1" charset="-128"/>
              </a:defRPr>
            </a:lvl3pPr>
            <a:lvl4pPr marL="1600200" indent="-228600" algn="l">
              <a:spcBef>
                <a:spcPct val="20000"/>
              </a:spcBef>
              <a:buChar char="–"/>
              <a:defRPr sz="2000">
                <a:solidFill>
                  <a:schemeClr val="tx1"/>
                </a:solidFill>
                <a:latin typeface="Arial" charset="0"/>
                <a:ea typeface="ヒラギノ角ゴ Pro W3" pitchFamily="1" charset="-128"/>
              </a:defRPr>
            </a:lvl4pPr>
            <a:lvl5pPr marL="2057400" indent="-228600" algn="l">
              <a:spcBef>
                <a:spcPct val="20000"/>
              </a:spcBef>
              <a:buChar char="»"/>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9pPr>
          </a:lstStyle>
          <a:p>
            <a:pPr algn="ctr">
              <a:spcBef>
                <a:spcPct val="0"/>
              </a:spcBef>
              <a:buFontTx/>
              <a:buNone/>
            </a:pPr>
            <a:r>
              <a:rPr lang="en-US" altLang="en-US" sz="2400" dirty="0"/>
              <a:t>What is the story of Rosa Parks?  Generate thoughts, words, themes, facts, etc. associated with Rosa and the infamous bus ride.</a:t>
            </a:r>
          </a:p>
        </p:txBody>
      </p:sp>
    </p:spTree>
    <p:extLst>
      <p:ext uri="{BB962C8B-B14F-4D97-AF65-F5344CB8AC3E}">
        <p14:creationId xmlns:p14="http://schemas.microsoft.com/office/powerpoint/2010/main" val="3741051415"/>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1099038" y="228600"/>
            <a:ext cx="6985000" cy="792162"/>
          </a:xfrm>
        </p:spPr>
        <p:txBody>
          <a:bodyPr/>
          <a:lstStyle/>
          <a:p>
            <a:pPr eaLnBrk="1" hangingPunct="1"/>
            <a:r>
              <a:rPr lang="en-US" altLang="en-US" sz="4000" dirty="0" smtClean="0"/>
              <a:t>Some Common Information</a:t>
            </a:r>
          </a:p>
        </p:txBody>
      </p:sp>
      <p:sp>
        <p:nvSpPr>
          <p:cNvPr id="19459" name="Content Placeholder 7"/>
          <p:cNvSpPr>
            <a:spLocks noGrp="1"/>
          </p:cNvSpPr>
          <p:nvPr>
            <p:ph idx="1"/>
          </p:nvPr>
        </p:nvSpPr>
        <p:spPr>
          <a:xfrm>
            <a:off x="357187" y="1371600"/>
            <a:ext cx="6985000" cy="4525963"/>
          </a:xfrm>
        </p:spPr>
        <p:txBody>
          <a:bodyPr/>
          <a:lstStyle/>
          <a:p>
            <a:pPr eaLnBrk="1" hangingPunct="1"/>
            <a:r>
              <a:rPr lang="en-US" altLang="en-US" sz="2000" dirty="0" smtClean="0"/>
              <a:t>Seamstress– tired from the day and just sat down</a:t>
            </a:r>
          </a:p>
          <a:p>
            <a:pPr eaLnBrk="1" hangingPunct="1"/>
            <a:r>
              <a:rPr lang="en-US" altLang="en-US" sz="2000" dirty="0" smtClean="0"/>
              <a:t>Bus was full, and seat up front was only seat available</a:t>
            </a:r>
          </a:p>
          <a:p>
            <a:pPr eaLnBrk="1" hangingPunct="1"/>
            <a:r>
              <a:rPr lang="en-US" altLang="en-US" sz="2000" dirty="0" smtClean="0"/>
              <a:t>Did not intend to start a movement</a:t>
            </a:r>
          </a:p>
          <a:p>
            <a:pPr eaLnBrk="1" hangingPunct="1"/>
            <a:r>
              <a:rPr lang="en-US" altLang="en-US" sz="2000" dirty="0" smtClean="0"/>
              <a:t>Incident resulted in boycott of public transportation across South</a:t>
            </a:r>
          </a:p>
          <a:p>
            <a:pPr eaLnBrk="1" hangingPunct="1"/>
            <a:r>
              <a:rPr lang="en-US" altLang="en-US" sz="2000" dirty="0" smtClean="0"/>
              <a:t>Bus driver asked her to move</a:t>
            </a:r>
          </a:p>
          <a:p>
            <a:pPr eaLnBrk="1" hangingPunct="1"/>
            <a:r>
              <a:rPr lang="en-US" altLang="en-US" sz="2000" dirty="0" smtClean="0"/>
              <a:t>She sat at front of the bus</a:t>
            </a:r>
          </a:p>
        </p:txBody>
      </p:sp>
      <p:grpSp>
        <p:nvGrpSpPr>
          <p:cNvPr id="17" name="Group 16"/>
          <p:cNvGrpSpPr>
            <a:grpSpLocks/>
          </p:cNvGrpSpPr>
          <p:nvPr/>
        </p:nvGrpSpPr>
        <p:grpSpPr bwMode="auto">
          <a:xfrm>
            <a:off x="2204545" y="4191000"/>
            <a:ext cx="3810000" cy="2319336"/>
            <a:chOff x="3083180" y="4407877"/>
            <a:chExt cx="5873099" cy="2320624"/>
          </a:xfrm>
        </p:grpSpPr>
        <p:cxnSp>
          <p:nvCxnSpPr>
            <p:cNvPr id="10" name="Curved Connector 9"/>
            <p:cNvCxnSpPr/>
            <p:nvPr/>
          </p:nvCxnSpPr>
          <p:spPr>
            <a:xfrm>
              <a:off x="3083180" y="4407877"/>
              <a:ext cx="1653633" cy="703652"/>
            </a:xfrm>
            <a:prstGeom prst="curvedConnector3">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36484" y="4789508"/>
              <a:ext cx="4319795" cy="1938993"/>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4000" b="1" dirty="0">
                  <a:ln w="50800"/>
                  <a:solidFill>
                    <a:srgbClr val="FF0000"/>
                  </a:solidFill>
                </a:rPr>
                <a:t>How do you know?</a:t>
              </a:r>
            </a:p>
          </p:txBody>
        </p:sp>
      </p:grpSp>
      <p:sp>
        <p:nvSpPr>
          <p:cNvPr id="14" name="Rectangle 13"/>
          <p:cNvSpPr/>
          <p:nvPr/>
        </p:nvSpPr>
        <p:spPr>
          <a:xfrm>
            <a:off x="6705600" y="2333685"/>
            <a:ext cx="2204478" cy="4524315"/>
          </a:xfrm>
          <a:prstGeom prst="rect">
            <a:avLst/>
          </a:prstGeom>
          <a:noFill/>
          <a:ln>
            <a:solidFill>
              <a:srgbClr val="FF0000"/>
            </a:solid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b="1" dirty="0">
                <a:ln w="50800"/>
                <a:solidFill>
                  <a:srgbClr val="FF0000"/>
                </a:solidFill>
              </a:rPr>
              <a:t>What if she didn’t sit where folklore tells us? What if she really didn’t break the law? Would we regard this incident differently?</a:t>
            </a:r>
          </a:p>
        </p:txBody>
      </p:sp>
    </p:spTree>
    <p:extLst>
      <p:ext uri="{BB962C8B-B14F-4D97-AF65-F5344CB8AC3E}">
        <p14:creationId xmlns:p14="http://schemas.microsoft.com/office/powerpoint/2010/main" val="160412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4663"/>
            <a:ext cx="18700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328613"/>
            <a:ext cx="2330450" cy="274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81225"/>
            <a:ext cx="1966913"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0" y="3260098"/>
            <a:ext cx="5455341" cy="1754326"/>
          </a:xfrm>
          <a:prstGeom prst="rect">
            <a:avLst/>
          </a:prstGeom>
          <a:noFill/>
        </p:spPr>
        <p:txBody>
          <a:bodyPr wrap="none">
            <a:spAutoFit/>
          </a:bodyPr>
          <a:lstStyle/>
          <a:p>
            <a:pPr>
              <a:defRPr/>
            </a:pPr>
            <a:r>
              <a:rPr lang="en-US" sz="54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Where did </a:t>
            </a:r>
          </a:p>
          <a:p>
            <a:pPr>
              <a:defRPr/>
            </a:pPr>
            <a:r>
              <a:rPr lang="en-US" sz="54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Rosa Parks Sit?</a:t>
            </a:r>
          </a:p>
        </p:txBody>
      </p:sp>
    </p:spTree>
    <p:extLst>
      <p:ext uri="{BB962C8B-B14F-4D97-AF65-F5344CB8AC3E}">
        <p14:creationId xmlns:p14="http://schemas.microsoft.com/office/powerpoint/2010/main" val="2036085755"/>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1.gstatic.com/images?q=tbn:ANd9GcQ3USlRd8uocUrapIH0qkgv88zJAMFj3iCzLVejo47khXzWpWg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1373188"/>
            <a:ext cx="5059362"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51075" y="1758950"/>
            <a:ext cx="4333875" cy="4832092"/>
          </a:xfrm>
          <a:prstGeom prst="rect">
            <a:avLst/>
          </a:prstGeom>
          <a:noFill/>
        </p:spPr>
        <p:txBody>
          <a:bodyPr>
            <a:spAutoFit/>
          </a:bodyPr>
          <a:lstStyle/>
          <a:p>
            <a:pPr marL="342900" indent="-342900">
              <a:buFont typeface="Arial" panose="020B0604020202020204" pitchFamily="34" charset="0"/>
              <a:buChar char="•"/>
              <a:defRPr/>
            </a:pPr>
            <a:r>
              <a:rPr lang="en-US" sz="2400" b="1" dirty="0">
                <a:solidFill>
                  <a:schemeClr val="bg1"/>
                </a:solidFill>
              </a:rPr>
              <a:t>36 seats on bus + driver’s seat</a:t>
            </a:r>
          </a:p>
          <a:p>
            <a:pPr>
              <a:defRPr/>
            </a:pPr>
            <a:endParaRPr lang="en-US" sz="2400" b="1" dirty="0">
              <a:solidFill>
                <a:schemeClr val="bg1"/>
              </a:solidFill>
            </a:endParaRPr>
          </a:p>
          <a:p>
            <a:pPr marL="342900" indent="-342900">
              <a:buFont typeface="Arial" panose="020B0604020202020204" pitchFamily="34" charset="0"/>
              <a:buChar char="•"/>
              <a:defRPr/>
            </a:pPr>
            <a:r>
              <a:rPr lang="en-US" sz="2400" b="1" dirty="0">
                <a:solidFill>
                  <a:schemeClr val="bg1"/>
                </a:solidFill>
              </a:rPr>
              <a:t>10 seats behind the driver considered front &amp; “sacred 10</a:t>
            </a:r>
            <a:r>
              <a:rPr lang="en-US" sz="2400" b="1" dirty="0" smtClean="0">
                <a:solidFill>
                  <a:schemeClr val="bg1"/>
                </a:solidFill>
              </a:rPr>
              <a:t>”</a:t>
            </a:r>
            <a:endParaRPr lang="en-US" sz="2400" b="1" dirty="0">
              <a:solidFill>
                <a:schemeClr val="bg1"/>
              </a:solidFill>
            </a:endParaRPr>
          </a:p>
          <a:p>
            <a:pPr marL="342900" indent="-342900">
              <a:buFont typeface="Arial" panose="020B0604020202020204" pitchFamily="34" charset="0"/>
              <a:buChar char="•"/>
              <a:defRPr/>
            </a:pPr>
            <a:endParaRPr lang="en-US" sz="2400" b="1" dirty="0">
              <a:solidFill>
                <a:schemeClr val="bg1"/>
              </a:solidFill>
            </a:endParaRPr>
          </a:p>
          <a:p>
            <a:pPr marL="342900" indent="-342900">
              <a:buFont typeface="Arial" panose="020B0604020202020204" pitchFamily="34" charset="0"/>
              <a:buChar char="•"/>
              <a:defRPr/>
            </a:pPr>
            <a:r>
              <a:rPr lang="en-US" sz="2400" b="1" dirty="0">
                <a:solidFill>
                  <a:schemeClr val="bg1"/>
                </a:solidFill>
              </a:rPr>
              <a:t>16 seats in the “middle”</a:t>
            </a:r>
          </a:p>
          <a:p>
            <a:pPr>
              <a:defRPr/>
            </a:pPr>
            <a:endParaRPr lang="en-US" sz="2400" b="1" dirty="0">
              <a:solidFill>
                <a:schemeClr val="bg1"/>
              </a:solidFill>
            </a:endParaRPr>
          </a:p>
          <a:p>
            <a:pPr marL="342900" indent="-342900">
              <a:buFont typeface="Arial" panose="020B0604020202020204" pitchFamily="34" charset="0"/>
              <a:buChar char="•"/>
              <a:defRPr/>
            </a:pPr>
            <a:r>
              <a:rPr lang="en-US" sz="2400" b="1" dirty="0">
                <a:solidFill>
                  <a:schemeClr val="bg1"/>
                </a:solidFill>
              </a:rPr>
              <a:t>10 seats considered the “back”</a:t>
            </a:r>
          </a:p>
          <a:p>
            <a:pPr>
              <a:defRPr/>
            </a:pPr>
            <a:endParaRPr lang="en-US" sz="2400" b="1" dirty="0">
              <a:solidFill>
                <a:schemeClr val="bg1"/>
              </a:solidFill>
            </a:endParaRPr>
          </a:p>
          <a:p>
            <a:pPr>
              <a:defRPr/>
            </a:pPr>
            <a:endParaRPr lang="en-US" sz="2000" dirty="0"/>
          </a:p>
        </p:txBody>
      </p:sp>
      <p:sp>
        <p:nvSpPr>
          <p:cNvPr id="5" name="Rectangle 4"/>
          <p:cNvSpPr/>
          <p:nvPr/>
        </p:nvSpPr>
        <p:spPr>
          <a:xfrm>
            <a:off x="399804" y="97974"/>
            <a:ext cx="8225330" cy="923330"/>
          </a:xfrm>
          <a:prstGeom prst="rect">
            <a:avLst/>
          </a:prstGeom>
          <a:noFill/>
        </p:spPr>
        <p:txBody>
          <a:bodyPr wrap="none">
            <a:spAutoFit/>
          </a:bodyPr>
          <a:lstStyle/>
          <a:p>
            <a:pP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Background Information</a:t>
            </a:r>
          </a:p>
        </p:txBody>
      </p:sp>
    </p:spTree>
    <p:extLst>
      <p:ext uri="{BB962C8B-B14F-4D97-AF65-F5344CB8AC3E}">
        <p14:creationId xmlns:p14="http://schemas.microsoft.com/office/powerpoint/2010/main" val="1688906408"/>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143000" y="1600200"/>
            <a:ext cx="6985000" cy="4525963"/>
          </a:xfrm>
        </p:spPr>
        <p:txBody>
          <a:bodyPr/>
          <a:lstStyle/>
          <a:p>
            <a:pPr eaLnBrk="1" hangingPunct="1"/>
            <a:r>
              <a:rPr lang="en-US" altLang="en-US" sz="2800" b="1" dirty="0" smtClean="0">
                <a:solidFill>
                  <a:srgbClr val="0070C0"/>
                </a:solidFill>
              </a:rPr>
              <a:t>Tool 7.1</a:t>
            </a:r>
            <a:r>
              <a:rPr lang="en-US" altLang="en-US" dirty="0" smtClean="0"/>
              <a:t>– </a:t>
            </a:r>
            <a:r>
              <a:rPr lang="en-US" altLang="en-US" sz="2400" dirty="0" smtClean="0"/>
              <a:t>Mark where you think Rosa sat.</a:t>
            </a:r>
          </a:p>
          <a:p>
            <a:pPr eaLnBrk="1" hangingPunct="1"/>
            <a:endParaRPr lang="en-US" altLang="en-US" dirty="0" smtClean="0"/>
          </a:p>
          <a:p>
            <a:pPr eaLnBrk="1" hangingPunct="1"/>
            <a:r>
              <a:rPr lang="en-US" altLang="en-US" sz="2800" b="1" dirty="0" smtClean="0">
                <a:solidFill>
                  <a:srgbClr val="0070C0"/>
                </a:solidFill>
              </a:rPr>
              <a:t>Sources 7.1 &amp; 7.2</a:t>
            </a:r>
            <a:r>
              <a:rPr lang="en-US" altLang="en-US" sz="2400" dirty="0" smtClean="0"/>
              <a:t>– Work with a partner to analyze the 2 primary source documents and complete the chart on  </a:t>
            </a:r>
            <a:r>
              <a:rPr lang="en-US" altLang="en-US" sz="2800" b="1" dirty="0" smtClean="0">
                <a:solidFill>
                  <a:srgbClr val="0070C0"/>
                </a:solidFill>
              </a:rPr>
              <a:t>Tool 7.1.</a:t>
            </a:r>
          </a:p>
        </p:txBody>
      </p:sp>
      <p:sp>
        <p:nvSpPr>
          <p:cNvPr id="22531" name="Title 1"/>
          <p:cNvSpPr>
            <a:spLocks noGrp="1"/>
          </p:cNvSpPr>
          <p:nvPr>
            <p:ph type="title"/>
          </p:nvPr>
        </p:nvSpPr>
        <p:spPr>
          <a:xfrm>
            <a:off x="1219200" y="457200"/>
            <a:ext cx="6985000" cy="792162"/>
          </a:xfrm>
        </p:spPr>
        <p:txBody>
          <a:bodyPr/>
          <a:lstStyle/>
          <a:p>
            <a:pPr eaLnBrk="1" hangingPunct="1"/>
            <a:r>
              <a:rPr lang="en-US" altLang="en-US" sz="3600" dirty="0" smtClean="0"/>
              <a:t>Look at the Resources</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5232">
            <a:off x="3581400" y="443388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1060">
            <a:off x="4267151" y="5412504"/>
            <a:ext cx="1295400" cy="64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93848"/>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474663"/>
            <a:ext cx="1600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328613"/>
            <a:ext cx="2060575" cy="274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2181225"/>
            <a:ext cx="1789113" cy="307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77215" y="3960376"/>
            <a:ext cx="4357256" cy="2585323"/>
          </a:xfrm>
          <a:prstGeom prst="rect">
            <a:avLst/>
          </a:prstGeom>
          <a:noFill/>
        </p:spPr>
        <p:txBody>
          <a:bodyPr>
            <a:spAutoFit/>
          </a:bodyPr>
          <a:lstStyle/>
          <a:p>
            <a:pPr>
              <a:defRPr/>
            </a:pPr>
            <a:r>
              <a:rPr lang="en-US" sz="54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Where did </a:t>
            </a:r>
          </a:p>
          <a:p>
            <a:pPr>
              <a:defRPr/>
            </a:pPr>
            <a:r>
              <a:rPr lang="en-US" sz="54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Rosa Parks Sit?</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884238"/>
            <a:ext cx="4405312"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142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3417">
            <a:off x="314744" y="773885"/>
            <a:ext cx="1817541"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a:spLocks noChangeArrowheads="1"/>
          </p:cNvSpPr>
          <p:nvPr/>
        </p:nvSpPr>
        <p:spPr bwMode="auto">
          <a:xfrm>
            <a:off x="2119313" y="222250"/>
            <a:ext cx="6643687"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a:spcBef>
                <a:spcPct val="20000"/>
              </a:spcBef>
              <a:buChar char="•"/>
              <a:defRPr sz="3200">
                <a:solidFill>
                  <a:schemeClr val="tx1"/>
                </a:solidFill>
                <a:latin typeface="Arial" charset="0"/>
                <a:ea typeface="ヒラギノ角ゴ Pro W3" pitchFamily="1" charset="-128"/>
              </a:defRPr>
            </a:lvl1pPr>
            <a:lvl2pPr marL="742950" indent="-285750" algn="l">
              <a:spcBef>
                <a:spcPct val="20000"/>
              </a:spcBef>
              <a:buChar char="–"/>
              <a:defRPr sz="2800">
                <a:solidFill>
                  <a:schemeClr val="tx1"/>
                </a:solidFill>
                <a:latin typeface="Arial" charset="0"/>
                <a:ea typeface="ヒラギノ角ゴ Pro W3" pitchFamily="1" charset="-128"/>
              </a:defRPr>
            </a:lvl2pPr>
            <a:lvl3pPr marL="1143000" indent="-228600" algn="l">
              <a:spcBef>
                <a:spcPct val="20000"/>
              </a:spcBef>
              <a:buChar char="•"/>
              <a:defRPr sz="2400">
                <a:solidFill>
                  <a:schemeClr val="tx1"/>
                </a:solidFill>
                <a:latin typeface="Arial" charset="0"/>
                <a:ea typeface="ヒラギノ角ゴ Pro W3" pitchFamily="1" charset="-128"/>
              </a:defRPr>
            </a:lvl3pPr>
            <a:lvl4pPr marL="1600200" indent="-228600" algn="l">
              <a:spcBef>
                <a:spcPct val="20000"/>
              </a:spcBef>
              <a:buChar char="–"/>
              <a:defRPr sz="2000">
                <a:solidFill>
                  <a:schemeClr val="tx1"/>
                </a:solidFill>
                <a:latin typeface="Arial" charset="0"/>
                <a:ea typeface="ヒラギノ角ゴ Pro W3" pitchFamily="1" charset="-128"/>
              </a:defRPr>
            </a:lvl4pPr>
            <a:lvl5pPr marL="2057400" indent="-228600" algn="l">
              <a:spcBef>
                <a:spcPct val="20000"/>
              </a:spcBef>
              <a:buChar char="»"/>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9pPr>
          </a:lstStyle>
          <a:p>
            <a:pPr algn="ctr">
              <a:spcBef>
                <a:spcPct val="0"/>
              </a:spcBef>
            </a:pPr>
            <a:r>
              <a:rPr lang="en-US" altLang="en-US" sz="2400" dirty="0"/>
              <a:t>…The bus driver had a history with Rosa from another  incident 10 years prior concerning where to sit on the bus? Was he aggravated with Rosa? </a:t>
            </a:r>
          </a:p>
          <a:p>
            <a:pPr algn="ctr">
              <a:spcBef>
                <a:spcPct val="0"/>
              </a:spcBef>
            </a:pPr>
            <a:endParaRPr lang="en-US" altLang="en-US" sz="2400" dirty="0"/>
          </a:p>
          <a:p>
            <a:pPr algn="ctr">
              <a:spcBef>
                <a:spcPct val="0"/>
              </a:spcBef>
            </a:pPr>
            <a:r>
              <a:rPr lang="en-US" altLang="en-US" sz="2400" dirty="0"/>
              <a:t>…The policemen working the case needed to justify the arrest? Why the conflicting infractions?</a:t>
            </a:r>
          </a:p>
          <a:p>
            <a:pPr algn="ctr">
              <a:spcBef>
                <a:spcPct val="0"/>
              </a:spcBef>
            </a:pPr>
            <a:endParaRPr lang="en-US" altLang="en-US" sz="2400" dirty="0"/>
          </a:p>
          <a:p>
            <a:pPr algn="ctr">
              <a:spcBef>
                <a:spcPct val="0"/>
              </a:spcBef>
            </a:pPr>
            <a:r>
              <a:rPr lang="en-US" altLang="en-US" sz="2400" dirty="0"/>
              <a:t>…Rosa Parks was the secretary for NAACP?</a:t>
            </a:r>
          </a:p>
          <a:p>
            <a:pPr algn="ctr">
              <a:spcBef>
                <a:spcPct val="0"/>
              </a:spcBef>
            </a:pPr>
            <a:endParaRPr lang="en-US" altLang="en-US" sz="2400" dirty="0"/>
          </a:p>
          <a:p>
            <a:pPr algn="ctr">
              <a:spcBef>
                <a:spcPct val="0"/>
              </a:spcBef>
            </a:pPr>
            <a:r>
              <a:rPr lang="en-US" altLang="en-US" sz="2400" dirty="0"/>
              <a:t>…Rosa Parks completed a summer course on civil disobedience?</a:t>
            </a:r>
          </a:p>
          <a:p>
            <a:pPr algn="ctr">
              <a:spcBef>
                <a:spcPct val="0"/>
              </a:spcBef>
            </a:pPr>
            <a:endParaRPr lang="en-US" altLang="en-US" sz="2400" dirty="0"/>
          </a:p>
          <a:p>
            <a:pPr algn="ctr">
              <a:spcBef>
                <a:spcPct val="0"/>
              </a:spcBef>
            </a:pPr>
            <a:r>
              <a:rPr lang="en-US" altLang="en-US" sz="2400" dirty="0"/>
              <a:t>…Seat assignment or designations differed based on driver preference?</a:t>
            </a:r>
          </a:p>
          <a:p>
            <a:pPr algn="ctr">
              <a:spcBef>
                <a:spcPct val="0"/>
              </a:spcBef>
            </a:pPr>
            <a:endParaRPr lang="en-US" altLang="en-US" sz="2400" dirty="0"/>
          </a:p>
          <a:p>
            <a:pPr algn="ctr">
              <a:spcBef>
                <a:spcPct val="0"/>
              </a:spcBef>
            </a:pPr>
            <a:endParaRPr lang="en-US" altLang="en-US" sz="2000" dirty="0"/>
          </a:p>
        </p:txBody>
      </p:sp>
    </p:spTree>
    <p:extLst>
      <p:ext uri="{BB962C8B-B14F-4D97-AF65-F5344CB8AC3E}">
        <p14:creationId xmlns:p14="http://schemas.microsoft.com/office/powerpoint/2010/main" val="2436617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barn(inVertical)">
                                      <p:cBhvr>
                                        <p:cTn id="2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3417">
            <a:off x="766914" y="711339"/>
            <a:ext cx="2627341"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19313" y="222250"/>
            <a:ext cx="4325937" cy="831850"/>
          </a:xfrm>
          <a:prstGeom prst="rect">
            <a:avLst/>
          </a:prstGeom>
          <a:noFill/>
        </p:spPr>
        <p:txBody>
          <a:bodyPr>
            <a:spAutoFit/>
          </a:bodyPr>
          <a:lstStyle/>
          <a:p>
            <a:pPr>
              <a:defRPr/>
            </a:pPr>
            <a:endParaRPr lang="en-US" dirty="0"/>
          </a:p>
          <a:p>
            <a:pPr marL="285750" indent="-285750">
              <a:buFont typeface="Arial" panose="020B0604020202020204" pitchFamily="34" charset="0"/>
              <a:buChar char="•"/>
              <a:defRPr/>
            </a:pPr>
            <a:endParaRPr lang="en-US" dirty="0"/>
          </a:p>
        </p:txBody>
      </p:sp>
      <p:sp>
        <p:nvSpPr>
          <p:cNvPr id="2" name="Rectangle 1"/>
          <p:cNvSpPr/>
          <p:nvPr/>
        </p:nvSpPr>
        <p:spPr>
          <a:xfrm>
            <a:off x="3913313" y="1052383"/>
            <a:ext cx="4480055" cy="286232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6000" b="1" dirty="0">
                <a:ln w="50800"/>
                <a:solidFill>
                  <a:srgbClr val="0070C0"/>
                </a:solidFill>
              </a:rPr>
              <a:t>Rosa Did Not Break</a:t>
            </a:r>
          </a:p>
          <a:p>
            <a:pPr>
              <a:defRPr/>
            </a:pPr>
            <a:r>
              <a:rPr lang="en-US" sz="6000" b="1" dirty="0">
                <a:ln w="50800"/>
                <a:solidFill>
                  <a:srgbClr val="0070C0"/>
                </a:solidFill>
              </a:rPr>
              <a:t>The Law?</a:t>
            </a:r>
          </a:p>
        </p:txBody>
      </p:sp>
    </p:spTree>
    <p:extLst>
      <p:ext uri="{BB962C8B-B14F-4D97-AF65-F5344CB8AC3E}">
        <p14:creationId xmlns:p14="http://schemas.microsoft.com/office/powerpoint/2010/main" val="1766555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3417">
            <a:off x="859682" y="200524"/>
            <a:ext cx="1081087" cy="129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19313" y="222250"/>
            <a:ext cx="4325937" cy="831850"/>
          </a:xfrm>
          <a:prstGeom prst="rect">
            <a:avLst/>
          </a:prstGeom>
          <a:noFill/>
        </p:spPr>
        <p:txBody>
          <a:bodyPr>
            <a:spAutoFit/>
          </a:bodyPr>
          <a:lstStyle/>
          <a:p>
            <a:pPr>
              <a:defRPr/>
            </a:pPr>
            <a:endParaRPr lang="en-US" dirty="0"/>
          </a:p>
          <a:p>
            <a:pPr marL="285750" indent="-285750">
              <a:buFont typeface="Arial" panose="020B0604020202020204" pitchFamily="34" charset="0"/>
              <a:buChar char="•"/>
              <a:defRPr/>
            </a:pPr>
            <a:endParaRPr lang="en-US" dirty="0"/>
          </a:p>
        </p:txBody>
      </p:sp>
      <p:sp>
        <p:nvSpPr>
          <p:cNvPr id="2" name="Rectangle 1"/>
          <p:cNvSpPr/>
          <p:nvPr/>
        </p:nvSpPr>
        <p:spPr>
          <a:xfrm>
            <a:off x="2041827" y="407769"/>
            <a:ext cx="6617986" cy="646331"/>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600" b="1" dirty="0">
                <a:ln w="50800"/>
                <a:solidFill>
                  <a:srgbClr val="0070C0"/>
                </a:solidFill>
              </a:rPr>
              <a:t>Rosa Did Not Break the Law?</a:t>
            </a:r>
          </a:p>
        </p:txBody>
      </p:sp>
      <p:sp>
        <p:nvSpPr>
          <p:cNvPr id="26629" name="TextBox 2"/>
          <p:cNvSpPr txBox="1">
            <a:spLocks noChangeArrowheads="1"/>
          </p:cNvSpPr>
          <p:nvPr/>
        </p:nvSpPr>
        <p:spPr bwMode="auto">
          <a:xfrm>
            <a:off x="474663" y="1447800"/>
            <a:ext cx="81851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charset="0"/>
                <a:ea typeface="ヒラギノ角ゴ Pro W3" pitchFamily="1" charset="-128"/>
              </a:defRPr>
            </a:lvl1pPr>
            <a:lvl2pPr marL="742950" indent="-285750" algn="l">
              <a:spcBef>
                <a:spcPct val="20000"/>
              </a:spcBef>
              <a:buChar char="–"/>
              <a:defRPr sz="2800">
                <a:solidFill>
                  <a:schemeClr val="tx1"/>
                </a:solidFill>
                <a:latin typeface="Arial" charset="0"/>
                <a:ea typeface="ヒラギノ角ゴ Pro W3" pitchFamily="1" charset="-128"/>
              </a:defRPr>
            </a:lvl2pPr>
            <a:lvl3pPr marL="1143000" indent="-228600" algn="l">
              <a:spcBef>
                <a:spcPct val="20000"/>
              </a:spcBef>
              <a:buChar char="•"/>
              <a:defRPr sz="2400">
                <a:solidFill>
                  <a:schemeClr val="tx1"/>
                </a:solidFill>
                <a:latin typeface="Arial" charset="0"/>
                <a:ea typeface="ヒラギノ角ゴ Pro W3" pitchFamily="1" charset="-128"/>
              </a:defRPr>
            </a:lvl3pPr>
            <a:lvl4pPr marL="1600200" indent="-228600" algn="l">
              <a:spcBef>
                <a:spcPct val="20000"/>
              </a:spcBef>
              <a:buChar char="–"/>
              <a:defRPr sz="2000">
                <a:solidFill>
                  <a:schemeClr val="tx1"/>
                </a:solidFill>
                <a:latin typeface="Arial" charset="0"/>
                <a:ea typeface="ヒラギノ角ゴ Pro W3" pitchFamily="1" charset="-128"/>
              </a:defRPr>
            </a:lvl4pPr>
            <a:lvl5pPr marL="2057400" indent="-228600" algn="l">
              <a:spcBef>
                <a:spcPct val="20000"/>
              </a:spcBef>
              <a:buChar char="»"/>
              <a:defRPr sz="20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1" charset="-128"/>
              </a:defRPr>
            </a:lvl9pPr>
          </a:lstStyle>
          <a:p>
            <a:pPr algn="ctr">
              <a:spcBef>
                <a:spcPct val="0"/>
              </a:spcBef>
              <a:buFontTx/>
              <a:buNone/>
            </a:pPr>
            <a:r>
              <a:rPr lang="en-US" altLang="en-US" sz="2800" dirty="0" smtClean="0"/>
              <a:t>“It </a:t>
            </a:r>
            <a:r>
              <a:rPr lang="en-US" altLang="en-US" sz="2800" dirty="0"/>
              <a:t>shall be unlawful for any passenger to refuse to take a seat among those assigned to the race to which he belongs, at the request of any such employee in charge, if there is such a seat vacant</a:t>
            </a:r>
            <a:r>
              <a:rPr lang="en-US" altLang="en-US" sz="2800" dirty="0" smtClean="0"/>
              <a:t>.”– </a:t>
            </a:r>
            <a:r>
              <a:rPr lang="en-US" altLang="en-US" sz="2800" dirty="0"/>
              <a:t>Montgomery City Code</a:t>
            </a:r>
          </a:p>
          <a:p>
            <a:pPr algn="ctr">
              <a:spcBef>
                <a:spcPct val="0"/>
              </a:spcBef>
              <a:buFontTx/>
              <a:buNone/>
            </a:pPr>
            <a:endParaRPr lang="en-US" altLang="en-US" sz="2800" dirty="0"/>
          </a:p>
          <a:p>
            <a:pPr algn="ctr">
              <a:spcBef>
                <a:spcPct val="0"/>
              </a:spcBef>
              <a:buFontTx/>
              <a:buNone/>
            </a:pPr>
            <a:r>
              <a:rPr lang="en-US" altLang="en-US" sz="2800" dirty="0" smtClean="0"/>
              <a:t>“The </a:t>
            </a:r>
            <a:r>
              <a:rPr lang="en-US" altLang="en-US" sz="2800" dirty="0"/>
              <a:t>conductor or agent of the motor transportation company in charge of any vehicle is authorized and required to assign each passenger to the division of the vehicle designated for the race to which the passenger </a:t>
            </a:r>
            <a:r>
              <a:rPr lang="en-US" altLang="en-US" sz="2800" dirty="0" smtClean="0"/>
              <a:t>belongs.—</a:t>
            </a:r>
            <a:r>
              <a:rPr lang="en-US" altLang="en-US" sz="2800" dirty="0"/>
              <a:t>Code of </a:t>
            </a:r>
            <a:r>
              <a:rPr lang="en-US" altLang="en-US" sz="2800" dirty="0" smtClean="0"/>
              <a:t>Alabama” </a:t>
            </a:r>
            <a:r>
              <a:rPr lang="en-US" altLang="en-US" sz="2800" dirty="0"/>
              <a:t>(Jim Crow Laws</a:t>
            </a:r>
            <a:r>
              <a:rPr lang="en-US" altLang="en-US" sz="2800" dirty="0" smtClean="0"/>
              <a:t>)</a:t>
            </a:r>
            <a:endParaRPr lang="en-US" altLang="en-US" sz="2800" dirty="0"/>
          </a:p>
        </p:txBody>
      </p:sp>
    </p:spTree>
    <p:extLst>
      <p:ext uri="{BB962C8B-B14F-4D97-AF65-F5344CB8AC3E}">
        <p14:creationId xmlns:p14="http://schemas.microsoft.com/office/powerpoint/2010/main" val="2723108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499" y="309070"/>
            <a:ext cx="6985000" cy="792162"/>
          </a:xfrm>
        </p:spPr>
        <p:txBody>
          <a:bodyPr/>
          <a:lstStyle/>
          <a:p>
            <a:r>
              <a:rPr lang="en-US" sz="4000" dirty="0" smtClean="0"/>
              <a:t>     TARGETS FOR TODAY:</a:t>
            </a:r>
            <a:endParaRPr lang="en-US" sz="4000" dirty="0"/>
          </a:p>
        </p:txBody>
      </p:sp>
      <p:sp>
        <p:nvSpPr>
          <p:cNvPr id="3" name="Content Placeholder 2"/>
          <p:cNvSpPr>
            <a:spLocks noGrp="1"/>
          </p:cNvSpPr>
          <p:nvPr>
            <p:ph idx="1"/>
          </p:nvPr>
        </p:nvSpPr>
        <p:spPr>
          <a:xfrm>
            <a:off x="223345" y="1208032"/>
            <a:ext cx="8534400" cy="5349876"/>
          </a:xfrm>
        </p:spPr>
        <p:txBody>
          <a:bodyPr/>
          <a:lstStyle/>
          <a:p>
            <a:r>
              <a:rPr lang="en-US" sz="2800" dirty="0" smtClean="0">
                <a:latin typeface="Calibri" panose="020F0502020204030204" pitchFamily="34" charset="0"/>
              </a:rPr>
              <a:t>I can recognize my roles/responsibilities/expectations as a Social Studies Teacher Leader for my district. </a:t>
            </a:r>
          </a:p>
          <a:p>
            <a:r>
              <a:rPr lang="en-US" sz="2800" dirty="0" smtClean="0">
                <a:latin typeface="Calibri" panose="020F0502020204030204" pitchFamily="34" charset="0"/>
              </a:rPr>
              <a:t>I can identify the </a:t>
            </a:r>
            <a:r>
              <a:rPr lang="en-US" sz="2800" dirty="0">
                <a:latin typeface="Calibri" panose="020F0502020204030204" pitchFamily="34" charset="0"/>
              </a:rPr>
              <a:t>goal of the Leadership Networks as a capacity building </a:t>
            </a:r>
            <a:r>
              <a:rPr lang="en-US" sz="2800" dirty="0" smtClean="0">
                <a:latin typeface="Calibri" panose="020F0502020204030204" pitchFamily="34" charset="0"/>
              </a:rPr>
              <a:t>approach.</a:t>
            </a:r>
          </a:p>
          <a:p>
            <a:r>
              <a:rPr lang="en-US" sz="2800" dirty="0" smtClean="0">
                <a:latin typeface="Calibri" panose="020F0502020204030204" pitchFamily="34" charset="0"/>
              </a:rPr>
              <a:t>I can identify the four pillars of the network and other foundational supports that provide students access to College and Career Readiness.</a:t>
            </a:r>
            <a:endParaRPr lang="en-US" sz="2800" dirty="0">
              <a:latin typeface="Calibri" panose="020F0502020204030204" pitchFamily="34" charset="0"/>
            </a:endParaRPr>
          </a:p>
          <a:p>
            <a:r>
              <a:rPr lang="en-US" sz="2800" dirty="0" smtClean="0">
                <a:latin typeface="Calibri" panose="020F0502020204030204" pitchFamily="34" charset="0"/>
              </a:rPr>
              <a:t>I can analyze </a:t>
            </a:r>
            <a:r>
              <a:rPr lang="en-US" sz="2800" dirty="0">
                <a:latin typeface="Calibri" panose="020F0502020204030204" pitchFamily="34" charset="0"/>
              </a:rPr>
              <a:t>the structure and intent of the College, Career, and Civic Life (C3) Framework for Social </a:t>
            </a:r>
            <a:r>
              <a:rPr lang="en-US" sz="2800" dirty="0" smtClean="0">
                <a:latin typeface="Calibri" panose="020F0502020204030204" pitchFamily="34" charset="0"/>
              </a:rPr>
              <a:t>Studies.</a:t>
            </a:r>
            <a:endParaRPr lang="en-US" sz="2800" dirty="0">
              <a:latin typeface="Calibri" panose="020F0502020204030204" pitchFamily="34"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562600"/>
            <a:ext cx="39719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311"/>
            <a:ext cx="11430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39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187" y="0"/>
            <a:ext cx="3505200" cy="1143000"/>
          </a:xfrm>
        </p:spPr>
        <p:txBody>
          <a:bodyPr/>
          <a:lstStyle/>
          <a:p>
            <a:pPr algn="ctr"/>
            <a:r>
              <a:rPr lang="en-US" sz="4400" b="0" dirty="0" smtClean="0">
                <a:solidFill>
                  <a:schemeClr val="accent6"/>
                </a:solidFill>
                <a:effectLst>
                  <a:outerShdw blurRad="38100" dist="38100" dir="2700000" algn="tl">
                    <a:srgbClr val="000000">
                      <a:alpha val="43137"/>
                    </a:srgbClr>
                  </a:outerShdw>
                </a:effectLst>
              </a:rPr>
              <a:t>Connections</a:t>
            </a:r>
            <a:endParaRPr lang="en-US" sz="4400" b="0"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664575" cy="5638800"/>
          </a:xfrm>
        </p:spPr>
        <p:txBody>
          <a:bodyPr>
            <a:normAutofit/>
          </a:bodyPr>
          <a:lstStyle/>
          <a:p>
            <a:pPr>
              <a:spcBef>
                <a:spcPts val="0"/>
              </a:spcBef>
            </a:pPr>
            <a:r>
              <a:rPr lang="en-US" sz="2400" b="1" dirty="0" smtClean="0">
                <a:latin typeface="Calibri" panose="020F0502020204030204" pitchFamily="34" charset="0"/>
              </a:rPr>
              <a:t>C3 Framework: Inquiry Arc</a:t>
            </a:r>
          </a:p>
          <a:p>
            <a:pPr lvl="1">
              <a:spcBef>
                <a:spcPts val="0"/>
              </a:spcBef>
              <a:buFont typeface="Wingdings" panose="05000000000000000000" pitchFamily="2" charset="2"/>
              <a:buChar char="§"/>
            </a:pPr>
            <a:r>
              <a:rPr lang="en-US" sz="2000" dirty="0" smtClean="0">
                <a:latin typeface="Calibri" panose="020F0502020204030204" pitchFamily="34" charset="0"/>
              </a:rPr>
              <a:t>Dimensions 1, 2, 3</a:t>
            </a:r>
          </a:p>
          <a:p>
            <a:pPr marL="534988" lvl="1" indent="0">
              <a:spcBef>
                <a:spcPts val="0"/>
              </a:spcBef>
              <a:buNone/>
            </a:pPr>
            <a:r>
              <a:rPr lang="en-US" sz="2000" dirty="0" smtClean="0">
                <a:latin typeface="Calibri" panose="020F0502020204030204" pitchFamily="34" charset="0"/>
              </a:rPr>
              <a:t> </a:t>
            </a:r>
            <a:endParaRPr lang="en-US" dirty="0" smtClean="0">
              <a:latin typeface="Calibri" panose="020F0502020204030204" pitchFamily="34" charset="0"/>
            </a:endParaRPr>
          </a:p>
          <a:p>
            <a:pPr>
              <a:spcBef>
                <a:spcPts val="0"/>
              </a:spcBef>
            </a:pPr>
            <a:r>
              <a:rPr lang="en-US" sz="2400" b="1" dirty="0" smtClean="0">
                <a:latin typeface="Calibri" panose="020F0502020204030204" pitchFamily="34" charset="0"/>
              </a:rPr>
              <a:t>Social Studies Standards: CCA 4.1</a:t>
            </a:r>
          </a:p>
          <a:p>
            <a:pPr lvl="1">
              <a:spcBef>
                <a:spcPts val="0"/>
              </a:spcBef>
              <a:buFont typeface="Wingdings" panose="05000000000000000000" pitchFamily="2" charset="2"/>
              <a:buChar char="§"/>
            </a:pPr>
            <a:r>
              <a:rPr lang="en-US" sz="2000" dirty="0" smtClean="0">
                <a:latin typeface="Calibri" panose="020F0502020204030204" pitchFamily="34" charset="0"/>
              </a:rPr>
              <a:t>EL: SS-05-5.2.4</a:t>
            </a:r>
          </a:p>
          <a:p>
            <a:pPr lvl="1">
              <a:spcBef>
                <a:spcPts val="0"/>
              </a:spcBef>
              <a:buFont typeface="Wingdings" panose="05000000000000000000" pitchFamily="2" charset="2"/>
              <a:buChar char="§"/>
            </a:pPr>
            <a:r>
              <a:rPr lang="en-US" sz="2000" dirty="0" smtClean="0">
                <a:latin typeface="Calibri" panose="020F0502020204030204" pitchFamily="34" charset="0"/>
              </a:rPr>
              <a:t>MS: SS-07-5.1.2 and SS-08-5.1.2</a:t>
            </a:r>
          </a:p>
          <a:p>
            <a:pPr lvl="1">
              <a:spcBef>
                <a:spcPts val="0"/>
              </a:spcBef>
              <a:buFont typeface="Wingdings" panose="05000000000000000000" pitchFamily="2" charset="2"/>
              <a:buChar char="§"/>
            </a:pPr>
            <a:r>
              <a:rPr lang="en-US" sz="2000" dirty="0" smtClean="0">
                <a:latin typeface="Calibri" panose="020F0502020204030204" pitchFamily="34" charset="0"/>
              </a:rPr>
              <a:t>HS: SS-H-5.1.2 and Quality Core</a:t>
            </a:r>
          </a:p>
          <a:p>
            <a:pPr marL="534988" lvl="1" indent="0">
              <a:spcBef>
                <a:spcPts val="0"/>
              </a:spcBef>
              <a:buNone/>
            </a:pPr>
            <a:endParaRPr lang="en-US" sz="900" dirty="0" smtClean="0">
              <a:latin typeface="Calibri" panose="020F0502020204030204" pitchFamily="34" charset="0"/>
            </a:endParaRPr>
          </a:p>
          <a:p>
            <a:pPr>
              <a:spcBef>
                <a:spcPts val="0"/>
              </a:spcBef>
            </a:pPr>
            <a:r>
              <a:rPr lang="en-US" sz="2400" b="1" dirty="0" smtClean="0">
                <a:latin typeface="Calibri" panose="020F0502020204030204" pitchFamily="34" charset="0"/>
              </a:rPr>
              <a:t>TPGES (</a:t>
            </a:r>
            <a:r>
              <a:rPr lang="en-US" sz="2400" b="1" dirty="0" err="1" smtClean="0">
                <a:latin typeface="Calibri" panose="020F0502020204030204" pitchFamily="34" charset="0"/>
              </a:rPr>
              <a:t>FfT</a:t>
            </a:r>
            <a:r>
              <a:rPr lang="en-US" sz="2400" b="1" dirty="0" smtClean="0">
                <a:latin typeface="Calibri" panose="020F0502020204030204" pitchFamily="34" charset="0"/>
              </a:rPr>
              <a:t>): </a:t>
            </a:r>
            <a:r>
              <a:rPr lang="en-US" sz="2400" dirty="0" smtClean="0">
                <a:latin typeface="Calibri" panose="020F0502020204030204" pitchFamily="34" charset="0"/>
              </a:rPr>
              <a:t>Domain 3C-Student Engagement</a:t>
            </a:r>
          </a:p>
          <a:p>
            <a:pPr marL="0" indent="0">
              <a:spcBef>
                <a:spcPts val="0"/>
              </a:spcBef>
              <a:buNone/>
            </a:pPr>
            <a:endParaRPr lang="en-US" sz="1000" dirty="0" smtClean="0">
              <a:latin typeface="Calibri" panose="020F0502020204030204" pitchFamily="34" charset="0"/>
            </a:endParaRPr>
          </a:p>
          <a:p>
            <a:pPr>
              <a:spcBef>
                <a:spcPts val="0"/>
              </a:spcBef>
            </a:pPr>
            <a:r>
              <a:rPr lang="en-US" sz="2400" b="1" dirty="0" smtClean="0">
                <a:latin typeface="Calibri" panose="020F0502020204030204" pitchFamily="34" charset="0"/>
              </a:rPr>
              <a:t>CHETL:</a:t>
            </a:r>
            <a:r>
              <a:rPr lang="en-US" sz="2400" dirty="0" smtClean="0">
                <a:latin typeface="Calibri" panose="020F0502020204030204" pitchFamily="34" charset="0"/>
              </a:rPr>
              <a:t> Instructional Rigor &amp; Student Engagement</a:t>
            </a:r>
          </a:p>
          <a:p>
            <a:pPr marL="0" indent="0">
              <a:spcBef>
                <a:spcPts val="0"/>
              </a:spcBef>
              <a:buNone/>
            </a:pPr>
            <a:endParaRPr lang="en-US" sz="1000" dirty="0" smtClean="0">
              <a:latin typeface="Calibri" panose="020F0502020204030204" pitchFamily="34" charset="0"/>
            </a:endParaRPr>
          </a:p>
          <a:p>
            <a:pPr>
              <a:spcBef>
                <a:spcPts val="0"/>
              </a:spcBef>
            </a:pPr>
            <a:r>
              <a:rPr lang="en-US" sz="2400" b="1" dirty="0" smtClean="0">
                <a:latin typeface="Calibri" panose="020F0502020204030204" pitchFamily="34" charset="0"/>
              </a:rPr>
              <a:t>English LA/Literacy Standards </a:t>
            </a:r>
            <a:r>
              <a:rPr lang="en-US" sz="2400" b="1" dirty="0">
                <a:latin typeface="Calibri" panose="020F0502020204030204" pitchFamily="34" charset="0"/>
              </a:rPr>
              <a:t>in History and Social </a:t>
            </a:r>
            <a:r>
              <a:rPr lang="en-US" sz="2400" b="1" dirty="0" smtClean="0">
                <a:latin typeface="Calibri" panose="020F0502020204030204" pitchFamily="34" charset="0"/>
              </a:rPr>
              <a:t>Studies:</a:t>
            </a:r>
          </a:p>
          <a:p>
            <a:pPr lvl="1">
              <a:spcBef>
                <a:spcPts val="0"/>
              </a:spcBef>
              <a:buFont typeface="Wingdings" panose="05000000000000000000" pitchFamily="2" charset="2"/>
              <a:buChar char="§"/>
            </a:pPr>
            <a:r>
              <a:rPr lang="en-US" sz="2000" dirty="0" smtClean="0">
                <a:solidFill>
                  <a:prstClr val="black"/>
                </a:solidFill>
                <a:latin typeface="Calibri" panose="020F0502020204030204" pitchFamily="34" charset="0"/>
              </a:rPr>
              <a:t>Anchor Reading Standard 1 </a:t>
            </a:r>
          </a:p>
          <a:p>
            <a:pPr lvl="1">
              <a:spcBef>
                <a:spcPts val="0"/>
              </a:spcBef>
              <a:buFont typeface="Wingdings" panose="05000000000000000000" pitchFamily="2" charset="2"/>
              <a:buChar char="§"/>
            </a:pPr>
            <a:r>
              <a:rPr lang="en-US" sz="2000" dirty="0" smtClean="0">
                <a:solidFill>
                  <a:prstClr val="black"/>
                </a:solidFill>
                <a:latin typeface="Calibri" panose="020F0502020204030204" pitchFamily="34" charset="0"/>
              </a:rPr>
              <a:t>Anchor Writing Standard 7</a:t>
            </a:r>
          </a:p>
          <a:p>
            <a:pPr lvl="1">
              <a:spcBef>
                <a:spcPts val="0"/>
              </a:spcBef>
              <a:buFont typeface="Wingdings" panose="05000000000000000000" pitchFamily="2" charset="2"/>
              <a:buChar char="§"/>
            </a:pPr>
            <a:r>
              <a:rPr lang="en-US" sz="2000" dirty="0" smtClean="0">
                <a:solidFill>
                  <a:prstClr val="black"/>
                </a:solidFill>
                <a:latin typeface="Calibri" panose="020F0502020204030204" pitchFamily="34" charset="0"/>
              </a:rPr>
              <a:t>Anchor Speaking and Listening Standard 1</a:t>
            </a:r>
            <a:endParaRPr lang="en-US" sz="2400" dirty="0" smtClean="0">
              <a:latin typeface="Calibri" panose="020F0502020204030204" pitchFamily="34" charset="0"/>
            </a:endParaRPr>
          </a:p>
          <a:p>
            <a:pPr>
              <a:spcBef>
                <a:spcPts val="0"/>
              </a:spcBef>
            </a:pPr>
            <a:endParaRPr lang="en-US" sz="2000" dirty="0">
              <a:latin typeface="Calibri" panose="020F050202020403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82851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396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ubtitle 4"/>
          <p:cNvSpPr>
            <a:spLocks noGrp="1"/>
          </p:cNvSpPr>
          <p:nvPr>
            <p:ph type="subTitle" idx="1"/>
          </p:nvPr>
        </p:nvSpPr>
        <p:spPr>
          <a:xfrm>
            <a:off x="599281" y="1503731"/>
            <a:ext cx="7793037" cy="2663825"/>
          </a:xfrm>
        </p:spPr>
        <p:txBody>
          <a:bodyPr/>
          <a:lstStyle/>
          <a:p>
            <a:endParaRPr lang="en-US" sz="2800" b="1" dirty="0" smtClean="0"/>
          </a:p>
          <a:p>
            <a:r>
              <a:rPr lang="en-US" sz="2800" b="1" dirty="0" smtClean="0">
                <a:solidFill>
                  <a:srgbClr val="0070C0"/>
                </a:solidFill>
              </a:rPr>
              <a:t>By </a:t>
            </a:r>
            <a:r>
              <a:rPr lang="en-US" sz="2800" b="1" dirty="0" err="1" smtClean="0">
                <a:solidFill>
                  <a:srgbClr val="0070C0"/>
                </a:solidFill>
              </a:rPr>
              <a:t>Wineburg</a:t>
            </a:r>
            <a:r>
              <a:rPr lang="en-US" sz="2800" b="1" dirty="0" smtClean="0">
                <a:solidFill>
                  <a:srgbClr val="0070C0"/>
                </a:solidFill>
              </a:rPr>
              <a:t>, Martin and Monte-Sano</a:t>
            </a:r>
            <a:endParaRPr lang="en-US" dirty="0" smtClean="0"/>
          </a:p>
          <a:p>
            <a:endParaRPr lang="en-US" dirty="0" smtClean="0"/>
          </a:p>
        </p:txBody>
      </p:sp>
      <p:sp>
        <p:nvSpPr>
          <p:cNvPr id="4" name="Title 3"/>
          <p:cNvSpPr>
            <a:spLocks noGrp="1"/>
          </p:cNvSpPr>
          <p:nvPr>
            <p:ph type="ctrTitle"/>
          </p:nvPr>
        </p:nvSpPr>
        <p:spPr>
          <a:xfrm>
            <a:off x="228600" y="223838"/>
            <a:ext cx="8686800" cy="1681162"/>
          </a:xfrm>
          <a:solidFill>
            <a:srgbClr val="0070C0"/>
          </a:solidFill>
        </p:spPr>
        <p:txBody>
          <a:bodyPr>
            <a:normAutofit fontScale="90000"/>
          </a:bodyPr>
          <a:lstStyle/>
          <a:p>
            <a:pPr>
              <a:defRPr/>
            </a:pPr>
            <a:r>
              <a:rPr lang="en-US" sz="4900" b="1" dirty="0" smtClean="0">
                <a:solidFill>
                  <a:schemeClr val="bg1"/>
                </a:solidFill>
                <a:effectLst>
                  <a:outerShdw blurRad="38100" dist="38100" dir="2700000" algn="tl">
                    <a:srgbClr val="000000">
                      <a:alpha val="43137"/>
                    </a:srgbClr>
                  </a:outerShdw>
                </a:effectLst>
                <a:latin typeface="Cambria" pitchFamily="18" charset="0"/>
              </a:rPr>
              <a:t>“Reading Like A Historian”</a:t>
            </a:r>
            <a:br>
              <a:rPr lang="en-US" sz="4900" b="1" dirty="0" smtClean="0">
                <a:solidFill>
                  <a:schemeClr val="bg1"/>
                </a:solidFill>
                <a:effectLst>
                  <a:outerShdw blurRad="38100" dist="38100" dir="2700000" algn="tl">
                    <a:srgbClr val="000000">
                      <a:alpha val="43137"/>
                    </a:srgbClr>
                  </a:outerShdw>
                </a:effectLst>
                <a:latin typeface="Cambria" pitchFamily="18" charset="0"/>
              </a:rPr>
            </a:br>
            <a:r>
              <a:rPr lang="en-US" sz="2800" b="1" dirty="0" smtClean="0">
                <a:solidFill>
                  <a:schemeClr val="bg1"/>
                </a:solidFill>
                <a:effectLst>
                  <a:outerShdw blurRad="38100" dist="38100" dir="2700000" algn="tl">
                    <a:srgbClr val="000000">
                      <a:alpha val="43137"/>
                    </a:srgbClr>
                  </a:outerShdw>
                </a:effectLst>
                <a:latin typeface="Cambria" pitchFamily="18" charset="0"/>
              </a:rPr>
              <a:t>Teaching Literacy in Middle &amp; High School Classrooms </a:t>
            </a:r>
            <a:br>
              <a:rPr lang="en-US" sz="2800" b="1" dirty="0" smtClean="0">
                <a:solidFill>
                  <a:schemeClr val="bg1"/>
                </a:solidFill>
                <a:effectLst>
                  <a:outerShdw blurRad="38100" dist="38100" dir="2700000" algn="tl">
                    <a:srgbClr val="000000">
                      <a:alpha val="43137"/>
                    </a:srgbClr>
                  </a:outerShdw>
                </a:effectLst>
                <a:latin typeface="Cambria" pitchFamily="18" charset="0"/>
              </a:rPr>
            </a:br>
            <a:endParaRPr lang="en-US" sz="1800" b="1" dirty="0">
              <a:solidFill>
                <a:schemeClr val="bg1"/>
              </a:solidFill>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4014952" y="2922206"/>
            <a:ext cx="4572000" cy="3539430"/>
          </a:xfrm>
          <a:prstGeom prst="rect">
            <a:avLst/>
          </a:prstGeom>
        </p:spPr>
        <p:txBody>
          <a:bodyPr>
            <a:spAutoFit/>
          </a:bodyPr>
          <a:lstStyle/>
          <a:p>
            <a:r>
              <a:rPr lang="en-US" sz="2800" b="1" dirty="0" smtClean="0">
                <a:solidFill>
                  <a:srgbClr val="0070C0"/>
                </a:solidFill>
              </a:rPr>
              <a:t>…increasing academic literacy and sparking students’ curiosity… Primary documents, charts, graphic organizers, visual, and political cartoons follow each essay…</a:t>
            </a:r>
            <a:endParaRPr lang="en-US" sz="2800" b="1" dirty="0">
              <a:solidFill>
                <a:srgbClr val="0070C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2971800" cy="389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666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p:cNvSpPr>
          <p:nvPr/>
        </p:nvSpPr>
        <p:spPr bwMode="auto">
          <a:xfrm>
            <a:off x="0" y="1447800"/>
            <a:ext cx="9144000" cy="5410200"/>
          </a:xfrm>
          <a:prstGeom prst="rect">
            <a:avLst/>
          </a:prstGeom>
          <a:solidFill>
            <a:srgbClr val="000000">
              <a:alpha val="0"/>
            </a:srgbClr>
          </a:solidFill>
          <a:ln w="36124">
            <a:solidFill>
              <a:srgbClr val="385D8A"/>
            </a:solidFill>
            <a:round/>
            <a:headEnd/>
            <a:tailEnd/>
          </a:ln>
        </p:spPr>
        <p:txBody>
          <a:bodyPr lIns="50798" tIns="50798" rIns="50798" bIns="50798"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31747" name="Rectangle 2"/>
          <p:cNvSpPr>
            <a:spLocks/>
          </p:cNvSpPr>
          <p:nvPr/>
        </p:nvSpPr>
        <p:spPr bwMode="auto">
          <a:xfrm>
            <a:off x="0" y="26988"/>
            <a:ext cx="9144000" cy="2371725"/>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50798" tIns="50798" rIns="50798" bIns="50798"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6148" name="Rectangle 6"/>
          <p:cNvSpPr>
            <a:spLocks noGrp="1" noChangeArrowheads="1"/>
          </p:cNvSpPr>
          <p:nvPr>
            <p:ph type="title"/>
          </p:nvPr>
        </p:nvSpPr>
        <p:spPr>
          <a:xfrm>
            <a:off x="427038" y="452438"/>
            <a:ext cx="7934325" cy="533400"/>
          </a:xfrm>
        </p:spPr>
        <p:txBody>
          <a:bodyPr lIns="88896" tIns="50798" rIns="88896" bIns="50798">
            <a:normAutofit fontScale="90000"/>
          </a:bodyPr>
          <a:lstStyle/>
          <a:p>
            <a:pPr algn="l" defTabSz="911225" eaLnBrk="1" hangingPunct="1">
              <a:defRPr/>
            </a:pPr>
            <a:r>
              <a:rPr lang="en-US" altLang="en-US" b="1" smtClean="0">
                <a:solidFill>
                  <a:schemeClr val="tx1"/>
                </a:solidFill>
                <a:latin typeface="Helvetica" charset="0"/>
                <a:ea typeface="MS PGothic" pitchFamily="34" charset="-128"/>
                <a:sym typeface="Helvetica" charset="0"/>
              </a:rPr>
              <a:t/>
            </a:r>
            <a:br>
              <a:rPr lang="en-US" altLang="en-US" b="1" smtClean="0">
                <a:solidFill>
                  <a:schemeClr val="tx1"/>
                </a:solidFill>
                <a:latin typeface="Helvetica" charset="0"/>
                <a:ea typeface="MS PGothic" pitchFamily="34" charset="-128"/>
                <a:sym typeface="Helvetica" charset="0"/>
              </a:rPr>
            </a:br>
            <a:r>
              <a:rPr lang="en-US" altLang="en-US" b="1" smtClean="0">
                <a:solidFill>
                  <a:schemeClr val="tx1"/>
                </a:solidFill>
                <a:latin typeface="Helvetica" charset="0"/>
                <a:ea typeface="MS PGothic" pitchFamily="34" charset="-128"/>
                <a:sym typeface="Helvetica" charset="0"/>
              </a:rPr>
              <a:t>NEXT STEPS:  Leadership Networks</a:t>
            </a:r>
            <a:endParaRPr lang="en-US" altLang="en-US" b="1" smtClean="0">
              <a:solidFill>
                <a:schemeClr val="tx1"/>
              </a:solidFill>
              <a:ea typeface="MS PGothic" pitchFamily="34" charset="-128"/>
            </a:endParaRPr>
          </a:p>
        </p:txBody>
      </p:sp>
      <p:pic>
        <p:nvPicPr>
          <p:cNvPr id="3174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94150" y="4395788"/>
            <a:ext cx="912813" cy="1033462"/>
          </a:xfrm>
        </p:spPr>
      </p:pic>
      <p:grpSp>
        <p:nvGrpSpPr>
          <p:cNvPr id="2" name="Group 8"/>
          <p:cNvGrpSpPr>
            <a:grpSpLocks/>
          </p:cNvGrpSpPr>
          <p:nvPr/>
        </p:nvGrpSpPr>
        <p:grpSpPr bwMode="auto">
          <a:xfrm>
            <a:off x="6461125" y="4038600"/>
            <a:ext cx="1676400" cy="455613"/>
            <a:chOff x="0" y="0"/>
            <a:chExt cx="188" cy="52"/>
          </a:xfrm>
        </p:grpSpPr>
        <p:sp>
          <p:nvSpPr>
            <p:cNvPr id="31767" name="AutoShape 9"/>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72248" tIns="72248" rIns="72248" bIns="72248"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31768" name="Rectangle 10"/>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algn="l" defTabSz="911225">
                <a:spcBef>
                  <a:spcPct val="20000"/>
                </a:spcBef>
                <a:buChar char="•"/>
                <a:defRPr sz="3200">
                  <a:solidFill>
                    <a:schemeClr val="tx1"/>
                  </a:solidFill>
                  <a:latin typeface="Arial" pitchFamily="34" charset="0"/>
                  <a:ea typeface="ヒラギノ角ゴ Pro W3" pitchFamily="1" charset="-128"/>
                </a:defRPr>
              </a:lvl1pPr>
              <a:lvl2pPr marL="742950" indent="-285750" algn="l" defTabSz="911225">
                <a:spcBef>
                  <a:spcPct val="20000"/>
                </a:spcBef>
                <a:buChar char="–"/>
                <a:defRPr sz="2800">
                  <a:solidFill>
                    <a:schemeClr val="tx1"/>
                  </a:solidFill>
                  <a:latin typeface="Arial" pitchFamily="34" charset="0"/>
                  <a:ea typeface="ヒラギノ角ゴ Pro W3" pitchFamily="1" charset="-128"/>
                </a:defRPr>
              </a:lvl2pPr>
              <a:lvl3pPr marL="1143000" indent="-228600" algn="l" defTabSz="911225">
                <a:spcBef>
                  <a:spcPct val="20000"/>
                </a:spcBef>
                <a:buChar char="•"/>
                <a:defRPr sz="2400">
                  <a:solidFill>
                    <a:schemeClr val="tx1"/>
                  </a:solidFill>
                  <a:latin typeface="Arial" pitchFamily="34" charset="0"/>
                  <a:ea typeface="ヒラギノ角ゴ Pro W3" pitchFamily="1" charset="-128"/>
                </a:defRPr>
              </a:lvl3pPr>
              <a:lvl4pPr marL="1600200" indent="-228600" algn="l" defTabSz="911225">
                <a:spcBef>
                  <a:spcPct val="20000"/>
                </a:spcBef>
                <a:buChar char="–"/>
                <a:defRPr sz="2000">
                  <a:solidFill>
                    <a:schemeClr val="tx1"/>
                  </a:solidFill>
                  <a:latin typeface="Arial" pitchFamily="34" charset="0"/>
                  <a:ea typeface="ヒラギノ角ゴ Pro W3" pitchFamily="1" charset="-128"/>
                </a:defRPr>
              </a:lvl4pPr>
              <a:lvl5pPr marL="2057400" indent="-228600" algn="l" defTabSz="911225">
                <a:spcBef>
                  <a:spcPct val="20000"/>
                </a:spcBef>
                <a:buChar char="»"/>
                <a:defRPr sz="2000">
                  <a:solidFill>
                    <a:schemeClr val="tx1"/>
                  </a:solidFill>
                  <a:latin typeface="Arial" pitchFamily="34" charset="0"/>
                  <a:ea typeface="ヒラギノ角ゴ Pro W3" pitchFamily="1" charset="-128"/>
                </a:defRPr>
              </a:lvl5pPr>
              <a:lvl6pPr marL="25146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r>
                <a:rPr lang="en-US" altLang="en-US" sz="2000">
                  <a:solidFill>
                    <a:srgbClr val="FFFFFF"/>
                  </a:solidFill>
                  <a:latin typeface="Helvetica" pitchFamily="1" charset="0"/>
                  <a:ea typeface="MS PGothic" pitchFamily="34" charset="-128"/>
                  <a:sym typeface="Helvetica" pitchFamily="1" charset="0"/>
                </a:rPr>
                <a:t>Instruction</a:t>
              </a:r>
              <a:endParaRPr lang="en-US" altLang="en-US" sz="1800">
                <a:latin typeface="Calibri" pitchFamily="34" charset="0"/>
                <a:ea typeface="MS PGothic" pitchFamily="34" charset="-128"/>
              </a:endParaRPr>
            </a:p>
          </p:txBody>
        </p:sp>
      </p:grpSp>
      <p:grpSp>
        <p:nvGrpSpPr>
          <p:cNvPr id="3" name="Group 11"/>
          <p:cNvGrpSpPr>
            <a:grpSpLocks/>
          </p:cNvGrpSpPr>
          <p:nvPr/>
        </p:nvGrpSpPr>
        <p:grpSpPr bwMode="auto">
          <a:xfrm>
            <a:off x="6461125" y="3200400"/>
            <a:ext cx="1676400" cy="455613"/>
            <a:chOff x="0" y="0"/>
            <a:chExt cx="188" cy="52"/>
          </a:xfrm>
        </p:grpSpPr>
        <p:sp>
          <p:nvSpPr>
            <p:cNvPr id="31765" name="AutoShape 12"/>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31766" name="Rectangle 13"/>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algn="l" defTabSz="911225">
                <a:spcBef>
                  <a:spcPct val="20000"/>
                </a:spcBef>
                <a:buChar char="•"/>
                <a:defRPr sz="3200">
                  <a:solidFill>
                    <a:schemeClr val="tx1"/>
                  </a:solidFill>
                  <a:latin typeface="Arial" pitchFamily="34" charset="0"/>
                  <a:ea typeface="ヒラギノ角ゴ Pro W3" pitchFamily="1" charset="-128"/>
                </a:defRPr>
              </a:lvl1pPr>
              <a:lvl2pPr marL="742950" indent="-285750" algn="l" defTabSz="911225">
                <a:spcBef>
                  <a:spcPct val="20000"/>
                </a:spcBef>
                <a:buChar char="–"/>
                <a:defRPr sz="2800">
                  <a:solidFill>
                    <a:schemeClr val="tx1"/>
                  </a:solidFill>
                  <a:latin typeface="Arial" pitchFamily="34" charset="0"/>
                  <a:ea typeface="ヒラギノ角ゴ Pro W3" pitchFamily="1" charset="-128"/>
                </a:defRPr>
              </a:lvl2pPr>
              <a:lvl3pPr marL="1143000" indent="-228600" algn="l" defTabSz="911225">
                <a:spcBef>
                  <a:spcPct val="20000"/>
                </a:spcBef>
                <a:buChar char="•"/>
                <a:defRPr sz="2400">
                  <a:solidFill>
                    <a:schemeClr val="tx1"/>
                  </a:solidFill>
                  <a:latin typeface="Arial" pitchFamily="34" charset="0"/>
                  <a:ea typeface="ヒラギノ角ゴ Pro W3" pitchFamily="1" charset="-128"/>
                </a:defRPr>
              </a:lvl3pPr>
              <a:lvl4pPr marL="1600200" indent="-228600" algn="l" defTabSz="911225">
                <a:spcBef>
                  <a:spcPct val="20000"/>
                </a:spcBef>
                <a:buChar char="–"/>
                <a:defRPr sz="2000">
                  <a:solidFill>
                    <a:schemeClr val="tx1"/>
                  </a:solidFill>
                  <a:latin typeface="Arial" pitchFamily="34" charset="0"/>
                  <a:ea typeface="ヒラギノ角ゴ Pro W3" pitchFamily="1" charset="-128"/>
                </a:defRPr>
              </a:lvl4pPr>
              <a:lvl5pPr marL="2057400" indent="-228600" algn="l" defTabSz="911225">
                <a:spcBef>
                  <a:spcPct val="20000"/>
                </a:spcBef>
                <a:buChar char="»"/>
                <a:defRPr sz="2000">
                  <a:solidFill>
                    <a:schemeClr val="tx1"/>
                  </a:solidFill>
                  <a:latin typeface="Arial" pitchFamily="34" charset="0"/>
                  <a:ea typeface="ヒラギノ角ゴ Pro W3" pitchFamily="1" charset="-128"/>
                </a:defRPr>
              </a:lvl5pPr>
              <a:lvl6pPr marL="25146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r>
                <a:rPr lang="en-US" altLang="en-US" sz="2000">
                  <a:solidFill>
                    <a:srgbClr val="FFFFFF"/>
                  </a:solidFill>
                  <a:latin typeface="Helvetica" pitchFamily="1" charset="0"/>
                  <a:ea typeface="MS PGothic" pitchFamily="34" charset="-128"/>
                  <a:sym typeface="Helvetica" pitchFamily="1" charset="0"/>
                </a:rPr>
                <a:t>Curriculum</a:t>
              </a:r>
              <a:endParaRPr lang="en-US" altLang="en-US" sz="1800">
                <a:latin typeface="Calibri" pitchFamily="34" charset="0"/>
                <a:ea typeface="MS PGothic" pitchFamily="34" charset="-128"/>
              </a:endParaRPr>
            </a:p>
          </p:txBody>
        </p:sp>
      </p:grpSp>
      <p:grpSp>
        <p:nvGrpSpPr>
          <p:cNvPr id="4" name="Group 14"/>
          <p:cNvGrpSpPr>
            <a:grpSpLocks/>
          </p:cNvGrpSpPr>
          <p:nvPr/>
        </p:nvGrpSpPr>
        <p:grpSpPr bwMode="auto">
          <a:xfrm>
            <a:off x="6461125" y="2362200"/>
            <a:ext cx="1920875" cy="754063"/>
            <a:chOff x="0" y="0"/>
            <a:chExt cx="188" cy="85"/>
          </a:xfrm>
        </p:grpSpPr>
        <p:sp>
          <p:nvSpPr>
            <p:cNvPr id="31763" name="AutoShape 15"/>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31764" name="Rectangle 16"/>
            <p:cNvSpPr>
              <a:spLocks/>
            </p:cNvSpPr>
            <p:nvPr/>
          </p:nvSpPr>
          <p:spPr bwMode="auto">
            <a:xfrm>
              <a:off x="1" y="1"/>
              <a:ext cx="18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algn="l" defTabSz="911225">
                <a:spcBef>
                  <a:spcPct val="20000"/>
                </a:spcBef>
                <a:buChar char="•"/>
                <a:defRPr sz="3200">
                  <a:solidFill>
                    <a:schemeClr val="tx1"/>
                  </a:solidFill>
                  <a:latin typeface="Arial" pitchFamily="34" charset="0"/>
                  <a:ea typeface="ヒラギノ角ゴ Pro W3" pitchFamily="1" charset="-128"/>
                </a:defRPr>
              </a:lvl1pPr>
              <a:lvl2pPr marL="742950" indent="-285750" algn="l" defTabSz="911225">
                <a:spcBef>
                  <a:spcPct val="20000"/>
                </a:spcBef>
                <a:buChar char="–"/>
                <a:defRPr sz="2800">
                  <a:solidFill>
                    <a:schemeClr val="tx1"/>
                  </a:solidFill>
                  <a:latin typeface="Arial" pitchFamily="34" charset="0"/>
                  <a:ea typeface="ヒラギノ角ゴ Pro W3" pitchFamily="1" charset="-128"/>
                </a:defRPr>
              </a:lvl2pPr>
              <a:lvl3pPr marL="1143000" indent="-228600" algn="l" defTabSz="911225">
                <a:spcBef>
                  <a:spcPct val="20000"/>
                </a:spcBef>
                <a:buChar char="•"/>
                <a:defRPr sz="2400">
                  <a:solidFill>
                    <a:schemeClr val="tx1"/>
                  </a:solidFill>
                  <a:latin typeface="Arial" pitchFamily="34" charset="0"/>
                  <a:ea typeface="ヒラギノ角ゴ Pro W3" pitchFamily="1" charset="-128"/>
                </a:defRPr>
              </a:lvl3pPr>
              <a:lvl4pPr marL="1600200" indent="-228600" algn="l" defTabSz="911225">
                <a:spcBef>
                  <a:spcPct val="20000"/>
                </a:spcBef>
                <a:buChar char="–"/>
                <a:defRPr sz="2000">
                  <a:solidFill>
                    <a:schemeClr val="tx1"/>
                  </a:solidFill>
                  <a:latin typeface="Arial" pitchFamily="34" charset="0"/>
                  <a:ea typeface="ヒラギノ角ゴ Pro W3" pitchFamily="1" charset="-128"/>
                </a:defRPr>
              </a:lvl4pPr>
              <a:lvl5pPr marL="2057400" indent="-228600" algn="l" defTabSz="911225">
                <a:spcBef>
                  <a:spcPct val="20000"/>
                </a:spcBef>
                <a:buChar char="»"/>
                <a:defRPr sz="2000">
                  <a:solidFill>
                    <a:schemeClr val="tx1"/>
                  </a:solidFill>
                  <a:latin typeface="Arial" pitchFamily="34" charset="0"/>
                  <a:ea typeface="ヒラギノ角ゴ Pro W3" pitchFamily="1" charset="-128"/>
                </a:defRPr>
              </a:lvl5pPr>
              <a:lvl6pPr marL="25146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r>
                <a:rPr lang="en-US" altLang="en-US" sz="2000">
                  <a:solidFill>
                    <a:srgbClr val="FFFFFF"/>
                  </a:solidFill>
                  <a:latin typeface="Helvetica" pitchFamily="1" charset="0"/>
                  <a:ea typeface="MS PGothic" pitchFamily="34" charset="-128"/>
                  <a:sym typeface="Helvetica" pitchFamily="1" charset="0"/>
                </a:rPr>
                <a:t>Assessments</a:t>
              </a:r>
              <a:endParaRPr lang="en-US" altLang="en-US" sz="1800">
                <a:latin typeface="Calibri" pitchFamily="34" charset="0"/>
                <a:ea typeface="MS PGothic" pitchFamily="34" charset="-128"/>
              </a:endParaRPr>
            </a:p>
          </p:txBody>
        </p:sp>
      </p:grpSp>
      <p:grpSp>
        <p:nvGrpSpPr>
          <p:cNvPr id="5" name="Group 17"/>
          <p:cNvGrpSpPr>
            <a:grpSpLocks/>
          </p:cNvGrpSpPr>
          <p:nvPr/>
        </p:nvGrpSpPr>
        <p:grpSpPr bwMode="auto">
          <a:xfrm>
            <a:off x="6461125" y="4876800"/>
            <a:ext cx="2225675" cy="914400"/>
            <a:chOff x="0" y="0"/>
            <a:chExt cx="215" cy="103"/>
          </a:xfrm>
        </p:grpSpPr>
        <p:sp>
          <p:nvSpPr>
            <p:cNvPr id="31761" name="AutoShape 18"/>
            <p:cNvSpPr>
              <a:spLocks/>
            </p:cNvSpPr>
            <p:nvPr/>
          </p:nvSpPr>
          <p:spPr bwMode="auto">
            <a:xfrm>
              <a:off x="0" y="0"/>
              <a:ext cx="215" cy="103"/>
            </a:xfrm>
            <a:prstGeom prst="roundRect">
              <a:avLst>
                <a:gd name="adj" fmla="val 11718"/>
              </a:avLst>
            </a:prstGeom>
            <a:solidFill>
              <a:srgbClr val="C0504D"/>
            </a:solidFill>
            <a:ln w="13546">
              <a:solidFill>
                <a:srgbClr val="000000"/>
              </a:solidFill>
              <a:round/>
              <a:headEnd/>
              <a:tailEnd/>
            </a:ln>
          </p:spPr>
          <p:txBody>
            <a:bodyPr lIns="0" tIns="0" rIns="0" bIns="0"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31762" name="Rectangle 19"/>
            <p:cNvSpPr>
              <a:spLocks/>
            </p:cNvSpPr>
            <p:nvPr/>
          </p:nvSpPr>
          <p:spPr bwMode="auto">
            <a:xfrm>
              <a:off x="4" y="4"/>
              <a:ext cx="20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algn="l" defTabSz="911225">
                <a:spcBef>
                  <a:spcPct val="20000"/>
                </a:spcBef>
                <a:buChar char="•"/>
                <a:defRPr sz="3200">
                  <a:solidFill>
                    <a:schemeClr val="tx1"/>
                  </a:solidFill>
                  <a:latin typeface="Arial" pitchFamily="34" charset="0"/>
                  <a:ea typeface="ヒラギノ角ゴ Pro W3" pitchFamily="1" charset="-128"/>
                </a:defRPr>
              </a:lvl1pPr>
              <a:lvl2pPr marL="742950" indent="-285750" algn="l" defTabSz="911225">
                <a:spcBef>
                  <a:spcPct val="20000"/>
                </a:spcBef>
                <a:buChar char="–"/>
                <a:defRPr sz="2800">
                  <a:solidFill>
                    <a:schemeClr val="tx1"/>
                  </a:solidFill>
                  <a:latin typeface="Arial" pitchFamily="34" charset="0"/>
                  <a:ea typeface="ヒラギノ角ゴ Pro W3" pitchFamily="1" charset="-128"/>
                </a:defRPr>
              </a:lvl2pPr>
              <a:lvl3pPr marL="1143000" indent="-228600" algn="l" defTabSz="911225">
                <a:spcBef>
                  <a:spcPct val="20000"/>
                </a:spcBef>
                <a:buChar char="•"/>
                <a:defRPr sz="2400">
                  <a:solidFill>
                    <a:schemeClr val="tx1"/>
                  </a:solidFill>
                  <a:latin typeface="Arial" pitchFamily="34" charset="0"/>
                  <a:ea typeface="ヒラギノ角ゴ Pro W3" pitchFamily="1" charset="-128"/>
                </a:defRPr>
              </a:lvl3pPr>
              <a:lvl4pPr marL="1600200" indent="-228600" algn="l" defTabSz="911225">
                <a:spcBef>
                  <a:spcPct val="20000"/>
                </a:spcBef>
                <a:buChar char="–"/>
                <a:defRPr sz="2000">
                  <a:solidFill>
                    <a:schemeClr val="tx1"/>
                  </a:solidFill>
                  <a:latin typeface="Arial" pitchFamily="34" charset="0"/>
                  <a:ea typeface="ヒラギノ角ゴ Pro W3" pitchFamily="1" charset="-128"/>
                </a:defRPr>
              </a:lvl4pPr>
              <a:lvl5pPr marL="2057400" indent="-228600" algn="l" defTabSz="911225">
                <a:spcBef>
                  <a:spcPct val="20000"/>
                </a:spcBef>
                <a:buChar char="»"/>
                <a:defRPr sz="2000">
                  <a:solidFill>
                    <a:schemeClr val="tx1"/>
                  </a:solidFill>
                  <a:latin typeface="Arial" pitchFamily="34" charset="0"/>
                  <a:ea typeface="ヒラギノ角ゴ Pro W3" pitchFamily="1" charset="-128"/>
                </a:defRPr>
              </a:lvl5pPr>
              <a:lvl6pPr marL="25146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defTabSz="911225"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r>
                <a:rPr lang="en-US" altLang="en-US" sz="2000">
                  <a:solidFill>
                    <a:srgbClr val="FFFFFF"/>
                  </a:solidFill>
                  <a:latin typeface="Helvetica" pitchFamily="1" charset="0"/>
                  <a:ea typeface="MS PGothic" pitchFamily="34" charset="-128"/>
                  <a:sym typeface="Helvetica" pitchFamily="1" charset="0"/>
                </a:rPr>
                <a:t>Teacher Development</a:t>
              </a:r>
              <a:endParaRPr lang="en-US" altLang="en-US" sz="1800">
                <a:latin typeface="Calibri" pitchFamily="34" charset="0"/>
                <a:ea typeface="MS PGothic" pitchFamily="34" charset="-128"/>
              </a:endParaRPr>
            </a:p>
          </p:txBody>
        </p:sp>
      </p:grpSp>
      <p:sp>
        <p:nvSpPr>
          <p:cNvPr id="7189" name="AutoShape 21"/>
          <p:cNvSpPr>
            <a:spLocks/>
          </p:cNvSpPr>
          <p:nvPr/>
        </p:nvSpPr>
        <p:spPr bwMode="auto">
          <a:xfrm rot="-2693906">
            <a:off x="5468938" y="3043238"/>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7190" name="AutoShape 22"/>
          <p:cNvSpPr>
            <a:spLocks/>
          </p:cNvSpPr>
          <p:nvPr/>
        </p:nvSpPr>
        <p:spPr bwMode="auto">
          <a:xfrm rot="-1234237">
            <a:off x="5572125" y="3508375"/>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7191" name="AutoShape 23"/>
          <p:cNvSpPr>
            <a:spLocks/>
          </p:cNvSpPr>
          <p:nvPr/>
        </p:nvSpPr>
        <p:spPr bwMode="auto">
          <a:xfrm rot="954174">
            <a:off x="5548313" y="4038600"/>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sp>
        <p:nvSpPr>
          <p:cNvPr id="7192" name="AutoShape 24"/>
          <p:cNvSpPr>
            <a:spLocks/>
          </p:cNvSpPr>
          <p:nvPr/>
        </p:nvSpPr>
        <p:spPr bwMode="auto">
          <a:xfrm rot="1815463">
            <a:off x="5419725" y="4591050"/>
            <a:ext cx="763588" cy="304800"/>
          </a:xfrm>
          <a:prstGeom prst="rightArrow">
            <a:avLst>
              <a:gd name="adj1" fmla="val 50000"/>
              <a:gd name="adj2" fmla="val 35224"/>
            </a:avLst>
          </a:prstGeom>
          <a:solidFill>
            <a:srgbClr val="C0504D"/>
          </a:solidFill>
          <a:ln w="13546">
            <a:solidFill>
              <a:srgbClr val="000000"/>
            </a:solidFill>
            <a:round/>
            <a:headEnd/>
            <a:tailEnd/>
          </a:ln>
        </p:spPr>
        <p:txBody>
          <a:bodyPr lIns="0" tIns="0" rIns="0" bIns="0" anchor="ct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a:latin typeface="Calibri" pitchFamily="34" charset="0"/>
              <a:ea typeface="MS PGothic" pitchFamily="34" charset="-128"/>
            </a:endParaRPr>
          </a:p>
        </p:txBody>
      </p:sp>
      <p:pic>
        <p:nvPicPr>
          <p:cNvPr id="31758" name="Picture 28" descr="C:\Users\atreece\AppData\Local\Microsoft\Windows\Temporary Internet Files\Content.Outlook\WHH4E94V\photo (8).PNG"/>
          <p:cNvPicPr>
            <a:picLocks noChangeAspect="1" noChangeArrowheads="1"/>
          </p:cNvPicPr>
          <p:nvPr/>
        </p:nvPicPr>
        <p:blipFill>
          <a:blip r:embed="rId4">
            <a:extLst>
              <a:ext uri="{28A0092B-C50C-407E-A947-70E740481C1C}">
                <a14:useLocalDpi xmlns:a14="http://schemas.microsoft.com/office/drawing/2010/main" val="0"/>
              </a:ext>
            </a:extLst>
          </a:blip>
          <a:srcRect t="7649"/>
          <a:stretch>
            <a:fillRect/>
          </a:stretch>
        </p:blipFill>
        <p:spPr bwMode="auto">
          <a:xfrm>
            <a:off x="176267" y="3072512"/>
            <a:ext cx="2601913"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Box 5"/>
          <p:cNvSpPr txBox="1">
            <a:spLocks noChangeArrowheads="1"/>
          </p:cNvSpPr>
          <p:nvPr/>
        </p:nvSpPr>
        <p:spPr bwMode="auto">
          <a:xfrm>
            <a:off x="3505200" y="2592388"/>
            <a:ext cx="1889125" cy="3970337"/>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endParaRPr lang="en-US" altLang="en-US" sz="1800" dirty="0">
              <a:ea typeface="MS PGothic" pitchFamily="34" charset="-128"/>
            </a:endParaRPr>
          </a:p>
          <a:p>
            <a:pPr algn="ctr">
              <a:spcBef>
                <a:spcPct val="0"/>
              </a:spcBef>
              <a:buFontTx/>
              <a:buNone/>
            </a:pPr>
            <a:endParaRPr lang="en-US" altLang="en-US" sz="1800" dirty="0">
              <a:ea typeface="MS PGothic" pitchFamily="34" charset="-128"/>
            </a:endParaRPr>
          </a:p>
          <a:p>
            <a:pPr algn="ctr">
              <a:spcBef>
                <a:spcPct val="0"/>
              </a:spcBef>
              <a:buFontTx/>
              <a:buNone/>
            </a:pPr>
            <a:r>
              <a:rPr lang="en-US" altLang="en-US" sz="2400" b="1" dirty="0">
                <a:solidFill>
                  <a:schemeClr val="bg1"/>
                </a:solidFill>
                <a:ea typeface="MS PGothic" pitchFamily="34" charset="-128"/>
              </a:rPr>
              <a:t>Current</a:t>
            </a:r>
          </a:p>
          <a:p>
            <a:pPr algn="ctr">
              <a:spcBef>
                <a:spcPct val="0"/>
              </a:spcBef>
              <a:buFontTx/>
              <a:buNone/>
            </a:pPr>
            <a:r>
              <a:rPr lang="en-US" altLang="en-US" sz="2400" b="1" dirty="0">
                <a:solidFill>
                  <a:schemeClr val="bg1"/>
                </a:solidFill>
                <a:ea typeface="MS PGothic" pitchFamily="34" charset="-128"/>
              </a:rPr>
              <a:t>State </a:t>
            </a:r>
          </a:p>
          <a:p>
            <a:pPr algn="ctr">
              <a:spcBef>
                <a:spcPct val="0"/>
              </a:spcBef>
              <a:buFontTx/>
              <a:buNone/>
            </a:pPr>
            <a:r>
              <a:rPr lang="en-US" altLang="en-US" sz="2400" b="1" dirty="0">
                <a:solidFill>
                  <a:schemeClr val="bg1"/>
                </a:solidFill>
                <a:ea typeface="MS PGothic" pitchFamily="34" charset="-128"/>
              </a:rPr>
              <a:t>Standards</a:t>
            </a:r>
          </a:p>
          <a:p>
            <a:pPr algn="ctr">
              <a:spcBef>
                <a:spcPct val="0"/>
              </a:spcBef>
              <a:buFontTx/>
              <a:buNone/>
            </a:pPr>
            <a:r>
              <a:rPr lang="en-US" altLang="en-US" sz="2400" b="1" dirty="0">
                <a:solidFill>
                  <a:schemeClr val="bg1"/>
                </a:solidFill>
                <a:ea typeface="MS PGothic" pitchFamily="34" charset="-128"/>
              </a:rPr>
              <a:t>(KCAS SS and Literacy in </a:t>
            </a:r>
            <a:r>
              <a:rPr lang="en-US" altLang="en-US" sz="2400" b="1" dirty="0" smtClean="0">
                <a:solidFill>
                  <a:schemeClr val="bg1"/>
                </a:solidFill>
                <a:ea typeface="MS PGothic" pitchFamily="34" charset="-128"/>
              </a:rPr>
              <a:t>History/SS)</a:t>
            </a:r>
            <a:endParaRPr lang="en-US" altLang="en-US" sz="2400" b="1" dirty="0">
              <a:solidFill>
                <a:schemeClr val="bg1"/>
              </a:solidFill>
              <a:ea typeface="MS PGothic" pitchFamily="34" charset="-128"/>
            </a:endParaRPr>
          </a:p>
          <a:p>
            <a:pPr algn="ctr">
              <a:spcBef>
                <a:spcPct val="0"/>
              </a:spcBef>
              <a:buFontTx/>
              <a:buNone/>
            </a:pPr>
            <a:endParaRPr lang="en-US" altLang="en-US" sz="2400" b="1" dirty="0">
              <a:solidFill>
                <a:schemeClr val="bg1"/>
              </a:solidFill>
              <a:ea typeface="MS PGothic" pitchFamily="34" charset="-128"/>
            </a:endParaRPr>
          </a:p>
          <a:p>
            <a:pPr algn="ctr">
              <a:spcBef>
                <a:spcPct val="0"/>
              </a:spcBef>
              <a:buFontTx/>
              <a:buNone/>
            </a:pPr>
            <a:endParaRPr lang="en-US" altLang="en-US" sz="2400" b="1" dirty="0">
              <a:solidFill>
                <a:schemeClr val="bg1"/>
              </a:solidFill>
              <a:ea typeface="MS PGothic" pitchFamily="34" charset="-128"/>
            </a:endParaRPr>
          </a:p>
        </p:txBody>
      </p:sp>
      <p:sp>
        <p:nvSpPr>
          <p:cNvPr id="31760" name="TextBox 5"/>
          <p:cNvSpPr txBox="1">
            <a:spLocks noChangeArrowheads="1"/>
          </p:cNvSpPr>
          <p:nvPr/>
        </p:nvSpPr>
        <p:spPr bwMode="auto">
          <a:xfrm>
            <a:off x="2786063" y="3598863"/>
            <a:ext cx="9032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r>
              <a:rPr lang="en-US" altLang="en-US" sz="6600">
                <a:solidFill>
                  <a:srgbClr val="FF0000"/>
                </a:solidFill>
                <a:ea typeface="MS PGothic" pitchFamily="34" charset="-128"/>
              </a:rPr>
              <a:t>+</a:t>
            </a:r>
          </a:p>
        </p:txBody>
      </p:sp>
    </p:spTree>
    <p:extLst>
      <p:ext uri="{BB962C8B-B14F-4D97-AF65-F5344CB8AC3E}">
        <p14:creationId xmlns:p14="http://schemas.microsoft.com/office/powerpoint/2010/main" val="112856516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19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19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19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animBg="1"/>
      <p:bldP spid="7190" grpId="0" animBg="1"/>
      <p:bldP spid="7191" grpId="0" animBg="1"/>
      <p:bldP spid="719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153400" cy="3975894"/>
          </a:xfrm>
        </p:spPr>
        <p:txBody>
          <a:bodyPr/>
          <a:lstStyle/>
          <a:p>
            <a:pPr marL="0" lvl="0" indent="0">
              <a:buNone/>
            </a:pPr>
            <a:r>
              <a:rPr lang="en-US" sz="2400" b="1" dirty="0" smtClean="0">
                <a:solidFill>
                  <a:schemeClr val="accent6">
                    <a:lumMod val="75000"/>
                  </a:schemeClr>
                </a:solidFill>
              </a:rPr>
              <a:t>SILENT CONVERSATION: </a:t>
            </a:r>
          </a:p>
          <a:p>
            <a:r>
              <a:rPr lang="en-US" sz="2400" dirty="0" smtClean="0">
                <a:latin typeface="Calibri" panose="020F0502020204030204" pitchFamily="34" charset="0"/>
              </a:rPr>
              <a:t>Write </a:t>
            </a:r>
            <a:r>
              <a:rPr lang="en-US" sz="2400" dirty="0">
                <a:latin typeface="Calibri" panose="020F0502020204030204" pitchFamily="34" charset="0"/>
              </a:rPr>
              <a:t>Your Name in the top right hand corner of the </a:t>
            </a:r>
            <a:r>
              <a:rPr lang="en-US" sz="2400" dirty="0" smtClean="0">
                <a:latin typeface="Calibri" panose="020F0502020204030204" pitchFamily="34" charset="0"/>
              </a:rPr>
              <a:t>handout. </a:t>
            </a:r>
          </a:p>
          <a:p>
            <a:r>
              <a:rPr lang="en-US" sz="2400" dirty="0" smtClean="0">
                <a:latin typeface="Calibri" panose="020F0502020204030204" pitchFamily="34" charset="0"/>
              </a:rPr>
              <a:t>Complete </a:t>
            </a:r>
            <a:r>
              <a:rPr lang="en-US" sz="2400" dirty="0">
                <a:latin typeface="Calibri" panose="020F0502020204030204" pitchFamily="34" charset="0"/>
              </a:rPr>
              <a:t>Box </a:t>
            </a:r>
            <a:r>
              <a:rPr lang="en-US" sz="2400" dirty="0" smtClean="0">
                <a:latin typeface="Calibri" panose="020F0502020204030204" pitchFamily="34" charset="0"/>
              </a:rPr>
              <a:t>1 by generating </a:t>
            </a:r>
            <a:r>
              <a:rPr lang="en-US" sz="2400" dirty="0">
                <a:latin typeface="Calibri" panose="020F0502020204030204" pitchFamily="34" charset="0"/>
              </a:rPr>
              <a:t>a question concerning any of the day’s </a:t>
            </a:r>
            <a:r>
              <a:rPr lang="en-US" sz="2400" dirty="0" smtClean="0">
                <a:latin typeface="Calibri" panose="020F0502020204030204" pitchFamily="34" charset="0"/>
              </a:rPr>
              <a:t>information.</a:t>
            </a:r>
            <a:endParaRPr lang="en-US" sz="2400" dirty="0">
              <a:latin typeface="Calibri" panose="020F0502020204030204" pitchFamily="34" charset="0"/>
            </a:endParaRPr>
          </a:p>
          <a:p>
            <a:pPr lvl="0"/>
            <a:r>
              <a:rPr lang="en-US" sz="2400" dirty="0">
                <a:latin typeface="Calibri" panose="020F0502020204030204" pitchFamily="34" charset="0"/>
              </a:rPr>
              <a:t>Pass it to the person on your right. </a:t>
            </a:r>
          </a:p>
          <a:p>
            <a:pPr lvl="0"/>
            <a:r>
              <a:rPr lang="en-US" sz="2400" dirty="0" smtClean="0">
                <a:latin typeface="Calibri" panose="020F0502020204030204" pitchFamily="34" charset="0"/>
              </a:rPr>
              <a:t>Continue this process and complete </a:t>
            </a:r>
            <a:r>
              <a:rPr lang="en-US" sz="2400" dirty="0">
                <a:latin typeface="Calibri" panose="020F0502020204030204" pitchFamily="34" charset="0"/>
              </a:rPr>
              <a:t>a box as it comes to you.</a:t>
            </a:r>
          </a:p>
          <a:p>
            <a:pPr lvl="0"/>
            <a:r>
              <a:rPr lang="en-US" sz="2400" dirty="0">
                <a:latin typeface="Calibri" panose="020F0502020204030204" pitchFamily="34" charset="0"/>
              </a:rPr>
              <a:t>Make sure each person’s form is completed and given back to them</a:t>
            </a:r>
            <a:r>
              <a:rPr lang="en-US" sz="2400" dirty="0" smtClean="0">
                <a:latin typeface="Calibri" panose="020F0502020204030204" pitchFamily="34" charset="0"/>
              </a:rPr>
              <a:t>.</a:t>
            </a:r>
          </a:p>
          <a:p>
            <a:pPr lvl="0"/>
            <a:r>
              <a:rPr lang="en-US" sz="2400" dirty="0" smtClean="0">
                <a:latin typeface="Calibri" panose="020F0502020204030204" pitchFamily="34" charset="0"/>
              </a:rPr>
              <a:t> Review your responses. Share any big ideas at your table.</a:t>
            </a:r>
          </a:p>
          <a:p>
            <a:pPr lvl="0"/>
            <a:r>
              <a:rPr lang="en-US" sz="2400" dirty="0" smtClean="0">
                <a:latin typeface="Calibri" panose="020F0502020204030204" pitchFamily="34" charset="0"/>
              </a:rPr>
              <a:t> Turn the completed form into a facilitator.</a:t>
            </a:r>
            <a:endParaRPr lang="en-US" sz="2400" dirty="0">
              <a:latin typeface="Calibri" panose="020F0502020204030204" pitchFamily="34" charset="0"/>
            </a:endParaRPr>
          </a:p>
          <a:p>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4648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s://encrypted-tbn3.gstatic.com/images?q=tbn:ANd9GcRPCPkug0MYaXenNXkYicnBSsKgHdGnK1cqCN4SQSE33cQ7nLi3TA">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880538"/>
            <a:ext cx="1295400" cy="914400"/>
          </a:xfrm>
          <a:prstGeom prst="rect">
            <a:avLst/>
          </a:prstGeom>
          <a:noFill/>
          <a:ln>
            <a:noFill/>
          </a:ln>
        </p:spPr>
      </p:pic>
    </p:spTree>
    <p:extLst>
      <p:ext uri="{BB962C8B-B14F-4D97-AF65-F5344CB8AC3E}">
        <p14:creationId xmlns:p14="http://schemas.microsoft.com/office/powerpoint/2010/main" val="40457798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p:nvPr>
        </p:nvSpPr>
        <p:spPr bwMode="auto">
          <a:xfrm>
            <a:off x="3203575" y="0"/>
            <a:ext cx="5940425" cy="1143000"/>
          </a:xfrm>
          <a:solidFill>
            <a:schemeClr val="bg1"/>
          </a:solidFill>
        </p:spPr>
        <p:txBody>
          <a:bodyPr wrap="square" numCol="1" anchorCtr="0" compatLnSpc="1">
            <a:prstTxWarp prst="textNoShape">
              <a:avLst/>
            </a:prstTxWarp>
          </a:bodyPr>
          <a:lstStyle/>
          <a:p>
            <a:r>
              <a:rPr lang="en-US" altLang="en-US" b="1" dirty="0" smtClean="0">
                <a:solidFill>
                  <a:schemeClr val="tx1"/>
                </a:solidFill>
                <a:effectLst/>
              </a:rPr>
              <a:t>IMPACT LOGS </a:t>
            </a:r>
          </a:p>
        </p:txBody>
      </p:sp>
      <p:sp>
        <p:nvSpPr>
          <p:cNvPr id="5" name="TextBox 4"/>
          <p:cNvSpPr txBox="1"/>
          <p:nvPr/>
        </p:nvSpPr>
        <p:spPr>
          <a:xfrm>
            <a:off x="476266" y="3234392"/>
            <a:ext cx="3257533" cy="3416320"/>
          </a:xfrm>
          <a:prstGeom prst="rect">
            <a:avLst/>
          </a:prstGeom>
          <a:solidFill>
            <a:schemeClr val="accent1">
              <a:lumMod val="20000"/>
              <a:lumOff val="80000"/>
            </a:schemeClr>
          </a:solidFill>
          <a:ln w="19050">
            <a:solidFill>
              <a:schemeClr val="tx1"/>
            </a:solidFill>
          </a:ln>
        </p:spPr>
        <p:txBody>
          <a:bodyPr wrap="square">
            <a:spAutoFit/>
          </a:bodyPr>
          <a:lstStyle/>
          <a:p>
            <a:pPr algn="ctr" fontAlgn="auto">
              <a:spcBef>
                <a:spcPts val="0"/>
              </a:spcBef>
              <a:spcAft>
                <a:spcPts val="0"/>
              </a:spcAft>
              <a:defRPr/>
            </a:pPr>
            <a:r>
              <a:rPr lang="en-US" sz="2400" b="1" dirty="0" smtClean="0">
                <a:effectLst>
                  <a:outerShdw blurRad="38100" dist="38100" dir="2700000" algn="tl">
                    <a:srgbClr val="000000">
                      <a:alpha val="43137"/>
                    </a:srgbClr>
                  </a:outerShdw>
                </a:effectLst>
              </a:rPr>
              <a:t>KVEC </a:t>
            </a:r>
          </a:p>
          <a:p>
            <a:pPr algn="ctr" fontAlgn="auto">
              <a:spcBef>
                <a:spcPts val="0"/>
              </a:spcBef>
              <a:spcAft>
                <a:spcPts val="0"/>
              </a:spcAft>
              <a:defRPr/>
            </a:pPr>
            <a:r>
              <a:rPr lang="en-US" sz="2400" b="1" dirty="0" smtClean="0">
                <a:effectLst>
                  <a:outerShdw blurRad="38100" dist="38100" dir="2700000" algn="tl">
                    <a:srgbClr val="000000">
                      <a:alpha val="43137"/>
                    </a:srgbClr>
                  </a:outerShdw>
                </a:effectLst>
              </a:rPr>
              <a:t>Social </a:t>
            </a:r>
            <a:r>
              <a:rPr lang="en-US" sz="2400" b="1" dirty="0">
                <a:effectLst>
                  <a:outerShdw blurRad="38100" dist="38100" dir="2700000" algn="tl">
                    <a:srgbClr val="000000">
                      <a:alpha val="43137"/>
                    </a:srgbClr>
                  </a:outerShdw>
                </a:effectLst>
              </a:rPr>
              <a:t>Studies </a:t>
            </a:r>
            <a:r>
              <a:rPr lang="en-US" sz="2400" b="1" dirty="0" smtClean="0">
                <a:effectLst>
                  <a:outerShdw blurRad="38100" dist="38100" dir="2700000" algn="tl">
                    <a:srgbClr val="000000">
                      <a:alpha val="43137"/>
                    </a:srgbClr>
                  </a:outerShdw>
                </a:effectLst>
              </a:rPr>
              <a:t>TLN Meetings</a:t>
            </a:r>
            <a:endParaRPr lang="en-US" sz="2400" b="1" dirty="0">
              <a:effectLst>
                <a:outerShdw blurRad="38100" dist="38100" dir="2700000" algn="tl">
                  <a:srgbClr val="000000">
                    <a:alpha val="43137"/>
                  </a:srgbClr>
                </a:outerShdw>
              </a:effectLst>
            </a:endParaRPr>
          </a:p>
          <a:p>
            <a:pPr algn="ctr" fontAlgn="auto">
              <a:spcBef>
                <a:spcPts val="0"/>
              </a:spcBef>
              <a:spcAft>
                <a:spcPts val="0"/>
              </a:spcAft>
              <a:defRPr/>
            </a:pPr>
            <a:endParaRPr lang="en-US" sz="2400" b="1" dirty="0" smtClean="0">
              <a:effectLst>
                <a:outerShdw blurRad="38100" dist="38100" dir="2700000" algn="tl">
                  <a:srgbClr val="000000">
                    <a:alpha val="43137"/>
                  </a:srgbClr>
                </a:outerShdw>
              </a:effectLst>
            </a:endParaRPr>
          </a:p>
          <a:p>
            <a:pPr algn="ctr" fontAlgn="auto">
              <a:spcBef>
                <a:spcPts val="0"/>
              </a:spcBef>
              <a:spcAft>
                <a:spcPts val="0"/>
              </a:spcAft>
              <a:defRPr/>
            </a:pPr>
            <a:r>
              <a:rPr lang="en-US" sz="2400" b="1" dirty="0" smtClean="0">
                <a:effectLst>
                  <a:outerShdw blurRad="38100" dist="38100" dir="2700000" algn="tl">
                    <a:srgbClr val="000000">
                      <a:alpha val="43137"/>
                    </a:srgbClr>
                  </a:outerShdw>
                </a:effectLst>
              </a:rPr>
              <a:t>February 28, </a:t>
            </a:r>
            <a:r>
              <a:rPr lang="en-US" sz="2400" b="1" dirty="0">
                <a:effectLst>
                  <a:outerShdw blurRad="38100" dist="38100" dir="2700000" algn="tl">
                    <a:srgbClr val="000000">
                      <a:alpha val="43137"/>
                    </a:srgbClr>
                  </a:outerShdw>
                </a:effectLst>
              </a:rPr>
              <a:t>2014</a:t>
            </a:r>
          </a:p>
          <a:p>
            <a:pPr algn="ctr" fontAlgn="auto">
              <a:spcBef>
                <a:spcPts val="0"/>
              </a:spcBef>
              <a:spcAft>
                <a:spcPts val="0"/>
              </a:spcAft>
              <a:defRPr/>
            </a:pPr>
            <a:r>
              <a:rPr lang="en-US" sz="2400" b="1" dirty="0" smtClean="0">
                <a:effectLst>
                  <a:outerShdw blurRad="38100" dist="38100" dir="2700000" algn="tl">
                    <a:srgbClr val="000000">
                      <a:alpha val="43137"/>
                    </a:srgbClr>
                  </a:outerShdw>
                </a:effectLst>
              </a:rPr>
              <a:t>March 28, </a:t>
            </a:r>
            <a:r>
              <a:rPr lang="en-US" sz="2400" b="1" dirty="0">
                <a:effectLst>
                  <a:outerShdw blurRad="38100" dist="38100" dir="2700000" algn="tl">
                    <a:srgbClr val="000000">
                      <a:alpha val="43137"/>
                    </a:srgbClr>
                  </a:outerShdw>
                </a:effectLst>
              </a:rPr>
              <a:t>2014</a:t>
            </a:r>
          </a:p>
          <a:p>
            <a:pPr algn="ctr" fontAlgn="auto">
              <a:spcBef>
                <a:spcPts val="0"/>
              </a:spcBef>
              <a:spcAft>
                <a:spcPts val="0"/>
              </a:spcAft>
              <a:defRPr/>
            </a:pPr>
            <a:r>
              <a:rPr lang="en-US" sz="2400" b="1" dirty="0" smtClean="0">
                <a:effectLst>
                  <a:outerShdw blurRad="38100" dist="38100" dir="2700000" algn="tl">
                    <a:srgbClr val="000000">
                      <a:alpha val="43137"/>
                    </a:srgbClr>
                  </a:outerShdw>
                </a:effectLst>
              </a:rPr>
              <a:t>April 24, 2014</a:t>
            </a:r>
          </a:p>
          <a:p>
            <a:pPr algn="ctr" fontAlgn="auto">
              <a:spcBef>
                <a:spcPts val="0"/>
              </a:spcBef>
              <a:spcAft>
                <a:spcPts val="0"/>
              </a:spcAft>
              <a:defRPr/>
            </a:pPr>
            <a:r>
              <a:rPr lang="en-US" sz="2400" b="1" dirty="0" smtClean="0">
                <a:effectLst>
                  <a:outerShdw blurRad="38100" dist="38100" dir="2700000" algn="tl">
                    <a:srgbClr val="000000">
                      <a:alpha val="43137"/>
                    </a:srgbClr>
                  </a:outerShdw>
                </a:effectLst>
              </a:rPr>
              <a:t>Summer: TBD</a:t>
            </a:r>
          </a:p>
          <a:p>
            <a:pPr algn="ctr" fontAlgn="auto">
              <a:spcBef>
                <a:spcPts val="0"/>
              </a:spcBef>
              <a:spcAft>
                <a:spcPts val="0"/>
              </a:spcAft>
              <a:defRPr/>
            </a:pPr>
            <a:endParaRPr lang="en-US" sz="2400" b="1" dirty="0">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3108276911"/>
              </p:ext>
            </p:extLst>
          </p:nvPr>
        </p:nvGraphicFramePr>
        <p:xfrm>
          <a:off x="304800" y="418076"/>
          <a:ext cx="3867133" cy="3163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193" y="830770"/>
            <a:ext cx="4448175" cy="57435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08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52400" y="57150"/>
            <a:ext cx="9202738" cy="1143000"/>
          </a:xfrm>
        </p:spPr>
        <p:txBody>
          <a:bodyPr/>
          <a:lstStyle/>
          <a:p>
            <a:r>
              <a:rPr lang="en-US" sz="4000" b="1" dirty="0" smtClean="0">
                <a:solidFill>
                  <a:schemeClr val="accent2"/>
                </a:solidFill>
                <a:effectLst>
                  <a:outerShdw blurRad="38100" dist="38100" dir="2700000" algn="tl">
                    <a:srgbClr val="000000">
                      <a:alpha val="43137"/>
                    </a:srgbClr>
                  </a:outerShdw>
                </a:effectLst>
                <a:latin typeface="Cambria" pitchFamily="18" charset="0"/>
              </a:rPr>
              <a:t/>
            </a:r>
            <a:br>
              <a:rPr lang="en-US" sz="4000" b="1" dirty="0" smtClean="0">
                <a:solidFill>
                  <a:schemeClr val="accent2"/>
                </a:solidFill>
                <a:effectLst>
                  <a:outerShdw blurRad="38100" dist="38100" dir="2700000" algn="tl">
                    <a:srgbClr val="000000">
                      <a:alpha val="43137"/>
                    </a:srgbClr>
                  </a:outerShdw>
                </a:effectLst>
                <a:latin typeface="Cambria" pitchFamily="18" charset="0"/>
              </a:rPr>
            </a:br>
            <a:r>
              <a:rPr lang="en-US" sz="4000" dirty="0">
                <a:solidFill>
                  <a:schemeClr val="accent2"/>
                </a:solidFill>
                <a:effectLst>
                  <a:outerShdw blurRad="38100" dist="38100" dir="2700000" algn="tl">
                    <a:srgbClr val="000000">
                      <a:alpha val="43137"/>
                    </a:srgbClr>
                  </a:outerShdw>
                </a:effectLst>
                <a:latin typeface="Cambria" pitchFamily="18" charset="0"/>
              </a:rPr>
              <a:t/>
            </a:r>
            <a:br>
              <a:rPr lang="en-US" sz="4000" dirty="0">
                <a:solidFill>
                  <a:schemeClr val="accent2"/>
                </a:solidFill>
                <a:effectLst>
                  <a:outerShdw blurRad="38100" dist="38100" dir="2700000" algn="tl">
                    <a:srgbClr val="000000">
                      <a:alpha val="43137"/>
                    </a:srgbClr>
                  </a:outerShdw>
                </a:effectLst>
                <a:latin typeface="Cambria" pitchFamily="18" charset="0"/>
              </a:rPr>
            </a:br>
            <a:r>
              <a:rPr lang="en-US" sz="4000" dirty="0">
                <a:solidFill>
                  <a:schemeClr val="accent2"/>
                </a:solidFill>
                <a:effectLst>
                  <a:outerShdw blurRad="38100" dist="38100" dir="2700000" algn="tl">
                    <a:srgbClr val="000000">
                      <a:alpha val="43137"/>
                    </a:srgbClr>
                  </a:outerShdw>
                </a:effectLst>
                <a:latin typeface="Cambria" pitchFamily="18" charset="0"/>
              </a:rPr>
              <a:t/>
            </a:r>
            <a:br>
              <a:rPr lang="en-US" sz="4000" dirty="0">
                <a:solidFill>
                  <a:schemeClr val="accent2"/>
                </a:solidFill>
                <a:effectLst>
                  <a:outerShdw blurRad="38100" dist="38100" dir="2700000" algn="tl">
                    <a:srgbClr val="000000">
                      <a:alpha val="43137"/>
                    </a:srgbClr>
                  </a:outerShdw>
                </a:effectLst>
                <a:latin typeface="Cambria" pitchFamily="18" charset="0"/>
              </a:rPr>
            </a:br>
            <a:r>
              <a:rPr lang="en-US" sz="4000" dirty="0" smtClean="0">
                <a:solidFill>
                  <a:schemeClr val="accent2"/>
                </a:solidFill>
                <a:effectLst>
                  <a:outerShdw blurRad="38100" dist="38100" dir="2700000" algn="tl">
                    <a:srgbClr val="000000">
                      <a:alpha val="43137"/>
                    </a:srgbClr>
                  </a:outerShdw>
                </a:effectLst>
                <a:latin typeface="Cambria" pitchFamily="18" charset="0"/>
              </a:rPr>
              <a:t/>
            </a:r>
            <a:br>
              <a:rPr lang="en-US" sz="4000" dirty="0" smtClean="0">
                <a:solidFill>
                  <a:schemeClr val="accent2"/>
                </a:solidFill>
                <a:effectLst>
                  <a:outerShdw blurRad="38100" dist="38100" dir="2700000" algn="tl">
                    <a:srgbClr val="000000">
                      <a:alpha val="43137"/>
                    </a:srgbClr>
                  </a:outerShdw>
                </a:effectLst>
                <a:latin typeface="Cambria" pitchFamily="18" charset="0"/>
              </a:rPr>
            </a:br>
            <a:r>
              <a:rPr lang="en-US" sz="4000" dirty="0">
                <a:solidFill>
                  <a:schemeClr val="accent2"/>
                </a:solidFill>
                <a:effectLst>
                  <a:outerShdw blurRad="38100" dist="38100" dir="2700000" algn="tl">
                    <a:srgbClr val="000000">
                      <a:alpha val="43137"/>
                    </a:srgbClr>
                  </a:outerShdw>
                </a:effectLst>
                <a:latin typeface="Cambria" pitchFamily="18" charset="0"/>
              </a:rPr>
              <a:t> </a:t>
            </a:r>
            <a:r>
              <a:rPr lang="en-US" sz="4000" dirty="0" smtClean="0">
                <a:solidFill>
                  <a:schemeClr val="accent2"/>
                </a:solidFill>
                <a:effectLst>
                  <a:outerShdw blurRad="38100" dist="38100" dir="2700000" algn="tl">
                    <a:srgbClr val="000000">
                      <a:alpha val="43137"/>
                    </a:srgbClr>
                  </a:outerShdw>
                </a:effectLst>
                <a:latin typeface="Cambria" pitchFamily="18" charset="0"/>
              </a:rPr>
              <a:t>                 </a:t>
            </a:r>
            <a:r>
              <a:rPr lang="en-US" sz="4000" b="1" dirty="0" smtClean="0">
                <a:solidFill>
                  <a:schemeClr val="accent5">
                    <a:lumMod val="25000"/>
                  </a:schemeClr>
                </a:solidFill>
                <a:effectLst>
                  <a:outerShdw blurRad="38100" dist="38100" dir="2700000" algn="tl">
                    <a:srgbClr val="000000">
                      <a:alpha val="43137"/>
                    </a:srgbClr>
                  </a:outerShdw>
                </a:effectLst>
                <a:latin typeface="Cambria" pitchFamily="18" charset="0"/>
              </a:rPr>
              <a:t>for </a:t>
            </a:r>
            <a:r>
              <a:rPr lang="en-US" sz="4000" dirty="0" smtClean="0">
                <a:solidFill>
                  <a:schemeClr val="accent5">
                    <a:lumMod val="25000"/>
                  </a:schemeClr>
                </a:solidFill>
                <a:effectLst>
                  <a:outerShdw blurRad="38100" dist="38100" dir="2700000" algn="tl">
                    <a:srgbClr val="000000">
                      <a:alpha val="43137"/>
                    </a:srgbClr>
                  </a:outerShdw>
                </a:effectLst>
                <a:latin typeface="Cambria" pitchFamily="18" charset="0"/>
              </a:rPr>
              <a:t>March 28</a:t>
            </a:r>
            <a:r>
              <a:rPr lang="en-US" sz="4000" b="1" dirty="0" smtClean="0">
                <a:solidFill>
                  <a:schemeClr val="accent5">
                    <a:lumMod val="25000"/>
                  </a:schemeClr>
                </a:solidFill>
                <a:effectLst>
                  <a:outerShdw blurRad="38100" dist="38100" dir="2700000" algn="tl">
                    <a:srgbClr val="000000">
                      <a:alpha val="43137"/>
                    </a:srgbClr>
                  </a:outerShdw>
                </a:effectLst>
                <a:latin typeface="Cambria" pitchFamily="18" charset="0"/>
              </a:rPr>
              <a:t>, 2014</a:t>
            </a:r>
          </a:p>
        </p:txBody>
      </p:sp>
      <p:sp>
        <p:nvSpPr>
          <p:cNvPr id="110595" name="Content Placeholder 2"/>
          <p:cNvSpPr>
            <a:spLocks noGrp="1"/>
          </p:cNvSpPr>
          <p:nvPr>
            <p:ph idx="1"/>
          </p:nvPr>
        </p:nvSpPr>
        <p:spPr>
          <a:xfrm>
            <a:off x="178904" y="2514600"/>
            <a:ext cx="8610600" cy="4068379"/>
          </a:xfrm>
        </p:spPr>
        <p:txBody>
          <a:bodyPr/>
          <a:lstStyle/>
          <a:p>
            <a:pPr>
              <a:spcBef>
                <a:spcPts val="0"/>
              </a:spcBef>
              <a:spcAft>
                <a:spcPts val="600"/>
              </a:spcAft>
            </a:pPr>
            <a:r>
              <a:rPr lang="en-US" sz="3200" dirty="0">
                <a:latin typeface="Calibri" panose="020F0502020204030204" pitchFamily="34" charset="0"/>
              </a:rPr>
              <a:t>Read “From Inquiry Arc to Instructional Practice” pages xvii-xx in the </a:t>
            </a:r>
            <a:r>
              <a:rPr lang="en-US" sz="3200">
                <a:latin typeface="Calibri" panose="020F0502020204030204" pitchFamily="34" charset="0"/>
              </a:rPr>
              <a:t>C3 </a:t>
            </a:r>
            <a:r>
              <a:rPr lang="en-US" sz="3200" smtClean="0">
                <a:latin typeface="Calibri" panose="020F0502020204030204" pitchFamily="34" charset="0"/>
              </a:rPr>
              <a:t>Framework.</a:t>
            </a:r>
            <a:endParaRPr lang="en-US" sz="3200" dirty="0">
              <a:latin typeface="Calibri" panose="020F0502020204030204" pitchFamily="34" charset="0"/>
            </a:endParaRPr>
          </a:p>
          <a:p>
            <a:pPr>
              <a:spcBef>
                <a:spcPts val="0"/>
              </a:spcBef>
              <a:spcAft>
                <a:spcPts val="600"/>
              </a:spcAft>
            </a:pPr>
            <a:r>
              <a:rPr lang="en-US" sz="3200" dirty="0" smtClean="0">
                <a:latin typeface="Calibri" panose="020F0502020204030204" pitchFamily="34" charset="0"/>
              </a:rPr>
              <a:t>Read </a:t>
            </a:r>
            <a:r>
              <a:rPr lang="en-US" sz="3200" dirty="0">
                <a:latin typeface="Calibri" panose="020F0502020204030204" pitchFamily="34" charset="0"/>
              </a:rPr>
              <a:t>the introduction to </a:t>
            </a:r>
            <a:r>
              <a:rPr lang="en-US" sz="3200" u="sng" dirty="0">
                <a:latin typeface="Calibri" panose="020F0502020204030204" pitchFamily="34" charset="0"/>
              </a:rPr>
              <a:t>Reading Like a Historian</a:t>
            </a:r>
            <a:r>
              <a:rPr lang="en-US" sz="3200" dirty="0">
                <a:latin typeface="Calibri" panose="020F0502020204030204" pitchFamily="34" charset="0"/>
              </a:rPr>
              <a:t> (pages ix-xii</a:t>
            </a:r>
            <a:r>
              <a:rPr lang="en-US" sz="3200" dirty="0" smtClean="0">
                <a:latin typeface="Calibri" panose="020F0502020204030204" pitchFamily="34" charset="0"/>
              </a:rPr>
              <a:t>).</a:t>
            </a:r>
          </a:p>
          <a:p>
            <a:pPr lvl="1">
              <a:spcBef>
                <a:spcPts val="0"/>
              </a:spcBef>
              <a:spcAft>
                <a:spcPts val="600"/>
              </a:spcAft>
              <a:buFont typeface="Courier New" panose="02070309020205020404" pitchFamily="49" charset="0"/>
              <a:buChar char="o"/>
            </a:pPr>
            <a:r>
              <a:rPr lang="en-US" sz="2400" dirty="0" smtClean="0">
                <a:latin typeface="Calibri" panose="020F0502020204030204" pitchFamily="34" charset="0"/>
              </a:rPr>
              <a:t>Respond to the Reading Guide Prompts in your journal.</a:t>
            </a:r>
          </a:p>
          <a:p>
            <a:pPr lvl="1">
              <a:spcBef>
                <a:spcPts val="0"/>
              </a:spcBef>
              <a:spcAft>
                <a:spcPts val="600"/>
              </a:spcAft>
              <a:buFont typeface="Courier New" panose="02070309020205020404" pitchFamily="49" charset="0"/>
              <a:buChar char="o"/>
            </a:pPr>
            <a:r>
              <a:rPr lang="en-US" sz="2400" dirty="0">
                <a:latin typeface="Calibri" panose="020F0502020204030204" pitchFamily="34" charset="0"/>
              </a:rPr>
              <a:t>Be prepared to </a:t>
            </a:r>
            <a:r>
              <a:rPr lang="en-US" sz="2400" dirty="0" smtClean="0">
                <a:latin typeface="Calibri" panose="020F0502020204030204" pitchFamily="34" charset="0"/>
              </a:rPr>
              <a:t>share </a:t>
            </a:r>
            <a:r>
              <a:rPr lang="en-US" sz="2400" dirty="0">
                <a:latin typeface="Calibri" panose="020F0502020204030204" pitchFamily="34" charset="0"/>
              </a:rPr>
              <a:t>your responses at the </a:t>
            </a:r>
            <a:r>
              <a:rPr lang="en-US" sz="2400" dirty="0" smtClean="0">
                <a:latin typeface="Calibri" panose="020F0502020204030204" pitchFamily="34" charset="0"/>
              </a:rPr>
              <a:t>March 28th meeting.</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883"/>
            <a:ext cx="424400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135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795006" y="495300"/>
            <a:ext cx="6196012" cy="1143000"/>
          </a:xfrm>
        </p:spPr>
        <p:txBody>
          <a:bodyPr/>
          <a:lstStyle/>
          <a:p>
            <a:pPr algn="ctr"/>
            <a:r>
              <a:rPr lang="en-US" sz="4000" b="1" dirty="0" smtClean="0"/>
              <a:t>Inclement Weather Procedure</a:t>
            </a:r>
          </a:p>
        </p:txBody>
      </p:sp>
      <p:sp>
        <p:nvSpPr>
          <p:cNvPr id="66563" name="Content Placeholder 2"/>
          <p:cNvSpPr>
            <a:spLocks noGrp="1"/>
          </p:cNvSpPr>
          <p:nvPr>
            <p:ph idx="1"/>
          </p:nvPr>
        </p:nvSpPr>
        <p:spPr>
          <a:xfrm>
            <a:off x="304800" y="1981200"/>
            <a:ext cx="8534400" cy="4648200"/>
          </a:xfrm>
        </p:spPr>
        <p:txBody>
          <a:bodyPr/>
          <a:lstStyle/>
          <a:p>
            <a:pPr algn="l"/>
            <a:r>
              <a:rPr lang="en-US" sz="2800" dirty="0" smtClean="0">
                <a:latin typeface="+mj-lt"/>
              </a:rPr>
              <a:t>If Perry</a:t>
            </a:r>
            <a:r>
              <a:rPr lang="en-US" sz="2800" b="1" dirty="0" smtClean="0">
                <a:latin typeface="+mj-lt"/>
              </a:rPr>
              <a:t> </a:t>
            </a:r>
            <a:r>
              <a:rPr lang="en-US" sz="2800" dirty="0" smtClean="0">
                <a:latin typeface="+mj-lt"/>
              </a:rPr>
              <a:t>County Schools are closed for inclement weather, the KVEC Social Studies Network will not meet.  </a:t>
            </a:r>
          </a:p>
          <a:p>
            <a:pPr algn="l"/>
            <a:r>
              <a:rPr lang="en-US" sz="2800" dirty="0" smtClean="0">
                <a:latin typeface="+mj-lt"/>
              </a:rPr>
              <a:t>Please check WYMT or the Lexington TV stations and/or websites for school closing information.</a:t>
            </a:r>
          </a:p>
          <a:p>
            <a:pPr algn="l"/>
            <a:r>
              <a:rPr lang="en-US" sz="2800" dirty="0" smtClean="0">
                <a:latin typeface="+mj-lt"/>
              </a:rPr>
              <a:t>No make-up session(s) will be scheduled in January or February.  We will maintain the regular meeting schedule and establish make-up date(s) as needed in the spring.</a:t>
            </a:r>
          </a:p>
        </p:txBody>
      </p:sp>
      <p:pic>
        <p:nvPicPr>
          <p:cNvPr id="2" name="Picture 2" descr="http://t1.gstatic.com/images?q=tbn:ANd9GcTtsbDB362NOfUhnLaoIHgkaX0cqsJq7KUGyDT3XNX3yT603cI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75"/>
            <a:ext cx="2057400" cy="185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283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38300"/>
            <a:ext cx="8763000" cy="3124200"/>
          </a:xfrm>
        </p:spPr>
        <p:txBody>
          <a:bodyPr/>
          <a:lstStyle/>
          <a:p>
            <a:pPr>
              <a:defRPr/>
            </a:pPr>
            <a:r>
              <a:rPr lang="en-US" sz="4800" b="1" dirty="0" smtClean="0">
                <a:solidFill>
                  <a:srgbClr val="000066"/>
                </a:solidFill>
              </a:rPr>
              <a:t>Turn in your Evaluation</a:t>
            </a:r>
          </a:p>
          <a:p>
            <a:pPr marL="0" indent="0">
              <a:buNone/>
              <a:defRPr/>
            </a:pPr>
            <a:endParaRPr lang="en-US" sz="1050" b="1" dirty="0" smtClean="0">
              <a:solidFill>
                <a:srgbClr val="000066"/>
              </a:solidFill>
            </a:endParaRPr>
          </a:p>
          <a:p>
            <a:pPr marL="0" indent="0" algn="ctr">
              <a:buNone/>
              <a:defRPr/>
            </a:pPr>
            <a:r>
              <a:rPr lang="en-US" sz="4800" b="1" dirty="0" smtClean="0">
                <a:solidFill>
                  <a:srgbClr val="000066"/>
                </a:solidFill>
              </a:rPr>
              <a:t>Our next meeting is:</a:t>
            </a:r>
          </a:p>
          <a:p>
            <a:pPr marL="0" indent="0" algn="ctr">
              <a:buNone/>
              <a:defRPr/>
            </a:pPr>
            <a:r>
              <a:rPr lang="en-US" sz="4800" b="1" dirty="0" smtClean="0">
                <a:solidFill>
                  <a:srgbClr val="000066"/>
                </a:solidFill>
              </a:rPr>
              <a:t>                </a:t>
            </a:r>
          </a:p>
          <a:p>
            <a:pPr marL="0" indent="0" algn="ctr">
              <a:buNone/>
              <a:defRPr/>
            </a:pPr>
            <a:endParaRPr lang="en-US" sz="4800" b="1" dirty="0">
              <a:solidFill>
                <a:srgbClr val="00B050"/>
              </a:solidFill>
            </a:endParaRPr>
          </a:p>
          <a:p>
            <a:pPr marL="0" indent="0">
              <a:buNone/>
              <a:defRPr/>
            </a:pPr>
            <a:endParaRPr lang="en-US" sz="4800" b="1" dirty="0" smtClean="0">
              <a:solidFill>
                <a:srgbClr val="000066"/>
              </a:solidFill>
            </a:endParaRPr>
          </a:p>
          <a:p>
            <a:pPr marL="0" indent="0">
              <a:buFont typeface="Wingdings" pitchFamily="2" charset="2"/>
              <a:buNone/>
              <a:defRPr/>
            </a:pPr>
            <a:r>
              <a:rPr lang="en-US" sz="4800" b="1" dirty="0" smtClean="0">
                <a:solidFill>
                  <a:srgbClr val="000066"/>
                </a:solidFill>
              </a:rPr>
              <a:t> </a:t>
            </a:r>
            <a:endParaRPr lang="en-US" sz="3600" b="1" dirty="0" smtClean="0">
              <a:solidFill>
                <a:srgbClr val="000066"/>
              </a:solidFill>
            </a:endParaRPr>
          </a:p>
          <a:p>
            <a:pPr marL="0" indent="0" algn="ctr">
              <a:buFont typeface="Wingdings" pitchFamily="2" charset="2"/>
              <a:buNone/>
              <a:defRPr/>
            </a:pPr>
            <a:endParaRPr lang="en-US" sz="3600" b="1" dirty="0" smtClean="0">
              <a:solidFill>
                <a:schemeClr val="accent6"/>
              </a:solidFill>
            </a:endParaRPr>
          </a:p>
          <a:p>
            <a:pPr marL="0" indent="0">
              <a:buNone/>
              <a:defRPr/>
            </a:pPr>
            <a:endParaRPr lang="en-US" sz="3600" b="1" dirty="0" smtClean="0">
              <a:solidFill>
                <a:schemeClr val="accent6"/>
              </a:solidFill>
            </a:endParaRPr>
          </a:p>
          <a:p>
            <a:pPr marL="0" indent="0">
              <a:buNone/>
              <a:defRPr/>
            </a:pPr>
            <a:endParaRPr lang="en-US" dirty="0">
              <a:solidFill>
                <a:schemeClr val="accent6"/>
              </a:solidFill>
            </a:endParaRPr>
          </a:p>
          <a:p>
            <a:pPr>
              <a:defRPr/>
            </a:pPr>
            <a:endParaRPr lang="en-US" dirty="0">
              <a:solidFill>
                <a:schemeClr val="accent6"/>
              </a:solidFill>
            </a:endParaRPr>
          </a:p>
          <a:p>
            <a:pPr>
              <a:defRPr/>
            </a:pPr>
            <a:endParaRPr lang="en-US" dirty="0" smtClean="0">
              <a:solidFill>
                <a:schemeClr val="accent6"/>
              </a:solidFill>
            </a:endParaRPr>
          </a:p>
          <a:p>
            <a:pPr marL="0" indent="0">
              <a:buFontTx/>
              <a:buNone/>
              <a:defRPr/>
            </a:pPr>
            <a:endParaRPr lang="en-US" dirty="0">
              <a:solidFill>
                <a:schemeClr val="accent6"/>
              </a:solidFill>
            </a:endParaRPr>
          </a:p>
        </p:txBody>
      </p:sp>
      <p:sp>
        <p:nvSpPr>
          <p:cNvPr id="112643" name="Rectangle 1"/>
          <p:cNvSpPr>
            <a:spLocks noChangeArrowheads="1"/>
          </p:cNvSpPr>
          <p:nvPr/>
        </p:nvSpPr>
        <p:spPr bwMode="auto">
          <a:xfrm>
            <a:off x="381000" y="354013"/>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400" b="1" dirty="0" smtClean="0">
                <a:solidFill>
                  <a:srgbClr val="000066"/>
                </a:solidFill>
                <a:latin typeface="+mn-lt"/>
              </a:rPr>
              <a:t>Remember…</a:t>
            </a:r>
            <a:endParaRPr lang="en-US" sz="5400" b="1" dirty="0">
              <a:solidFill>
                <a:srgbClr val="000066"/>
              </a:solidFill>
              <a:latin typeface="+mn-lt"/>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60622"/>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3505200"/>
            <a:ext cx="2914650" cy="303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82978" y="4560478"/>
            <a:ext cx="1454244" cy="923330"/>
          </a:xfrm>
          <a:prstGeom prst="rect">
            <a:avLst/>
          </a:prstGeom>
          <a:noFill/>
        </p:spPr>
        <p:txBody>
          <a:bodyPr wrap="none" rtlCol="0">
            <a:spAutoFit/>
          </a:bodyPr>
          <a:lstStyle/>
          <a:p>
            <a:r>
              <a:rPr lang="en-US" sz="5400" b="1" dirty="0" smtClean="0"/>
              <a:t>28</a:t>
            </a:r>
            <a:r>
              <a:rPr lang="en-US" sz="5400" b="1" baseline="30000" dirty="0" smtClean="0"/>
              <a:t>th</a:t>
            </a:r>
            <a:r>
              <a:rPr lang="en-US" dirty="0" smtClean="0"/>
              <a:t> </a:t>
            </a:r>
            <a:endParaRPr lang="en-US" dirty="0"/>
          </a:p>
        </p:txBody>
      </p:sp>
      <p:sp>
        <p:nvSpPr>
          <p:cNvPr id="5" name="TextBox 4"/>
          <p:cNvSpPr txBox="1"/>
          <p:nvPr/>
        </p:nvSpPr>
        <p:spPr>
          <a:xfrm rot="21036714">
            <a:off x="4365560" y="6281224"/>
            <a:ext cx="1707336" cy="4455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44983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8001000" cy="792162"/>
          </a:xfrm>
        </p:spPr>
        <p:txBody>
          <a:bodyPr/>
          <a:lstStyle/>
          <a:p>
            <a:pPr algn="ctr"/>
            <a:r>
              <a:rPr lang="en-US" sz="5400" dirty="0" smtClean="0"/>
              <a:t>THINKING PARTNERS</a:t>
            </a:r>
            <a:br>
              <a:rPr lang="en-US" sz="5400" dirty="0" smtClean="0"/>
            </a:br>
            <a:r>
              <a:rPr lang="en-US" sz="5400" dirty="0" smtClean="0"/>
              <a:t>ACTIVITY</a:t>
            </a:r>
            <a:endParaRPr lang="en-US" sz="5400" dirty="0"/>
          </a:p>
        </p:txBody>
      </p:sp>
      <p:pic>
        <p:nvPicPr>
          <p:cNvPr id="6" name="Picture 5" descr="https://encrypted-tbn0.gstatic.com/images?q=tbn:ANd9GcQ9eSkzxBD0i4RUp0kN0ax-IQHCkGp72OhwnKgDnyrCivl4ouY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85800"/>
            <a:ext cx="4953000" cy="3124200"/>
          </a:xfrm>
          <a:prstGeom prst="rect">
            <a:avLst/>
          </a:prstGeom>
          <a:noFill/>
          <a:ln>
            <a:noFill/>
          </a:ln>
        </p:spPr>
      </p:pic>
    </p:spTree>
    <p:extLst>
      <p:ext uri="{BB962C8B-B14F-4D97-AF65-F5344CB8AC3E}">
        <p14:creationId xmlns:p14="http://schemas.microsoft.com/office/powerpoint/2010/main" val="117753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ts4.mm.bing.net/th?id=H.4525492266207779&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19" y="685800"/>
            <a:ext cx="3983037"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67221" y="1724025"/>
            <a:ext cx="4271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r>
              <a:rPr lang="en-US" altLang="en-US" sz="4000" b="1" dirty="0"/>
              <a:t>I commit to:</a:t>
            </a:r>
          </a:p>
        </p:txBody>
      </p:sp>
      <p:sp>
        <p:nvSpPr>
          <p:cNvPr id="9" name="TextBox 2"/>
          <p:cNvSpPr txBox="1">
            <a:spLocks noChangeArrowheads="1"/>
          </p:cNvSpPr>
          <p:nvPr/>
        </p:nvSpPr>
        <p:spPr bwMode="auto">
          <a:xfrm>
            <a:off x="4313892" y="1166782"/>
            <a:ext cx="483010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Arial" pitchFamily="34" charset="0"/>
                <a:ea typeface="ヒラギノ角ゴ Pro W3" pitchFamily="1" charset="-128"/>
              </a:defRPr>
            </a:lvl1pPr>
            <a:lvl2pPr marL="742950" indent="-285750" algn="l">
              <a:spcBef>
                <a:spcPct val="20000"/>
              </a:spcBef>
              <a:buChar char="–"/>
              <a:defRPr sz="2800">
                <a:solidFill>
                  <a:schemeClr val="tx1"/>
                </a:solidFill>
                <a:latin typeface="Arial" pitchFamily="34" charset="0"/>
                <a:ea typeface="ヒラギノ角ゴ Pro W3" pitchFamily="1" charset="-128"/>
              </a:defRPr>
            </a:lvl2pPr>
            <a:lvl3pPr marL="1143000" indent="-228600" algn="l">
              <a:spcBef>
                <a:spcPct val="20000"/>
              </a:spcBef>
              <a:buChar char="•"/>
              <a:defRPr sz="2400">
                <a:solidFill>
                  <a:schemeClr val="tx1"/>
                </a:solidFill>
                <a:latin typeface="Arial" pitchFamily="34" charset="0"/>
                <a:ea typeface="ヒラギノ角ゴ Pro W3" pitchFamily="1" charset="-128"/>
              </a:defRPr>
            </a:lvl3pPr>
            <a:lvl4pPr marL="1600200" indent="-228600" algn="l">
              <a:spcBef>
                <a:spcPct val="20000"/>
              </a:spcBef>
              <a:buChar char="–"/>
              <a:defRPr sz="2000">
                <a:solidFill>
                  <a:schemeClr val="tx1"/>
                </a:solidFill>
                <a:latin typeface="Arial" pitchFamily="34" charset="0"/>
                <a:ea typeface="ヒラギノ角ゴ Pro W3" pitchFamily="1" charset="-128"/>
              </a:defRPr>
            </a:lvl4pPr>
            <a:lvl5pPr marL="2057400" indent="-228600" algn="l">
              <a:spcBef>
                <a:spcPct val="20000"/>
              </a:spcBef>
              <a:buChar char="»"/>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 charset="-128"/>
              </a:defRPr>
            </a:lvl9pPr>
          </a:lstStyle>
          <a:p>
            <a:pPr algn="ctr">
              <a:spcBef>
                <a:spcPct val="0"/>
              </a:spcBef>
              <a:buFontTx/>
              <a:buNone/>
            </a:pPr>
            <a:r>
              <a:rPr lang="en-US" altLang="en-US" sz="3600" b="1" dirty="0" smtClean="0">
                <a:solidFill>
                  <a:srgbClr val="0070C0"/>
                </a:solidFill>
              </a:rPr>
              <a:t>What commitments/norms should </a:t>
            </a:r>
            <a:r>
              <a:rPr lang="en-US" altLang="en-US" sz="3600" b="1" dirty="0">
                <a:solidFill>
                  <a:srgbClr val="0070C0"/>
                </a:solidFill>
              </a:rPr>
              <a:t>social studies network participants </a:t>
            </a:r>
            <a:r>
              <a:rPr lang="en-US" altLang="en-US" sz="3600" b="1" dirty="0" smtClean="0">
                <a:solidFill>
                  <a:srgbClr val="0070C0"/>
                </a:solidFill>
              </a:rPr>
              <a:t>share?</a:t>
            </a:r>
            <a:endParaRPr lang="en-US" altLang="en-US" sz="3600" b="1" dirty="0">
              <a:solidFill>
                <a:srgbClr val="0070C0"/>
              </a:solidFill>
            </a:endParaRPr>
          </a:p>
        </p:txBody>
      </p:sp>
    </p:spTree>
    <p:extLst>
      <p:ext uri="{BB962C8B-B14F-4D97-AF65-F5344CB8AC3E}">
        <p14:creationId xmlns:p14="http://schemas.microsoft.com/office/powerpoint/2010/main" val="361406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707" y="304800"/>
            <a:ext cx="5888447" cy="1474020"/>
          </a:xfrm>
        </p:spPr>
        <p:txBody>
          <a:bodyPr>
            <a:noAutofit/>
          </a:bodyPr>
          <a:lstStyle/>
          <a:p>
            <a:pPr algn="ctr"/>
            <a:r>
              <a:rPr lang="en-US" sz="5400" b="1" dirty="0" smtClean="0">
                <a:cs typeface="Bangla MN"/>
                <a:hlinkClick r:id="rId3"/>
              </a:rPr>
              <a:t>Acronym Challenge</a:t>
            </a:r>
            <a:endParaRPr lang="en-US" sz="5400" b="1" dirty="0">
              <a:cs typeface="Bangla M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4753287"/>
              </p:ext>
            </p:extLst>
          </p:nvPr>
        </p:nvGraphicFramePr>
        <p:xfrm>
          <a:off x="529390" y="2326114"/>
          <a:ext cx="8229600" cy="4368123"/>
        </p:xfrm>
        <a:graphic>
          <a:graphicData uri="http://schemas.openxmlformats.org/drawingml/2006/table">
            <a:tbl>
              <a:tblPr bandRow="1">
                <a:effectLst>
                  <a:outerShdw blurRad="50800" dist="38100" dir="8100000" algn="tr" rotWithShape="0">
                    <a:prstClr val="black">
                      <a:alpha val="40000"/>
                    </a:prstClr>
                  </a:outerShdw>
                </a:effectLst>
                <a:tableStyleId>{073A0DAA-6AF3-43AB-8588-CEC1D06C72B9}</a:tableStyleId>
              </a:tblPr>
              <a:tblGrid>
                <a:gridCol w="1645920"/>
                <a:gridCol w="1645920"/>
                <a:gridCol w="1645920"/>
                <a:gridCol w="1645920"/>
                <a:gridCol w="1645920"/>
              </a:tblGrid>
              <a:tr h="1128485">
                <a:tc>
                  <a:txBody>
                    <a:bodyPr/>
                    <a:lstStyle/>
                    <a:p>
                      <a:pPr algn="ctr"/>
                      <a:endParaRPr lang="en-US" sz="2400" b="1" dirty="0" smtClean="0">
                        <a:latin typeface="Bangla MN"/>
                        <a:cs typeface="Bangla MN"/>
                      </a:endParaRPr>
                    </a:p>
                    <a:p>
                      <a:pPr algn="ctr"/>
                      <a:r>
                        <a:rPr lang="en-US" sz="2400" b="1" dirty="0" smtClean="0">
                          <a:latin typeface="Bangla MN"/>
                          <a:cs typeface="Bangla MN"/>
                        </a:rPr>
                        <a:t>KCAS</a:t>
                      </a:r>
                    </a:p>
                    <a:p>
                      <a:pPr algn="ct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CLS</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ICM</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KVEC</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EOC</a:t>
                      </a:r>
                      <a:endParaRPr lang="en-US" sz="2400" b="1" dirty="0">
                        <a:latin typeface="Bangla MN"/>
                        <a:cs typeface="Bangla MN"/>
                      </a:endParaRPr>
                    </a:p>
                  </a:txBody>
                  <a:tcPr/>
                </a:tc>
              </a:tr>
              <a:tr h="1059801">
                <a:tc>
                  <a:txBody>
                    <a:bodyPr/>
                    <a:lstStyle/>
                    <a:p>
                      <a:pPr algn="ctr"/>
                      <a:endParaRPr lang="en-US" sz="2400" b="1" dirty="0" smtClean="0">
                        <a:latin typeface="Bangla MN"/>
                        <a:cs typeface="Bangla MN"/>
                      </a:endParaRPr>
                    </a:p>
                    <a:p>
                      <a:pPr algn="ctr"/>
                      <a:r>
                        <a:rPr lang="en-US" sz="2400" b="1" dirty="0" smtClean="0">
                          <a:latin typeface="Bangla MN"/>
                          <a:cs typeface="Bangla MN"/>
                        </a:rPr>
                        <a:t>CHETL</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CCSS</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PPGES</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CCR</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PGP</a:t>
                      </a:r>
                      <a:endParaRPr lang="en-US" sz="2400" b="1" dirty="0">
                        <a:latin typeface="Bangla MN"/>
                        <a:cs typeface="Bangla MN"/>
                      </a:endParaRPr>
                    </a:p>
                  </a:txBody>
                  <a:tcPr/>
                </a:tc>
              </a:tr>
              <a:tr h="1059801">
                <a:tc>
                  <a:txBody>
                    <a:bodyPr/>
                    <a:lstStyle/>
                    <a:p>
                      <a:pPr algn="ctr"/>
                      <a:endParaRPr lang="en-US" sz="2400" b="1" dirty="0" smtClean="0">
                        <a:latin typeface="Bangla MN"/>
                        <a:cs typeface="Bangla MN"/>
                      </a:endParaRPr>
                    </a:p>
                    <a:p>
                      <a:pPr algn="ctr"/>
                      <a:r>
                        <a:rPr lang="en-US" sz="2400" b="1" dirty="0" err="1" smtClean="0">
                          <a:latin typeface="Bangla MN"/>
                          <a:cs typeface="Bangla MN"/>
                        </a:rPr>
                        <a:t>FfT</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CASL</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PLC</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KDE</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TPGES</a:t>
                      </a:r>
                      <a:endParaRPr lang="en-US" sz="2400" b="1" dirty="0">
                        <a:latin typeface="Bangla MN"/>
                        <a:cs typeface="Bangla MN"/>
                      </a:endParaRPr>
                    </a:p>
                  </a:txBody>
                  <a:tcPr/>
                </a:tc>
              </a:tr>
              <a:tr h="1059801">
                <a:tc>
                  <a:txBody>
                    <a:bodyPr/>
                    <a:lstStyle/>
                    <a:p>
                      <a:pPr algn="ctr"/>
                      <a:endParaRPr lang="en-US" sz="2400" b="1" dirty="0" smtClean="0">
                        <a:latin typeface="Bangla MN"/>
                        <a:cs typeface="Bangla MN"/>
                      </a:endParaRPr>
                    </a:p>
                    <a:p>
                      <a:pPr algn="ctr"/>
                      <a:r>
                        <a:rPr lang="en-US" sz="2400" b="1" dirty="0" smtClean="0">
                          <a:latin typeface="Bangla MN"/>
                          <a:cs typeface="Bangla MN"/>
                        </a:rPr>
                        <a:t>PGES</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LDC</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C3F</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NCSS</a:t>
                      </a:r>
                      <a:endParaRPr lang="en-US" sz="2400" b="1" dirty="0">
                        <a:latin typeface="Bangla MN"/>
                        <a:cs typeface="Bangla MN"/>
                      </a:endParaRPr>
                    </a:p>
                  </a:txBody>
                  <a:tcPr/>
                </a:tc>
                <a:tc>
                  <a:txBody>
                    <a:bodyPr/>
                    <a:lstStyle/>
                    <a:p>
                      <a:pPr algn="ctr"/>
                      <a:endParaRPr lang="en-US" sz="2400" b="1" dirty="0" smtClean="0">
                        <a:latin typeface="Bangla MN"/>
                        <a:cs typeface="Bangla MN"/>
                      </a:endParaRPr>
                    </a:p>
                    <a:p>
                      <a:pPr algn="ctr"/>
                      <a:r>
                        <a:rPr lang="en-US" sz="2400" b="1" dirty="0" smtClean="0">
                          <a:latin typeface="Bangla MN"/>
                          <a:cs typeface="Bangla MN"/>
                        </a:rPr>
                        <a:t>SGG</a:t>
                      </a:r>
                      <a:endParaRPr lang="en-US" sz="2400" b="1" dirty="0">
                        <a:latin typeface="Bangla MN"/>
                        <a:cs typeface="Bangla MN"/>
                      </a:endParaRPr>
                    </a:p>
                  </a:txBody>
                  <a:tcPr/>
                </a:tc>
              </a:tr>
            </a:tbl>
          </a:graphicData>
        </a:graphic>
      </p:graphicFrame>
      <p:pic>
        <p:nvPicPr>
          <p:cNvPr id="7" name="Picture 6" descr="Screen Shot 2013-09-19 at 4.07.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64175">
            <a:off x="156049" y="238364"/>
            <a:ext cx="2812916" cy="2378768"/>
          </a:xfrm>
          <a:prstGeom prst="rect">
            <a:avLst/>
          </a:prstGeom>
        </p:spPr>
      </p:pic>
    </p:spTree>
    <p:extLst>
      <p:ext uri="{BB962C8B-B14F-4D97-AF65-F5344CB8AC3E}">
        <p14:creationId xmlns:p14="http://schemas.microsoft.com/office/powerpoint/2010/main" val="304004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nter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ept 2013 powerpoint">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winter5</Template>
  <TotalTime>3051</TotalTime>
  <Words>4155</Words>
  <Application>Microsoft Office PowerPoint</Application>
  <PresentationFormat>On-screen Show (4:3)</PresentationFormat>
  <Paragraphs>695</Paragraphs>
  <Slides>67</Slides>
  <Notes>56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1" baseType="lpstr">
      <vt:lpstr>winter5</vt:lpstr>
      <vt:lpstr>17_Office Theme</vt:lpstr>
      <vt:lpstr>2_Sept 2013 powerpoint</vt:lpstr>
      <vt:lpstr>Document</vt:lpstr>
      <vt:lpstr>Social Studies Teacher Leader Network  </vt:lpstr>
      <vt:lpstr>PowerPoint Presentation</vt:lpstr>
      <vt:lpstr>     Your Facilitators for Today</vt:lpstr>
      <vt:lpstr>PowerPoint Presentation</vt:lpstr>
      <vt:lpstr>PowerPoint Presentation</vt:lpstr>
      <vt:lpstr>     TARGETS FOR TODAY:</vt:lpstr>
      <vt:lpstr>THINKING PARTNERS ACTIVITY</vt:lpstr>
      <vt:lpstr>PowerPoint Presentation</vt:lpstr>
      <vt:lpstr>Acronym Challenge</vt:lpstr>
      <vt:lpstr>PowerPoint Presentation</vt:lpstr>
      <vt:lpstr>PowerPoint Presentation</vt:lpstr>
      <vt:lpstr>Kentucky Leadership Networks… What Participants Need to Know</vt:lpstr>
      <vt:lpstr>Pillars again</vt:lpstr>
      <vt:lpstr>PowerPoint Presentation</vt:lpstr>
      <vt:lpstr>You were chosen to be a network participant, WHY? </vt:lpstr>
      <vt:lpstr>Characteristics of the “Right” Network Participants </vt:lpstr>
      <vt:lpstr>District Team Debriefing</vt:lpstr>
      <vt:lpstr>PowerPoint Presentation</vt:lpstr>
      <vt:lpstr>Capacity Building  vs Train-the-Trainer</vt:lpstr>
      <vt:lpstr>PowerPoint Presentation</vt:lpstr>
      <vt:lpstr>Teaching is complex…</vt:lpstr>
      <vt:lpstr>What Is “a Framework for Teaching” ?  </vt:lpstr>
      <vt:lpstr>PowerPoint Presentation</vt:lpstr>
      <vt:lpstr>Framework for Teaching</vt:lpstr>
      <vt:lpstr>PowerPoint Presentation</vt:lpstr>
      <vt:lpstr>PowerPoint Presentation</vt:lpstr>
      <vt:lpstr>  Digging into the C3 Document</vt:lpstr>
      <vt:lpstr>PowerPoint Presentation</vt:lpstr>
      <vt:lpstr>PowerPoint Presentation</vt:lpstr>
      <vt:lpstr>PowerPoint Presentation</vt:lpstr>
      <vt:lpstr>PowerPoint Presentation</vt:lpstr>
      <vt:lpstr>         Grade Level Groups          (Sessions begin at 1:00 p.m.)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Note…</vt:lpstr>
      <vt:lpstr>PowerPoint Presentation</vt:lpstr>
      <vt:lpstr>PowerPoint Presentation</vt:lpstr>
      <vt:lpstr> What is Historical Thinking?</vt:lpstr>
      <vt:lpstr>PowerPoint Presentation</vt:lpstr>
      <vt:lpstr>PowerPoint Presentation</vt:lpstr>
      <vt:lpstr>Some Common Information</vt:lpstr>
      <vt:lpstr>PowerPoint Presentation</vt:lpstr>
      <vt:lpstr>PowerPoint Presentation</vt:lpstr>
      <vt:lpstr>Look at the Resources</vt:lpstr>
      <vt:lpstr>PowerPoint Presentation</vt:lpstr>
      <vt:lpstr>PowerPoint Presentation</vt:lpstr>
      <vt:lpstr>PowerPoint Presentation</vt:lpstr>
      <vt:lpstr>PowerPoint Presentation</vt:lpstr>
      <vt:lpstr>Connections</vt:lpstr>
      <vt:lpstr>“Reading Like A Historian” Teaching Literacy in Middle &amp; High School Classrooms  </vt:lpstr>
      <vt:lpstr> NEXT STEPS:  Leadership Networks</vt:lpstr>
      <vt:lpstr>PowerPoint Presentation</vt:lpstr>
      <vt:lpstr>IMPACT LOGS </vt:lpstr>
      <vt:lpstr>                      for March 28, 2014</vt:lpstr>
      <vt:lpstr>Inclement Weather Procedure</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 - Office of Next Generation Learners</dc:creator>
  <cp:lastModifiedBy>Mullins, Carole - Office of Next Generation Learners</cp:lastModifiedBy>
  <cp:revision>869</cp:revision>
  <dcterms:created xsi:type="dcterms:W3CDTF">2013-01-18T16:51:44Z</dcterms:created>
  <dcterms:modified xsi:type="dcterms:W3CDTF">2014-03-01T18:00:09Z</dcterms:modified>
</cp:coreProperties>
</file>