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0" r:id="rId3"/>
    <p:sldId id="261" r:id="rId4"/>
    <p:sldId id="259" r:id="rId5"/>
    <p:sldId id="257" r:id="rId6"/>
    <p:sldId id="265" r:id="rId7"/>
    <p:sldId id="266" r:id="rId8"/>
    <p:sldId id="262" r:id="rId9"/>
    <p:sldId id="271" r:id="rId10"/>
    <p:sldId id="267" r:id="rId11"/>
    <p:sldId id="263" r:id="rId12"/>
    <p:sldId id="258" r:id="rId13"/>
    <p:sldId id="276" r:id="rId14"/>
    <p:sldId id="277" r:id="rId15"/>
    <p:sldId id="268" r:id="rId16"/>
    <p:sldId id="278" r:id="rId17"/>
    <p:sldId id="279" r:id="rId18"/>
    <p:sldId id="280" r:id="rId19"/>
    <p:sldId id="281" r:id="rId20"/>
    <p:sldId id="282" r:id="rId21"/>
    <p:sldId id="283" r:id="rId22"/>
    <p:sldId id="284" r:id="rId23"/>
    <p:sldId id="285" r:id="rId24"/>
    <p:sldId id="287" r:id="rId25"/>
    <p:sldId id="269" r:id="rId26"/>
    <p:sldId id="273" r:id="rId27"/>
    <p:sldId id="274" r:id="rId28"/>
    <p:sldId id="27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587" autoAdjust="0"/>
  </p:normalViewPr>
  <p:slideViewPr>
    <p:cSldViewPr>
      <p:cViewPr varScale="1">
        <p:scale>
          <a:sx n="82" d="100"/>
          <a:sy n="82" d="100"/>
        </p:scale>
        <p:origin x="-123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479C4-CCB3-431F-941D-E27C3AF6C65D}" type="datetimeFigureOut">
              <a:rPr lang="en-US" smtClean="0"/>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A7C1F-536D-4063-B349-CBB18192CEBF}" type="slidenum">
              <a:rPr lang="en-US" smtClean="0"/>
              <a:t>‹#›</a:t>
            </a:fld>
            <a:endParaRPr lang="en-US"/>
          </a:p>
        </p:txBody>
      </p:sp>
    </p:spTree>
    <p:extLst>
      <p:ext uri="{BB962C8B-B14F-4D97-AF65-F5344CB8AC3E}">
        <p14:creationId xmlns:p14="http://schemas.microsoft.com/office/powerpoint/2010/main" val="379668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lideshare.net/mobile/jjgarcia77/primary-source-quiz-present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need to sit in grade level bands.</a:t>
            </a:r>
          </a:p>
          <a:p>
            <a:r>
              <a:rPr lang="en-US" dirty="0" smtClean="0"/>
              <a:t>K-1,</a:t>
            </a:r>
            <a:r>
              <a:rPr lang="en-US" baseline="0" dirty="0" smtClean="0"/>
              <a:t> 2-3, 4</a:t>
            </a:r>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1</a:t>
            </a:fld>
            <a:endParaRPr lang="en-US"/>
          </a:p>
        </p:txBody>
      </p:sp>
    </p:spTree>
    <p:extLst>
      <p:ext uri="{BB962C8B-B14F-4D97-AF65-F5344CB8AC3E}">
        <p14:creationId xmlns:p14="http://schemas.microsoft.com/office/powerpoint/2010/main" val="130398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Sources come in many forms, including historical and contemporary documents, data from direct observation, graphics, economic statistics, maps, legislative actions, objects, and court rulings. Access to these and other digital sources is now more readily available than ever. The availability of source materials, however, does not translate automatically into their wise use. Students must be mindful that not all sources are equal in value and use and that sources do not, by themselves, constitute evidence. Rather, evidence consists of the material students select to support claims and counter-claims in order to construct accounts, explanations, and arguments. Helping students develop a capacity for gathering and evaluating sources and then using evidence in disciplinary ways is a central feature of the Inquiry Arc represented by </a:t>
            </a:r>
            <a:r>
              <a:rPr lang="en-US" b="1" dirty="0" smtClean="0"/>
              <a:t>Dimension 3, </a:t>
            </a:r>
            <a:r>
              <a:rPr lang="en-US" dirty="0" smtClean="0"/>
              <a:t>Evaluating Sources and Using Evidence.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Linda will begin here.</a:t>
            </a:r>
          </a:p>
          <a:p>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12</a:t>
            </a:fld>
            <a:endParaRPr lang="en-US"/>
          </a:p>
        </p:txBody>
      </p:sp>
    </p:spTree>
    <p:extLst>
      <p:ext uri="{BB962C8B-B14F-4D97-AF65-F5344CB8AC3E}">
        <p14:creationId xmlns:p14="http://schemas.microsoft.com/office/powerpoint/2010/main" val="2933762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part of the proposed standards for Social Studies for every grade level and it begins in KINDERGARTEN!</a:t>
            </a:r>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13</a:t>
            </a:fld>
            <a:endParaRPr lang="en-US"/>
          </a:p>
        </p:txBody>
      </p:sp>
    </p:spTree>
    <p:extLst>
      <p:ext uri="{BB962C8B-B14F-4D97-AF65-F5344CB8AC3E}">
        <p14:creationId xmlns:p14="http://schemas.microsoft.com/office/powerpoint/2010/main" val="228972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http://www.slideshare.net/mobile/jjgarcia77/primary-source-quiz-presentation</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Handout on primary and secondary sources.  Reviewing the </a:t>
            </a:r>
            <a:r>
              <a:rPr lang="en-US" sz="1200" u="sng" kern="1200" smtClean="0">
                <a:solidFill>
                  <a:schemeClr val="tx1"/>
                </a:solidFill>
                <a:effectLst/>
                <a:latin typeface="+mn-lt"/>
                <a:ea typeface="+mn-ea"/>
                <a:cs typeface="+mn-cs"/>
              </a:rPr>
              <a:t>questions</a:t>
            </a:r>
            <a:r>
              <a:rPr lang="en-US" sz="1200" u="sng" kern="1200" baseline="0" smtClean="0">
                <a:solidFill>
                  <a:schemeClr val="tx1"/>
                </a:solidFill>
                <a:effectLst/>
                <a:latin typeface="+mn-lt"/>
                <a:ea typeface="+mn-ea"/>
                <a:cs typeface="+mn-cs"/>
              </a:rPr>
              <a:t> sections.</a:t>
            </a:r>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15</a:t>
            </a:fld>
            <a:endParaRPr lang="en-US"/>
          </a:p>
        </p:txBody>
      </p:sp>
    </p:spTree>
    <p:extLst>
      <p:ext uri="{BB962C8B-B14F-4D97-AF65-F5344CB8AC3E}">
        <p14:creationId xmlns:p14="http://schemas.microsoft.com/office/powerpoint/2010/main" val="172944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minutes. Redistribute the cards. Go over the rules for Structured Turn Taking. </a:t>
            </a:r>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25</a:t>
            </a:fld>
            <a:endParaRPr lang="en-US"/>
          </a:p>
        </p:txBody>
      </p:sp>
    </p:spTree>
    <p:extLst>
      <p:ext uri="{BB962C8B-B14F-4D97-AF65-F5344CB8AC3E}">
        <p14:creationId xmlns:p14="http://schemas.microsoft.com/office/powerpoint/2010/main" val="1576451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747DEA2-B355-4AFE-83A0-94BFF9B23E65}" type="slidenum">
              <a:rPr lang="en-US" altLang="en-US"/>
              <a:pPr/>
              <a:t>26</a:t>
            </a:fld>
            <a:endParaRPr lang="en-US" alt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a:xfrm>
            <a:off x="381000" y="4343400"/>
            <a:ext cx="6096000" cy="4114800"/>
          </a:xfrm>
        </p:spPr>
        <p:txBody>
          <a:bodyPr/>
          <a:lstStyle/>
          <a:p>
            <a:pPr marL="228600" indent="-228600"/>
            <a:r>
              <a:rPr lang="en-US" altLang="en-US" i="1">
                <a:latin typeface="Tahoma" panose="020B0604030504040204" pitchFamily="34" charset="0"/>
              </a:rPr>
              <a:t>Strategy Source:  Teaching Comprehension:  The Comprehension Process Approach by Cathy Collins Block, 2004, Pearson Education, Inc.</a:t>
            </a:r>
          </a:p>
          <a:p>
            <a:pPr marL="228600" indent="-228600"/>
            <a:r>
              <a:rPr lang="en-US" altLang="en-US" b="1">
                <a:latin typeface="Tahoma" panose="020B0604030504040204" pitchFamily="34" charset="0"/>
              </a:rPr>
              <a:t>Structured Turn Taking allows students to generate questions about the reading and/or ideas that spring from reading text and can be implemented in a variety of ways.</a:t>
            </a:r>
          </a:p>
          <a:p>
            <a:pPr marL="228600" indent="-228600"/>
            <a:r>
              <a:rPr lang="en-US" altLang="en-US" b="1">
                <a:latin typeface="Tahoma" panose="020B0604030504040204" pitchFamily="34" charset="0"/>
              </a:rPr>
              <a:t>The following procedures are basic steps:</a:t>
            </a:r>
          </a:p>
          <a:p>
            <a:pPr marL="228600" indent="-228600">
              <a:buFontTx/>
              <a:buAutoNum type="arabicPeriod"/>
            </a:pPr>
            <a:r>
              <a:rPr lang="en-US" altLang="en-US" b="1">
                <a:latin typeface="Tahoma" panose="020B0604030504040204" pitchFamily="34" charset="0"/>
              </a:rPr>
              <a:t>  Students read a story or a story is read through an auditory method.</a:t>
            </a:r>
          </a:p>
          <a:p>
            <a:pPr marL="228600" indent="-228600">
              <a:buFontTx/>
              <a:buAutoNum type="arabicPeriod"/>
            </a:pPr>
            <a:r>
              <a:rPr lang="en-US" altLang="en-US" b="1">
                <a:latin typeface="Tahoma" panose="020B0604030504040204" pitchFamily="34" charset="0"/>
              </a:rPr>
              <a:t>  Students are given a note card with a number on one side.  (Each student should have a card with a different number.)</a:t>
            </a:r>
          </a:p>
          <a:p>
            <a:pPr marL="228600" indent="-228600">
              <a:buFontTx/>
              <a:buAutoNum type="arabicPeriod"/>
            </a:pPr>
            <a:r>
              <a:rPr lang="en-US" altLang="en-US" b="1">
                <a:latin typeface="Tahoma" panose="020B0604030504040204" pitchFamily="34" charset="0"/>
              </a:rPr>
              <a:t>  Students are then asked to write down a question(s) they have about the text or an idea for class discussion that arose from reading the text.  </a:t>
            </a:r>
          </a:p>
          <a:p>
            <a:pPr marL="228600" indent="-228600">
              <a:buFontTx/>
              <a:buAutoNum type="arabicPeriod"/>
            </a:pPr>
            <a:r>
              <a:rPr lang="en-US" altLang="en-US" b="1">
                <a:latin typeface="Tahoma" panose="020B0604030504040204" pitchFamily="34" charset="0"/>
              </a:rPr>
              <a:t>   Note cards are retrieved and redistributed to different students who read their newly acquired question(s) and think of a way to start the discussion with the group.</a:t>
            </a:r>
          </a:p>
          <a:p>
            <a:pPr marL="228600" indent="-228600">
              <a:buFontTx/>
              <a:buAutoNum type="arabicPeriod"/>
            </a:pPr>
            <a:r>
              <a:rPr lang="en-US" altLang="en-US" b="1">
                <a:latin typeface="Tahoma" panose="020B0604030504040204" pitchFamily="34" charset="0"/>
              </a:rPr>
              <a:t>  The student who has #1 reads his/her question or topic aloud and begins class discussion.   This process continues until all questions or topics have been discussed from student cards.</a:t>
            </a:r>
            <a:endParaRPr lang="en-US" altLang="en-US" i="1">
              <a:latin typeface="Tahoma" panose="020B0604030504040204" pitchFamily="34" charset="0"/>
            </a:endParaRPr>
          </a:p>
          <a:p>
            <a:pPr marL="228600" indent="-228600">
              <a:buFontTx/>
              <a:buAutoNum type="arabicPeriod"/>
            </a:pPr>
            <a:endParaRPr lang="en-US" altLang="en-US" i="1">
              <a:latin typeface="Tahoma" panose="020B0604030504040204" pitchFamily="34" charset="0"/>
            </a:endParaRPr>
          </a:p>
          <a:p>
            <a:pPr marL="228600" indent="-228600"/>
            <a:endParaRPr lang="en-US" altLang="en-US">
              <a:latin typeface="Tahoma" panose="020B0604030504040204" pitchFamily="34" charset="0"/>
            </a:endParaRPr>
          </a:p>
          <a:p>
            <a:pPr marL="228600" indent="-228600"/>
            <a:endParaRPr lang="en-US" altLang="en-US" i="1">
              <a:latin typeface="Tahoma" panose="020B0604030504040204" pitchFamily="34" charset="0"/>
            </a:endParaRPr>
          </a:p>
          <a:p>
            <a:pPr marL="228600" indent="-228600"/>
            <a:endParaRPr lang="en-US" altLang="en-US" i="1">
              <a:latin typeface="Tahoma" panose="020B0604030504040204" pitchFamily="34" charset="0"/>
            </a:endParaRPr>
          </a:p>
        </p:txBody>
      </p:sp>
    </p:spTree>
    <p:extLst>
      <p:ext uri="{BB962C8B-B14F-4D97-AF65-F5344CB8AC3E}">
        <p14:creationId xmlns:p14="http://schemas.microsoft.com/office/powerpoint/2010/main" val="214367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viewing the sources</a:t>
            </a:r>
            <a:r>
              <a:rPr lang="en-US" baseline="0" dirty="0" smtClean="0"/>
              <a:t> on Lincoln and participating in the structured turn taking activity, as an exit slip take  a post-it note and write one adjective on Lincoln. </a:t>
            </a:r>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29</a:t>
            </a:fld>
            <a:endParaRPr lang="en-US"/>
          </a:p>
        </p:txBody>
      </p:sp>
    </p:spTree>
    <p:extLst>
      <p:ext uri="{BB962C8B-B14F-4D97-AF65-F5344CB8AC3E}">
        <p14:creationId xmlns:p14="http://schemas.microsoft.com/office/powerpoint/2010/main" val="202459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participants have a packet of materials they will need:</a:t>
            </a:r>
          </a:p>
          <a:p>
            <a:r>
              <a:rPr lang="en-US" baseline="0" dirty="0" smtClean="0"/>
              <a:t>Anchor Thinking Chart for Connections section</a:t>
            </a:r>
          </a:p>
          <a:p>
            <a:r>
              <a:rPr lang="en-US" baseline="0" dirty="0" smtClean="0"/>
              <a:t>Copy of the ELA standards slide</a:t>
            </a:r>
          </a:p>
          <a:p>
            <a:r>
              <a:rPr lang="en-US" baseline="0" dirty="0" smtClean="0"/>
              <a:t>PGES domain 3</a:t>
            </a:r>
          </a:p>
          <a:p>
            <a:endParaRPr lang="en-US" baseline="0" dirty="0" smtClean="0"/>
          </a:p>
          <a:p>
            <a:r>
              <a:rPr lang="en-US" baseline="0" dirty="0" smtClean="0"/>
              <a:t>13 pages of the draft social studies </a:t>
            </a:r>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3</a:t>
            </a:fld>
            <a:endParaRPr lang="en-US"/>
          </a:p>
        </p:txBody>
      </p:sp>
    </p:spTree>
    <p:extLst>
      <p:ext uri="{BB962C8B-B14F-4D97-AF65-F5344CB8AC3E}">
        <p14:creationId xmlns:p14="http://schemas.microsoft.com/office/powerpoint/2010/main" val="363067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with looking at the first set of standards that were adopted in 2010.</a:t>
            </a:r>
          </a:p>
          <a:p>
            <a:r>
              <a:rPr lang="en-US" baseline="0" dirty="0" smtClean="0"/>
              <a:t>Participants can use the </a:t>
            </a:r>
            <a:r>
              <a:rPr lang="en-US" baseline="0" dirty="0" err="1" smtClean="0"/>
              <a:t>Batelle</a:t>
            </a:r>
            <a:r>
              <a:rPr lang="en-US" baseline="0" dirty="0" smtClean="0"/>
              <a:t> ELA standards booklets to explore the progression and discuss.  (Address informational text and where to begin open Appendix B from Common Core Standards for grade level texts). Begin by looking at informational reading standards, then writing standards, making sure to tie in opinion writing and social studies connection. End with the speaking and listening standards. How do this effect me and what I teach?</a:t>
            </a:r>
          </a:p>
          <a:p>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4</a:t>
            </a:fld>
            <a:endParaRPr lang="en-US"/>
          </a:p>
        </p:txBody>
      </p:sp>
    </p:spTree>
    <p:extLst>
      <p:ext uri="{BB962C8B-B14F-4D97-AF65-F5344CB8AC3E}">
        <p14:creationId xmlns:p14="http://schemas.microsoft.com/office/powerpoint/2010/main" val="249708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turn to page xxi.</a:t>
            </a:r>
            <a:r>
              <a:rPr lang="en-US" baseline="0" dirty="0" smtClean="0"/>
              <a:t> Read orally have them highlight connections between ELA standards and social studies discipline.</a:t>
            </a:r>
          </a:p>
          <a:p>
            <a:r>
              <a:rPr lang="en-US" baseline="0" dirty="0" smtClean="0"/>
              <a:t>Using the Anchor Thinking Graphic Organizer participants will provide explicit quotes from the text on Dimension 1.</a:t>
            </a:r>
          </a:p>
          <a:p>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5</a:t>
            </a:fld>
            <a:endParaRPr lang="en-US"/>
          </a:p>
        </p:txBody>
      </p:sp>
    </p:spTree>
    <p:extLst>
      <p:ext uri="{BB962C8B-B14F-4D97-AF65-F5344CB8AC3E}">
        <p14:creationId xmlns:p14="http://schemas.microsoft.com/office/powerpoint/2010/main" val="280664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Handout remind participants of the activity from October’s meeting.  Refer back to anchoring chart.  They should support the comments that are common between C3 Framework, ELA standards and record responses.</a:t>
            </a:r>
          </a:p>
          <a:p>
            <a:endParaRPr lang="en-US" b="1" baseline="0" dirty="0" smtClean="0"/>
          </a:p>
          <a:p>
            <a:endParaRPr lang="en-US" b="1" baseline="0" dirty="0" smtClean="0"/>
          </a:p>
          <a:p>
            <a:r>
              <a:rPr lang="en-US" b="1" baseline="0" dirty="0" smtClean="0"/>
              <a:t>Instructions for Activity on next slide</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36311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should take the 13 page handout</a:t>
            </a:r>
            <a:r>
              <a:rPr lang="en-US" baseline="0" dirty="0" smtClean="0"/>
              <a:t> of the Social Studies Draft Standards, look closely at the 15 Anchor Standards, each grade group will read the preface before the standard and then the standards for their grade level.  Such as Kindergarten will read the preface on page 4 and the standards on page 5 make comments on the Anchor Thinking Chart.  Allow 5 minutes.</a:t>
            </a:r>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7</a:t>
            </a:fld>
            <a:endParaRPr lang="en-US"/>
          </a:p>
        </p:txBody>
      </p:sp>
    </p:spTree>
    <p:extLst>
      <p:ext uri="{BB962C8B-B14F-4D97-AF65-F5344CB8AC3E}">
        <p14:creationId xmlns:p14="http://schemas.microsoft.com/office/powerpoint/2010/main" val="318656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your table group identify the central idea of each of these documents.</a:t>
            </a:r>
            <a:r>
              <a:rPr lang="en-US" baseline="0" dirty="0" smtClean="0"/>
              <a:t> Table Groups will share out with each other noting the most important or central theme from their anchoring charts.  The person who teaches closest to the college will chart the findings of the group.  The person teaching the least years will present the findings to the group for each grade band.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4FA7C1F-536D-4063-B349-CBB18192CEBF}" type="slidenum">
              <a:rPr lang="en-US" smtClean="0"/>
              <a:t>8</a:t>
            </a:fld>
            <a:endParaRPr lang="en-US"/>
          </a:p>
        </p:txBody>
      </p:sp>
    </p:spTree>
    <p:extLst>
      <p:ext uri="{BB962C8B-B14F-4D97-AF65-F5344CB8AC3E}">
        <p14:creationId xmlns:p14="http://schemas.microsoft.com/office/powerpoint/2010/main" val="354313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9</a:t>
            </a:fld>
            <a:endParaRPr lang="en-US"/>
          </a:p>
        </p:txBody>
      </p:sp>
    </p:spTree>
    <p:extLst>
      <p:ext uri="{BB962C8B-B14F-4D97-AF65-F5344CB8AC3E}">
        <p14:creationId xmlns:p14="http://schemas.microsoft.com/office/powerpoint/2010/main" val="185155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made connections with the different elements we are going to take the last column and begin with Dimension 3</a:t>
            </a:r>
            <a:endParaRPr lang="en-US" dirty="0"/>
          </a:p>
        </p:txBody>
      </p:sp>
      <p:sp>
        <p:nvSpPr>
          <p:cNvPr id="4" name="Slide Number Placeholder 3"/>
          <p:cNvSpPr>
            <a:spLocks noGrp="1"/>
          </p:cNvSpPr>
          <p:nvPr>
            <p:ph type="sldNum" sz="quarter" idx="10"/>
          </p:nvPr>
        </p:nvSpPr>
        <p:spPr/>
        <p:txBody>
          <a:bodyPr/>
          <a:lstStyle/>
          <a:p>
            <a:fld id="{C4FA7C1F-536D-4063-B349-CBB18192CEBF}" type="slidenum">
              <a:rPr lang="en-US" smtClean="0"/>
              <a:t>11</a:t>
            </a:fld>
            <a:endParaRPr lang="en-US"/>
          </a:p>
        </p:txBody>
      </p:sp>
    </p:spTree>
    <p:extLst>
      <p:ext uri="{BB962C8B-B14F-4D97-AF65-F5344CB8AC3E}">
        <p14:creationId xmlns:p14="http://schemas.microsoft.com/office/powerpoint/2010/main" val="74482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FD2998-36EE-4D26-9B88-1C8601B8E22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CBBC-353D-426C-9B3F-829C98F248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D2998-36EE-4D26-9B88-1C8601B8E22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CBBC-353D-426C-9B3F-829C98F248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D2998-36EE-4D26-9B88-1C8601B8E22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CBBC-353D-426C-9B3F-829C98F248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FD2998-36EE-4D26-9B88-1C8601B8E22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CBBC-353D-426C-9B3F-829C98F248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FD2998-36EE-4D26-9B88-1C8601B8E229}"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5CBBC-353D-426C-9B3F-829C98F248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FD2998-36EE-4D26-9B88-1C8601B8E229}"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5CBBC-353D-426C-9B3F-829C98F248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FD2998-36EE-4D26-9B88-1C8601B8E229}"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5CBBC-353D-426C-9B3F-829C98F248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FD2998-36EE-4D26-9B88-1C8601B8E229}"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5CBBC-353D-426C-9B3F-829C98F248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D2998-36EE-4D26-9B88-1C8601B8E229}"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5CBBC-353D-426C-9B3F-829C98F248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D2998-36EE-4D26-9B88-1C8601B8E229}"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5CBBC-353D-426C-9B3F-829C98F248A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FD2998-36EE-4D26-9B88-1C8601B8E229}" type="datetimeFigureOut">
              <a:rPr lang="en-US" smtClean="0"/>
              <a:t>12/6/2014</a:t>
            </a:fld>
            <a:endParaRPr lang="en-US"/>
          </a:p>
        </p:txBody>
      </p:sp>
      <p:sp>
        <p:nvSpPr>
          <p:cNvPr id="9" name="Slide Number Placeholder 8"/>
          <p:cNvSpPr>
            <a:spLocks noGrp="1"/>
          </p:cNvSpPr>
          <p:nvPr>
            <p:ph type="sldNum" sz="quarter" idx="11"/>
          </p:nvPr>
        </p:nvSpPr>
        <p:spPr/>
        <p:txBody>
          <a:bodyPr/>
          <a:lstStyle/>
          <a:p>
            <a:fld id="{DF05CBBC-353D-426C-9B3F-829C98F248A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F05CBBC-353D-426C-9B3F-829C98F248A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FD2998-36EE-4D26-9B88-1C8601B8E229}" type="datetimeFigureOut">
              <a:rPr lang="en-US" smtClean="0"/>
              <a:t>12/6/2014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2.xml"/><Relationship Id="rId7"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file:///C:\Users\Mary\Desktop\SS%20DEC%202\Primary+and+Secondary+Resources.pps#-1,1,Primary and Secondary Sources" TargetMode="External"/><Relationship Id="rId5" Type="http://schemas.openxmlformats.org/officeDocument/2006/relationships/hyperlink" Target="http://www.slideshare.net/mobile/jjgarcia77/primary-source-quiz-presentation"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7"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543800" cy="2593975"/>
          </a:xfrm>
        </p:spPr>
        <p:txBody>
          <a:bodyPr/>
          <a:lstStyle/>
          <a:p>
            <a:r>
              <a:rPr lang="en-US" dirty="0" smtClean="0"/>
              <a:t>Questions: </a:t>
            </a:r>
            <a:r>
              <a:rPr lang="en-US" dirty="0"/>
              <a:t>T</a:t>
            </a:r>
            <a:r>
              <a:rPr lang="en-US" dirty="0" smtClean="0"/>
              <a:t>he </a:t>
            </a:r>
            <a:r>
              <a:rPr lang="en-US" dirty="0" smtClean="0"/>
              <a:t>heart of the C3 Framework</a:t>
            </a:r>
            <a:endParaRPr lang="en-US" dirty="0"/>
          </a:p>
        </p:txBody>
      </p:sp>
      <p:sp>
        <p:nvSpPr>
          <p:cNvPr id="3" name="Subtitle 2"/>
          <p:cNvSpPr>
            <a:spLocks noGrp="1"/>
          </p:cNvSpPr>
          <p:nvPr>
            <p:ph type="subTitle" idx="1"/>
          </p:nvPr>
        </p:nvSpPr>
        <p:spPr/>
        <p:txBody>
          <a:bodyPr>
            <a:normAutofit lnSpcReduction="10000"/>
          </a:bodyPr>
          <a:lstStyle/>
          <a:p>
            <a:r>
              <a:rPr lang="en-US" dirty="0" smtClean="0"/>
              <a:t>Inquiry ARC Dimension 1 and 3</a:t>
            </a:r>
          </a:p>
          <a:p>
            <a:r>
              <a:rPr lang="en-US" dirty="0" smtClean="0"/>
              <a:t>Standards: Reading Writing, Speaking and Listening</a:t>
            </a:r>
          </a:p>
          <a:p>
            <a:r>
              <a:rPr lang="en-US" dirty="0" smtClean="0"/>
              <a:t>Evaluating Primary and Secondary Sources </a:t>
            </a:r>
          </a:p>
          <a:p>
            <a:endParaRPr lang="en-US" dirty="0"/>
          </a:p>
        </p:txBody>
      </p:sp>
      <p:sp>
        <p:nvSpPr>
          <p:cNvPr id="4" name="TextBox 3"/>
          <p:cNvSpPr txBox="1"/>
          <p:nvPr/>
        </p:nvSpPr>
        <p:spPr>
          <a:xfrm>
            <a:off x="2360672" y="3200400"/>
            <a:ext cx="4343560" cy="923330"/>
          </a:xfrm>
          <a:prstGeom prst="rect">
            <a:avLst/>
          </a:prstGeom>
          <a:noFill/>
        </p:spPr>
        <p:txBody>
          <a:bodyPr wrap="none" rtlCol="0">
            <a:spAutoFit/>
          </a:bodyPr>
          <a:lstStyle/>
          <a:p>
            <a:pPr algn="ctr"/>
            <a:r>
              <a:rPr lang="en-US" dirty="0" smtClean="0"/>
              <a:t>KVEC Social Studies Teacher Leader Network</a:t>
            </a:r>
          </a:p>
          <a:p>
            <a:pPr algn="ctr"/>
            <a:r>
              <a:rPr lang="en-US" dirty="0" smtClean="0"/>
              <a:t>K-4 Session</a:t>
            </a:r>
          </a:p>
          <a:p>
            <a:pPr algn="ctr"/>
            <a:r>
              <a:rPr lang="en-US" dirty="0" smtClean="0"/>
              <a:t>December 2, 2014</a:t>
            </a:r>
            <a:endParaRPr lang="en-US" dirty="0"/>
          </a:p>
        </p:txBody>
      </p:sp>
    </p:spTree>
    <p:extLst>
      <p:ext uri="{BB962C8B-B14F-4D97-AF65-F5344CB8AC3E}">
        <p14:creationId xmlns:p14="http://schemas.microsoft.com/office/powerpoint/2010/main" val="3823564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Reflection Time</a:t>
            </a:r>
            <a:endParaRPr lang="en-US" dirty="0"/>
          </a:p>
        </p:txBody>
      </p:sp>
      <p:sp>
        <p:nvSpPr>
          <p:cNvPr id="3" name="Content Placeholder 2"/>
          <p:cNvSpPr>
            <a:spLocks noGrp="1"/>
          </p:cNvSpPr>
          <p:nvPr>
            <p:ph idx="1"/>
          </p:nvPr>
        </p:nvSpPr>
        <p:spPr/>
        <p:txBody>
          <a:bodyPr/>
          <a:lstStyle/>
          <a:p>
            <a:pPr marL="114300" indent="0">
              <a:buNone/>
            </a:pPr>
            <a:r>
              <a:rPr lang="en-US" dirty="0" smtClean="0"/>
              <a:t>In  your journal write down the main points that you want to make with your teachers.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048000"/>
            <a:ext cx="6804660" cy="3535362"/>
          </a:xfrm>
          <a:prstGeom prst="rect">
            <a:avLst/>
          </a:prstGeom>
        </p:spPr>
      </p:pic>
    </p:spTree>
    <p:extLst>
      <p:ext uri="{BB962C8B-B14F-4D97-AF65-F5344CB8AC3E}">
        <p14:creationId xmlns:p14="http://schemas.microsoft.com/office/powerpoint/2010/main" val="2048670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smtClean="0"/>
              <a:t>Dimension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6324693"/>
              </p:ext>
            </p:extLst>
          </p:nvPr>
        </p:nvGraphicFramePr>
        <p:xfrm>
          <a:off x="0" y="914400"/>
          <a:ext cx="8381999" cy="5946760"/>
        </p:xfrm>
        <a:graphic>
          <a:graphicData uri="http://schemas.openxmlformats.org/drawingml/2006/table">
            <a:tbl>
              <a:tblPr firstRow="1" bandRow="1">
                <a:tableStyleId>{5C22544A-7EE6-4342-B048-85BDC9FD1C3A}</a:tableStyleId>
              </a:tblPr>
              <a:tblGrid>
                <a:gridCol w="1531326"/>
                <a:gridCol w="1262674"/>
                <a:gridCol w="1558193"/>
                <a:gridCol w="1313418"/>
                <a:gridCol w="1474611"/>
                <a:gridCol w="1241777"/>
              </a:tblGrid>
              <a:tr h="1221059">
                <a:tc>
                  <a:txBody>
                    <a:bodyPr/>
                    <a:lstStyle/>
                    <a:p>
                      <a:r>
                        <a:rPr lang="en-US" dirty="0" smtClean="0"/>
                        <a:t>Constructing</a:t>
                      </a:r>
                      <a:r>
                        <a:rPr lang="en-US" baseline="0" dirty="0" smtClean="0"/>
                        <a:t> Compelling Questions</a:t>
                      </a:r>
                      <a:endParaRPr lang="en-US" dirty="0"/>
                    </a:p>
                  </a:txBody>
                  <a:tcPr/>
                </a:tc>
                <a:tc>
                  <a:txBody>
                    <a:bodyPr/>
                    <a:lstStyle/>
                    <a:p>
                      <a:endParaRPr lang="en-US" dirty="0"/>
                    </a:p>
                  </a:txBody>
                  <a:tcPr/>
                </a:tc>
                <a:tc>
                  <a:txBody>
                    <a:bodyPr/>
                    <a:lstStyle/>
                    <a:p>
                      <a:r>
                        <a:rPr lang="en-US" dirty="0" smtClean="0"/>
                        <a:t>Constructing</a:t>
                      </a:r>
                    </a:p>
                    <a:p>
                      <a:r>
                        <a:rPr lang="en-US" dirty="0" smtClean="0"/>
                        <a:t>Supporting Questions</a:t>
                      </a:r>
                      <a:endParaRPr lang="en-US" dirty="0"/>
                    </a:p>
                  </a:txBody>
                  <a:tcPr/>
                </a:tc>
                <a:tc>
                  <a:txBody>
                    <a:bodyPr/>
                    <a:lstStyle/>
                    <a:p>
                      <a:endParaRPr lang="en-US" dirty="0"/>
                    </a:p>
                  </a:txBody>
                  <a:tcPr/>
                </a:tc>
                <a:tc>
                  <a:txBody>
                    <a:bodyPr/>
                    <a:lstStyle/>
                    <a:p>
                      <a:r>
                        <a:rPr lang="en-US" dirty="0" smtClean="0">
                          <a:solidFill>
                            <a:srgbClr val="FF0000"/>
                          </a:solidFill>
                        </a:rPr>
                        <a:t>Determining</a:t>
                      </a:r>
                      <a:r>
                        <a:rPr lang="en-US" baseline="0" dirty="0" smtClean="0">
                          <a:solidFill>
                            <a:srgbClr val="FF0000"/>
                          </a:solidFill>
                        </a:rPr>
                        <a:t> Helpful Sources</a:t>
                      </a:r>
                      <a:endParaRPr lang="en-US" dirty="0">
                        <a:solidFill>
                          <a:srgbClr val="FF0000"/>
                        </a:solidFill>
                      </a:endParaRPr>
                    </a:p>
                  </a:txBody>
                  <a:tcPr/>
                </a:tc>
                <a:tc>
                  <a:txBody>
                    <a:bodyPr/>
                    <a:lstStyle/>
                    <a:p>
                      <a:endParaRPr lang="en-US" dirty="0">
                        <a:solidFill>
                          <a:srgbClr val="FF0000"/>
                        </a:solidFill>
                      </a:endParaRPr>
                    </a:p>
                  </a:txBody>
                  <a:tcPr/>
                </a:tc>
              </a:tr>
              <a:tr h="854741">
                <a:tc>
                  <a:txBody>
                    <a:bodyPr/>
                    <a:lstStyle/>
                    <a:p>
                      <a:r>
                        <a:rPr lang="en-US" dirty="0" smtClean="0"/>
                        <a:t>By the end of Grade 2</a:t>
                      </a:r>
                      <a:endParaRPr lang="en-US" dirty="0"/>
                    </a:p>
                  </a:txBody>
                  <a:tcPr/>
                </a:tc>
                <a:tc>
                  <a:txBody>
                    <a:bodyPr/>
                    <a:lstStyle/>
                    <a:p>
                      <a:r>
                        <a:rPr lang="en-US" dirty="0" smtClean="0"/>
                        <a:t>By the end of Grade 5</a:t>
                      </a:r>
                      <a:endParaRPr lang="en-US" dirty="0"/>
                    </a:p>
                  </a:txBody>
                  <a:tcPr/>
                </a:tc>
                <a:tc>
                  <a:txBody>
                    <a:bodyPr/>
                    <a:lstStyle/>
                    <a:p>
                      <a:r>
                        <a:rPr lang="en-US" dirty="0" smtClean="0"/>
                        <a:t>By the end of Grade 2</a:t>
                      </a:r>
                      <a:endParaRPr lang="en-US" dirty="0"/>
                    </a:p>
                  </a:txBody>
                  <a:tcPr/>
                </a:tc>
                <a:tc>
                  <a:txBody>
                    <a:bodyPr/>
                    <a:lstStyle/>
                    <a:p>
                      <a:r>
                        <a:rPr lang="en-US" dirty="0" smtClean="0"/>
                        <a:t>By the end of Grade5</a:t>
                      </a:r>
                      <a:endParaRPr lang="en-US" dirty="0"/>
                    </a:p>
                  </a:txBody>
                  <a:tcPr/>
                </a:tc>
                <a:tc>
                  <a:txBody>
                    <a:bodyPr/>
                    <a:lstStyle/>
                    <a:p>
                      <a:r>
                        <a:rPr lang="en-US" dirty="0" smtClean="0">
                          <a:solidFill>
                            <a:srgbClr val="FF0000"/>
                          </a:solidFill>
                        </a:rPr>
                        <a:t>By the end of Grade 2</a:t>
                      </a:r>
                      <a:endParaRPr lang="en-US" dirty="0">
                        <a:solidFill>
                          <a:srgbClr val="FF0000"/>
                        </a:solidFill>
                      </a:endParaRPr>
                    </a:p>
                  </a:txBody>
                  <a:tcPr/>
                </a:tc>
                <a:tc>
                  <a:txBody>
                    <a:bodyPr/>
                    <a:lstStyle/>
                    <a:p>
                      <a:r>
                        <a:rPr lang="en-US" dirty="0" smtClean="0">
                          <a:solidFill>
                            <a:srgbClr val="FF0000"/>
                          </a:solidFill>
                        </a:rPr>
                        <a:t>By the end of Grade</a:t>
                      </a:r>
                      <a:r>
                        <a:rPr lang="en-US" baseline="0" dirty="0" smtClean="0">
                          <a:solidFill>
                            <a:srgbClr val="FF0000"/>
                          </a:solidFill>
                        </a:rPr>
                        <a:t> 5</a:t>
                      </a:r>
                      <a:endParaRPr lang="en-US" dirty="0">
                        <a:solidFill>
                          <a:srgbClr val="FF0000"/>
                        </a:solidFill>
                      </a:endParaRPr>
                    </a:p>
                  </a:txBody>
                  <a:tcPr/>
                </a:tc>
              </a:tr>
              <a:tr h="1587376">
                <a:tc>
                  <a:txBody>
                    <a:bodyPr/>
                    <a:lstStyle/>
                    <a:p>
                      <a:r>
                        <a:rPr lang="en-US" sz="1100" dirty="0" smtClean="0"/>
                        <a:t>Explain why</a:t>
                      </a:r>
                      <a:r>
                        <a:rPr lang="en-US" sz="1100" baseline="0" dirty="0" smtClean="0"/>
                        <a:t> </a:t>
                      </a:r>
                      <a:r>
                        <a:rPr lang="en-US" sz="1100" dirty="0" smtClean="0"/>
                        <a:t>compelling</a:t>
                      </a:r>
                      <a:r>
                        <a:rPr lang="en-US" sz="1100" baseline="0" dirty="0" smtClean="0"/>
                        <a:t> questions is important to the student.</a:t>
                      </a:r>
                      <a:endParaRPr lang="en-US" sz="1100" dirty="0"/>
                    </a:p>
                  </a:txBody>
                  <a:tcPr/>
                </a:tc>
                <a:tc>
                  <a:txBody>
                    <a:bodyPr/>
                    <a:lstStyle/>
                    <a:p>
                      <a:r>
                        <a:rPr lang="en-US" sz="1100" dirty="0" smtClean="0"/>
                        <a:t>Explain</a:t>
                      </a:r>
                      <a:r>
                        <a:rPr lang="en-US" sz="1100" baseline="0" dirty="0" smtClean="0"/>
                        <a:t> why compelling questions are important to others</a:t>
                      </a:r>
                      <a:endParaRPr lang="en-US" sz="1100" dirty="0"/>
                    </a:p>
                  </a:txBody>
                  <a:tcPr/>
                </a:tc>
                <a:tc>
                  <a:txBody>
                    <a:bodyPr/>
                    <a:lstStyle/>
                    <a:p>
                      <a:r>
                        <a:rPr lang="en-US" sz="1100" dirty="0" smtClean="0"/>
                        <a:t>Identify</a:t>
                      </a:r>
                      <a:r>
                        <a:rPr lang="en-US" sz="1100" baseline="0" dirty="0" smtClean="0"/>
                        <a:t> facts and concepts associated with supporting questions.</a:t>
                      </a:r>
                      <a:endParaRPr lang="en-US" sz="1100" dirty="0"/>
                    </a:p>
                  </a:txBody>
                  <a:tcPr/>
                </a:tc>
                <a:tc>
                  <a:txBody>
                    <a:bodyPr/>
                    <a:lstStyle/>
                    <a:p>
                      <a:r>
                        <a:rPr lang="en-US" sz="1100" dirty="0" smtClean="0"/>
                        <a:t>Identify</a:t>
                      </a:r>
                      <a:r>
                        <a:rPr lang="en-US" sz="1100" baseline="0" dirty="0" smtClean="0"/>
                        <a:t> the disciplinary concepts and ideas associated with a supporting question that are open to interpretation.</a:t>
                      </a:r>
                      <a:endParaRPr lang="en-US" sz="1100" dirty="0"/>
                    </a:p>
                  </a:txBody>
                  <a:tcPr/>
                </a:tc>
                <a:tc>
                  <a:txBody>
                    <a:bodyPr/>
                    <a:lstStyle/>
                    <a:p>
                      <a:r>
                        <a:rPr lang="en-US" sz="1100" dirty="0" smtClean="0">
                          <a:solidFill>
                            <a:srgbClr val="FF0000"/>
                          </a:solidFill>
                        </a:rPr>
                        <a:t>Determine</a:t>
                      </a:r>
                      <a:r>
                        <a:rPr lang="en-US" sz="1100" baseline="0" dirty="0" smtClean="0">
                          <a:solidFill>
                            <a:srgbClr val="FF0000"/>
                          </a:solidFill>
                        </a:rPr>
                        <a:t> the kinds of sources that will be helpful in answering compelling and supporting questions</a:t>
                      </a:r>
                      <a:r>
                        <a:rPr lang="en-US" sz="900" baseline="0" dirty="0" smtClean="0">
                          <a:solidFill>
                            <a:srgbClr val="FF0000"/>
                          </a:solidFill>
                        </a:rPr>
                        <a:t>.</a:t>
                      </a:r>
                      <a:endParaRPr lang="en-US" sz="900" dirty="0">
                        <a:solidFill>
                          <a:srgbClr val="FF0000"/>
                        </a:solidFill>
                      </a:endParaRPr>
                    </a:p>
                  </a:txBody>
                  <a:tcPr/>
                </a:tc>
                <a:tc>
                  <a:txBody>
                    <a:bodyPr/>
                    <a:lstStyle/>
                    <a:p>
                      <a:r>
                        <a:rPr lang="en-US" sz="1100" dirty="0" smtClean="0">
                          <a:solidFill>
                            <a:srgbClr val="FF0000"/>
                          </a:solidFill>
                        </a:rPr>
                        <a:t>Determine</a:t>
                      </a:r>
                      <a:r>
                        <a:rPr lang="en-US" sz="1100" baseline="0" dirty="0" smtClean="0">
                          <a:solidFill>
                            <a:srgbClr val="FF0000"/>
                          </a:solidFill>
                        </a:rPr>
                        <a:t> the kinds of sources that will be helpful in answering compelling and supporting questions, taking into consideration the different opinions people have about how to answer the questions</a:t>
                      </a:r>
                      <a:r>
                        <a:rPr lang="en-US" sz="800" baseline="0" dirty="0" smtClean="0">
                          <a:solidFill>
                            <a:srgbClr val="FF0000"/>
                          </a:solidFill>
                        </a:rPr>
                        <a:t>.</a:t>
                      </a:r>
                      <a:endParaRPr lang="en-US" sz="800" dirty="0">
                        <a:solidFill>
                          <a:srgbClr val="FF0000"/>
                        </a:solidFill>
                      </a:endParaRPr>
                    </a:p>
                  </a:txBody>
                  <a:tcPr/>
                </a:tc>
              </a:tr>
              <a:tr h="1404217">
                <a:tc>
                  <a:txBody>
                    <a:bodyPr/>
                    <a:lstStyle/>
                    <a:p>
                      <a:r>
                        <a:rPr lang="en-US" sz="1100" dirty="0" smtClean="0"/>
                        <a:t>Identify disciplinary</a:t>
                      </a:r>
                      <a:r>
                        <a:rPr lang="en-US" sz="1100" baseline="0" dirty="0" smtClean="0"/>
                        <a:t> ideas associated with a compelling question </a:t>
                      </a:r>
                      <a:endParaRPr lang="en-US" sz="1100" dirty="0"/>
                    </a:p>
                  </a:txBody>
                  <a:tcPr/>
                </a:tc>
                <a:tc>
                  <a:txBody>
                    <a:bodyPr/>
                    <a:lstStyle/>
                    <a:p>
                      <a:r>
                        <a:rPr lang="en-US" sz="1100" dirty="0" smtClean="0"/>
                        <a:t>Identify</a:t>
                      </a:r>
                      <a:r>
                        <a:rPr lang="en-US" sz="1100" baseline="0" dirty="0" smtClean="0"/>
                        <a:t> disciplinary concepts and ideas associated with a compelling question that are open to different interpretations.</a:t>
                      </a:r>
                      <a:endParaRPr lang="en-US" sz="1100" dirty="0"/>
                    </a:p>
                  </a:txBody>
                  <a:tcPr/>
                </a:tc>
                <a:tc>
                  <a:txBody>
                    <a:bodyPr/>
                    <a:lstStyle/>
                    <a:p>
                      <a:r>
                        <a:rPr lang="en-US" sz="1100" dirty="0" smtClean="0"/>
                        <a:t>Make</a:t>
                      </a:r>
                      <a:r>
                        <a:rPr lang="en-US" sz="1100" baseline="0" dirty="0" smtClean="0"/>
                        <a:t> connections between supporting and compelling questions.</a:t>
                      </a:r>
                      <a:endParaRPr lang="en-US" sz="1100" dirty="0"/>
                    </a:p>
                  </a:txBody>
                  <a:tcPr/>
                </a:tc>
                <a:tc>
                  <a:txBody>
                    <a:bodyPr/>
                    <a:lstStyle/>
                    <a:p>
                      <a:r>
                        <a:rPr lang="en-US" sz="1100" dirty="0" smtClean="0"/>
                        <a:t>Explain</a:t>
                      </a:r>
                      <a:r>
                        <a:rPr lang="en-US" sz="1100" baseline="0" dirty="0" smtClean="0"/>
                        <a:t> how supporting questions help answer compelling questions in an inquiry.</a:t>
                      </a:r>
                      <a:endParaRPr lang="en-US" sz="1100"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3401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t>
            </a:r>
            <a:r>
              <a:rPr lang="en-US" sz="3200" dirty="0"/>
              <a:t>Dimension 3, Evaluating Sources and Using Evidence. </a:t>
            </a:r>
            <a:br>
              <a:rPr lang="en-US" sz="3200" dirty="0"/>
            </a:br>
            <a:endParaRPr lang="en-US" sz="3200" dirty="0"/>
          </a:p>
        </p:txBody>
      </p:sp>
      <p:sp>
        <p:nvSpPr>
          <p:cNvPr id="3" name="Content Placeholder 2"/>
          <p:cNvSpPr>
            <a:spLocks noGrp="1"/>
          </p:cNvSpPr>
          <p:nvPr>
            <p:ph idx="1"/>
          </p:nvPr>
        </p:nvSpPr>
        <p:spPr/>
        <p:txBody>
          <a:bodyPr>
            <a:normAutofit/>
          </a:bodyPr>
          <a:lstStyle/>
          <a:p>
            <a:pPr marL="114300" indent="0">
              <a:buNone/>
            </a:pP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2" y="2286000"/>
            <a:ext cx="7391400" cy="4114800"/>
          </a:xfrm>
          <a:prstGeom prst="rect">
            <a:avLst/>
          </a:prstGeom>
        </p:spPr>
      </p:pic>
      <p:sp>
        <p:nvSpPr>
          <p:cNvPr id="5" name="Down Arrow 4"/>
          <p:cNvSpPr/>
          <p:nvPr/>
        </p:nvSpPr>
        <p:spPr>
          <a:xfrm>
            <a:off x="4648200" y="12192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064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should primary students understand sourcing?</a:t>
            </a:r>
            <a:endParaRPr lang="en-US" dirty="0"/>
          </a:p>
        </p:txBody>
      </p:sp>
      <p:sp>
        <p:nvSpPr>
          <p:cNvPr id="3" name="Content Placeholder 2"/>
          <p:cNvSpPr>
            <a:spLocks noGrp="1"/>
          </p:cNvSpPr>
          <p:nvPr>
            <p:ph idx="1"/>
          </p:nvPr>
        </p:nvSpPr>
        <p:spPr/>
        <p:txBody>
          <a:bodyPr>
            <a:normAutofit/>
          </a:bodyPr>
          <a:lstStyle/>
          <a:p>
            <a:r>
              <a:rPr lang="en-US" dirty="0"/>
              <a:t>K.HT.15  </a:t>
            </a:r>
            <a:r>
              <a:rPr lang="en-US" dirty="0" smtClean="0"/>
              <a:t>Interpretation </a:t>
            </a:r>
            <a:r>
              <a:rPr lang="en-US" dirty="0"/>
              <a:t>and Synthesis  </a:t>
            </a:r>
          </a:p>
          <a:p>
            <a:pPr marL="114300" indent="0">
              <a:buNone/>
            </a:pPr>
            <a:r>
              <a:rPr lang="en-US" dirty="0" smtClean="0"/>
              <a:t>Identify </a:t>
            </a:r>
            <a:r>
              <a:rPr lang="en-US" dirty="0"/>
              <a:t>different kinds of historical sources. </a:t>
            </a:r>
            <a:endParaRPr lang="en-US" dirty="0" smtClean="0"/>
          </a:p>
          <a:p>
            <a:r>
              <a:rPr lang="en-US" dirty="0"/>
              <a:t>1.HT.15 </a:t>
            </a:r>
            <a:r>
              <a:rPr lang="en-US" dirty="0" smtClean="0"/>
              <a:t>Interpretation </a:t>
            </a:r>
            <a:r>
              <a:rPr lang="en-US" dirty="0"/>
              <a:t>and Synthesis  </a:t>
            </a:r>
            <a:endParaRPr lang="en-US" dirty="0" smtClean="0"/>
          </a:p>
          <a:p>
            <a:pPr marL="114300" indent="0">
              <a:buNone/>
            </a:pPr>
            <a:r>
              <a:rPr lang="en-US" dirty="0" smtClean="0"/>
              <a:t>Identify </a:t>
            </a:r>
            <a:r>
              <a:rPr lang="en-US" dirty="0"/>
              <a:t>the maker, date and place of origin for a historical source from information in the source while explaining how the source can be used to study the past. </a:t>
            </a:r>
            <a:endParaRPr lang="en-US" dirty="0" smtClean="0"/>
          </a:p>
          <a:p>
            <a:r>
              <a:rPr lang="en-US" dirty="0"/>
              <a:t>2.HT.15 </a:t>
            </a:r>
            <a:r>
              <a:rPr lang="en-US" dirty="0" smtClean="0"/>
              <a:t>Interpretation </a:t>
            </a:r>
            <a:r>
              <a:rPr lang="en-US" dirty="0"/>
              <a:t>and Synthesis  </a:t>
            </a:r>
            <a:endParaRPr lang="en-US" dirty="0" smtClean="0"/>
          </a:p>
          <a:p>
            <a:pPr marL="114300" indent="0">
              <a:buNone/>
            </a:pPr>
            <a:r>
              <a:rPr lang="en-US" dirty="0" smtClean="0"/>
              <a:t>Generate </a:t>
            </a:r>
            <a:r>
              <a:rPr lang="en-US" dirty="0"/>
              <a:t>questions about a historical source and explain how the source is related to a historical development or event. </a:t>
            </a:r>
            <a:endParaRPr lang="en-US" dirty="0" smtClean="0"/>
          </a:p>
          <a:p>
            <a:r>
              <a:rPr lang="en-US" dirty="0"/>
              <a:t>3.HT.15  </a:t>
            </a:r>
            <a:r>
              <a:rPr lang="en-US" dirty="0" smtClean="0"/>
              <a:t>Interpretation </a:t>
            </a:r>
            <a:r>
              <a:rPr lang="en-US" dirty="0"/>
              <a:t>and Synthesis  </a:t>
            </a:r>
            <a:endParaRPr lang="en-US" dirty="0" smtClean="0"/>
          </a:p>
          <a:p>
            <a:pPr marL="114300" indent="0">
              <a:buNone/>
            </a:pPr>
            <a:r>
              <a:rPr lang="en-US" dirty="0" smtClean="0"/>
              <a:t>Compare </a:t>
            </a:r>
            <a:r>
              <a:rPr lang="en-US" dirty="0"/>
              <a:t>information provided by different historical sources about the past. </a:t>
            </a:r>
            <a:endParaRPr lang="en-US" dirty="0" smtClean="0"/>
          </a:p>
          <a:p>
            <a:endParaRPr lang="en-US" dirty="0"/>
          </a:p>
          <a:p>
            <a:endParaRPr lang="en-US" dirty="0"/>
          </a:p>
        </p:txBody>
      </p:sp>
    </p:spTree>
    <p:extLst>
      <p:ext uri="{BB962C8B-B14F-4D97-AF65-F5344CB8AC3E}">
        <p14:creationId xmlns:p14="http://schemas.microsoft.com/office/powerpoint/2010/main" val="2688032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primary students understand sourcing?</a:t>
            </a:r>
          </a:p>
        </p:txBody>
      </p:sp>
      <p:sp>
        <p:nvSpPr>
          <p:cNvPr id="3" name="Content Placeholder 2"/>
          <p:cNvSpPr>
            <a:spLocks noGrp="1"/>
          </p:cNvSpPr>
          <p:nvPr>
            <p:ph idx="1"/>
          </p:nvPr>
        </p:nvSpPr>
        <p:spPr/>
        <p:txBody>
          <a:bodyPr/>
          <a:lstStyle/>
          <a:p>
            <a:r>
              <a:rPr lang="en-US" dirty="0"/>
              <a:t>4.HT.15  Interpretation and Synthesis  </a:t>
            </a:r>
            <a:endParaRPr lang="en-US" dirty="0" smtClean="0"/>
          </a:p>
          <a:p>
            <a:pPr marL="114300" indent="0">
              <a:buNone/>
            </a:pPr>
            <a:r>
              <a:rPr lang="en-US" dirty="0" smtClean="0"/>
              <a:t>Analyze </a:t>
            </a:r>
            <a:r>
              <a:rPr lang="en-US" dirty="0"/>
              <a:t>the information gathered from historical sources (maker, date, place of origin, audience and purpose), to judge the extent to which the sources are useful for studying a particular topic. </a:t>
            </a:r>
            <a:endParaRPr lang="en-US" dirty="0" smtClean="0"/>
          </a:p>
          <a:p>
            <a:r>
              <a:rPr lang="en-US" dirty="0"/>
              <a:t>5.HT.15  </a:t>
            </a:r>
            <a:r>
              <a:rPr lang="en-US" dirty="0" smtClean="0"/>
              <a:t>Interpretation </a:t>
            </a:r>
            <a:r>
              <a:rPr lang="en-US" dirty="0"/>
              <a:t>and Synthesis </a:t>
            </a:r>
            <a:endParaRPr lang="en-US" dirty="0" smtClean="0"/>
          </a:p>
          <a:p>
            <a:pPr marL="114300" indent="0">
              <a:buNone/>
            </a:pPr>
            <a:r>
              <a:rPr lang="en-US" dirty="0" smtClean="0"/>
              <a:t>Infer </a:t>
            </a:r>
            <a:r>
              <a:rPr lang="en-US" dirty="0"/>
              <a:t>the intended audience and purpose of a historical source by sourcing the document in order to generate questions about how it relates to particular events and developments. </a:t>
            </a:r>
          </a:p>
        </p:txBody>
      </p:sp>
    </p:spTree>
    <p:extLst>
      <p:ext uri="{BB962C8B-B14F-4D97-AF65-F5344CB8AC3E}">
        <p14:creationId xmlns:p14="http://schemas.microsoft.com/office/powerpoint/2010/main" val="1666548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Primary and Secondary </a:t>
            </a:r>
            <a:br>
              <a:rPr lang="en-US" dirty="0" smtClean="0"/>
            </a:br>
            <a:r>
              <a:rPr lang="en-US" dirty="0" smtClean="0"/>
              <a:t>                     Sources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29400" y="-68148"/>
            <a:ext cx="1828571" cy="1828571"/>
          </a:xfrm>
        </p:spPr>
      </p:pic>
      <p:sp>
        <p:nvSpPr>
          <p:cNvPr id="5" name="Rectangle 4"/>
          <p:cNvSpPr/>
          <p:nvPr/>
        </p:nvSpPr>
        <p:spPr>
          <a:xfrm>
            <a:off x="457200" y="5257800"/>
            <a:ext cx="7467600" cy="369332"/>
          </a:xfrm>
          <a:prstGeom prst="rect">
            <a:avLst/>
          </a:prstGeom>
        </p:spPr>
        <p:txBody>
          <a:bodyPr wrap="square">
            <a:spAutoFit/>
          </a:bodyPr>
          <a:lstStyle/>
          <a:p>
            <a:r>
              <a:rPr lang="en-US" u="sng" dirty="0">
                <a:solidFill>
                  <a:srgbClr val="0000FF"/>
                </a:solidFill>
                <a:latin typeface="Times New Roman" panose="02020603050405020304" pitchFamily="18" charset="0"/>
                <a:ea typeface="Times New Roman" panose="02020603050405020304" pitchFamily="18" charset="0"/>
                <a:hlinkClick r:id="rId5"/>
              </a:rPr>
              <a:t>http://www.slideshare.net/mobile/jjgarcia77/primary-source-quiz-presentation</a:t>
            </a:r>
            <a:endParaRPr lang="en-US" dirty="0"/>
          </a:p>
        </p:txBody>
      </p:sp>
      <p:graphicFrame>
        <p:nvGraphicFramePr>
          <p:cNvPr id="6" name="Object 5">
            <a:hlinkClick r:id="rId6" action="ppaction://hlinkpres?slideindex=1&amp;slidetitle=Primary and Secondary Sources"/>
          </p:cNvPr>
          <p:cNvGraphicFramePr>
            <a:graphicFrameLocks noChangeAspect="1"/>
          </p:cNvGraphicFramePr>
          <p:nvPr>
            <p:extLst>
              <p:ext uri="{D42A27DB-BD31-4B8C-83A1-F6EECF244321}">
                <p14:modId xmlns:p14="http://schemas.microsoft.com/office/powerpoint/2010/main" val="3447177010"/>
              </p:ext>
            </p:extLst>
          </p:nvPr>
        </p:nvGraphicFramePr>
        <p:xfrm>
          <a:off x="457200" y="1760423"/>
          <a:ext cx="7467600" cy="4945177"/>
        </p:xfrm>
        <a:graphic>
          <a:graphicData uri="http://schemas.openxmlformats.org/presentationml/2006/ole">
            <mc:AlternateContent xmlns:mc="http://schemas.openxmlformats.org/markup-compatibility/2006">
              <mc:Choice xmlns:v="urn:schemas-microsoft-com:vml" Requires="v">
                <p:oleObj spid="_x0000_s1040" name="Presentation" r:id="rId7" imgW="4570486" imgH="3427404" progId="PowerPoint.Show.8">
                  <p:embed/>
                </p:oleObj>
              </mc:Choice>
              <mc:Fallback>
                <p:oleObj name="Presentation" r:id="rId7" imgW="4570486" imgH="3427404" progId="PowerPoint.Show.8">
                  <p:embed/>
                  <p:pic>
                    <p:nvPicPr>
                      <p:cNvPr id="0" name=""/>
                      <p:cNvPicPr/>
                      <p:nvPr/>
                    </p:nvPicPr>
                    <p:blipFill>
                      <a:blip r:embed="rId8"/>
                      <a:stretch>
                        <a:fillRect/>
                      </a:stretch>
                    </p:blipFill>
                    <p:spPr>
                      <a:xfrm>
                        <a:off x="457200" y="1760423"/>
                        <a:ext cx="7467600" cy="4945177"/>
                      </a:xfrm>
                      <a:prstGeom prst="rect">
                        <a:avLst/>
                      </a:prstGeom>
                    </p:spPr>
                  </p:pic>
                </p:oleObj>
              </mc:Fallback>
            </mc:AlternateContent>
          </a:graphicData>
        </a:graphic>
      </p:graphicFrame>
    </p:spTree>
    <p:extLst>
      <p:ext uri="{BB962C8B-B14F-4D97-AF65-F5344CB8AC3E}">
        <p14:creationId xmlns:p14="http://schemas.microsoft.com/office/powerpoint/2010/main" val="617032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Formative Assessment Time</a:t>
            </a:r>
            <a:endParaRPr lang="en-US" dirty="0"/>
          </a:p>
        </p:txBody>
      </p:sp>
      <p:sp>
        <p:nvSpPr>
          <p:cNvPr id="3" name="Content Placeholder 2"/>
          <p:cNvSpPr>
            <a:spLocks noGrp="1"/>
          </p:cNvSpPr>
          <p:nvPr>
            <p:ph idx="1"/>
          </p:nvPr>
        </p:nvSpPr>
        <p:spPr/>
        <p:txBody>
          <a:bodyPr>
            <a:normAutofit/>
          </a:bodyPr>
          <a:lstStyle/>
          <a:p>
            <a:pPr marL="114300" indent="0">
              <a:buNone/>
            </a:pPr>
            <a:r>
              <a:rPr lang="en-US" sz="3200" dirty="0" smtClean="0"/>
              <a:t>The following slides contain pictures, text, and other sources.  </a:t>
            </a:r>
          </a:p>
          <a:p>
            <a:pPr marL="114300" indent="0">
              <a:buNone/>
            </a:pPr>
            <a:r>
              <a:rPr lang="en-US" sz="3200" dirty="0" smtClean="0"/>
              <a:t>Discuss with table mates.</a:t>
            </a:r>
            <a:endParaRPr lang="en-US" sz="3200" dirty="0"/>
          </a:p>
          <a:p>
            <a:pPr marL="114300" indent="0">
              <a:buNone/>
            </a:pPr>
            <a:r>
              <a:rPr lang="en-US" sz="3200" dirty="0" smtClean="0"/>
              <a:t>Select the card with P for primary, S for secondary, or E for either to identify the object.</a:t>
            </a:r>
          </a:p>
          <a:p>
            <a:pPr marL="114300" indent="0">
              <a:buNone/>
            </a:pPr>
            <a:r>
              <a:rPr lang="en-US" sz="3200" dirty="0" smtClean="0"/>
              <a:t>Be prepared to justify your answers.</a:t>
            </a:r>
          </a:p>
          <a:p>
            <a:pPr marL="114300" indent="0">
              <a:buNone/>
            </a:pP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5334000"/>
            <a:ext cx="4800600" cy="1277937"/>
          </a:xfrm>
          <a:prstGeom prst="rect">
            <a:avLst/>
          </a:prstGeom>
        </p:spPr>
      </p:pic>
    </p:spTree>
    <p:extLst>
      <p:ext uri="{BB962C8B-B14F-4D97-AF65-F5344CB8AC3E}">
        <p14:creationId xmlns:p14="http://schemas.microsoft.com/office/powerpoint/2010/main" val="2501324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 S, or 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1300" y="1600200"/>
            <a:ext cx="2971800" cy="4800600"/>
          </a:xfrm>
        </p:spPr>
      </p:pic>
      <p:sp>
        <p:nvSpPr>
          <p:cNvPr id="5" name="TextBox 4"/>
          <p:cNvSpPr txBox="1"/>
          <p:nvPr/>
        </p:nvSpPr>
        <p:spPr>
          <a:xfrm>
            <a:off x="914400" y="3657600"/>
            <a:ext cx="662361" cy="1200329"/>
          </a:xfrm>
          <a:prstGeom prst="rect">
            <a:avLst/>
          </a:prstGeom>
          <a:noFill/>
        </p:spPr>
        <p:txBody>
          <a:bodyPr wrap="none" rtlCol="0">
            <a:spAutoFit/>
          </a:bodyPr>
          <a:lstStyle/>
          <a:p>
            <a:r>
              <a:rPr lang="en-US" sz="7200" dirty="0"/>
              <a:t>P</a:t>
            </a:r>
          </a:p>
        </p:txBody>
      </p:sp>
    </p:spTree>
    <p:extLst>
      <p:ext uri="{BB962C8B-B14F-4D97-AF65-F5344CB8AC3E}">
        <p14:creationId xmlns:p14="http://schemas.microsoft.com/office/powerpoint/2010/main" val="194681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 S, or 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905000"/>
            <a:ext cx="6172200" cy="2567940"/>
          </a:xfrm>
        </p:spPr>
      </p:pic>
      <p:sp>
        <p:nvSpPr>
          <p:cNvPr id="5" name="TextBox 4"/>
          <p:cNvSpPr txBox="1"/>
          <p:nvPr/>
        </p:nvSpPr>
        <p:spPr>
          <a:xfrm>
            <a:off x="1371600" y="5334000"/>
            <a:ext cx="662361" cy="1200329"/>
          </a:xfrm>
          <a:prstGeom prst="rect">
            <a:avLst/>
          </a:prstGeom>
          <a:noFill/>
        </p:spPr>
        <p:txBody>
          <a:bodyPr wrap="none" rtlCol="0">
            <a:spAutoFit/>
          </a:bodyPr>
          <a:lstStyle/>
          <a:p>
            <a:r>
              <a:rPr lang="en-US" sz="7200" dirty="0" smtClean="0"/>
              <a:t>P</a:t>
            </a:r>
            <a:endParaRPr lang="en-US" sz="7200" dirty="0"/>
          </a:p>
        </p:txBody>
      </p:sp>
    </p:spTree>
    <p:extLst>
      <p:ext uri="{BB962C8B-B14F-4D97-AF65-F5344CB8AC3E}">
        <p14:creationId xmlns:p14="http://schemas.microsoft.com/office/powerpoint/2010/main" val="152618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 S, or 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9064" y="1600200"/>
            <a:ext cx="3616271" cy="4800600"/>
          </a:xfrm>
        </p:spPr>
      </p:pic>
      <p:sp>
        <p:nvSpPr>
          <p:cNvPr id="5" name="TextBox 4"/>
          <p:cNvSpPr txBox="1"/>
          <p:nvPr/>
        </p:nvSpPr>
        <p:spPr>
          <a:xfrm>
            <a:off x="609600" y="4114800"/>
            <a:ext cx="609462" cy="1200329"/>
          </a:xfrm>
          <a:prstGeom prst="rect">
            <a:avLst/>
          </a:prstGeom>
          <a:noFill/>
        </p:spPr>
        <p:txBody>
          <a:bodyPr wrap="none" rtlCol="0">
            <a:spAutoFit/>
          </a:bodyPr>
          <a:lstStyle/>
          <a:p>
            <a:r>
              <a:rPr lang="en-US" sz="7200" dirty="0" smtClean="0"/>
              <a:t>S</a:t>
            </a:r>
            <a:endParaRPr lang="en-US" sz="7200" dirty="0"/>
          </a:p>
        </p:txBody>
      </p:sp>
    </p:spTree>
    <p:extLst>
      <p:ext uri="{BB962C8B-B14F-4D97-AF65-F5344CB8AC3E}">
        <p14:creationId xmlns:p14="http://schemas.microsoft.com/office/powerpoint/2010/main" val="33593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Session Targets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6385" y="274638"/>
            <a:ext cx="1676400" cy="1477962"/>
          </a:xfrm>
        </p:spPr>
      </p:pic>
      <p:sp>
        <p:nvSpPr>
          <p:cNvPr id="5" name="TextBox 4"/>
          <p:cNvSpPr txBox="1"/>
          <p:nvPr/>
        </p:nvSpPr>
        <p:spPr>
          <a:xfrm>
            <a:off x="457200" y="1417638"/>
            <a:ext cx="7148831"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I can make connections using ELA Standards, 3C Framework, TGES and Social Studies draft standards.</a:t>
            </a:r>
          </a:p>
          <a:p>
            <a:endParaRPr lang="en-US" sz="3200" dirty="0"/>
          </a:p>
          <a:p>
            <a:pPr marL="457200" indent="-457200">
              <a:buFont typeface="Arial" panose="020B0604020202020204" pitchFamily="34" charset="0"/>
              <a:buChar char="•"/>
            </a:pPr>
            <a:r>
              <a:rPr lang="en-US" sz="3200" dirty="0" smtClean="0"/>
              <a:t>I can distinguish between primary and secondary sources.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I can participate in a structured turn and talk discussion.</a:t>
            </a:r>
          </a:p>
          <a:p>
            <a:pPr marL="457200" indent="-457200">
              <a:buFont typeface="Arial" panose="020B0604020202020204" pitchFamily="34" charset="0"/>
              <a:buChar char="•"/>
            </a:pPr>
            <a:endParaRPr lang="en-US" sz="3200" dirty="0" smtClean="0"/>
          </a:p>
          <a:p>
            <a:endParaRPr lang="en-US" sz="3200" dirty="0"/>
          </a:p>
        </p:txBody>
      </p:sp>
    </p:spTree>
    <p:extLst>
      <p:ext uri="{BB962C8B-B14F-4D97-AF65-F5344CB8AC3E}">
        <p14:creationId xmlns:p14="http://schemas.microsoft.com/office/powerpoint/2010/main" val="3398915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 S, or 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417638"/>
            <a:ext cx="4800600" cy="5440362"/>
          </a:xfrm>
        </p:spPr>
      </p:pic>
      <p:sp>
        <p:nvSpPr>
          <p:cNvPr id="5" name="TextBox 4"/>
          <p:cNvSpPr txBox="1"/>
          <p:nvPr/>
        </p:nvSpPr>
        <p:spPr>
          <a:xfrm>
            <a:off x="762000" y="3962400"/>
            <a:ext cx="1290738" cy="1200329"/>
          </a:xfrm>
          <a:prstGeom prst="rect">
            <a:avLst/>
          </a:prstGeom>
          <a:noFill/>
        </p:spPr>
        <p:txBody>
          <a:bodyPr wrap="none" rtlCol="0">
            <a:spAutoFit/>
          </a:bodyPr>
          <a:lstStyle/>
          <a:p>
            <a:r>
              <a:rPr lang="en-US" sz="7200" dirty="0" smtClean="0"/>
              <a:t>S,E</a:t>
            </a:r>
            <a:endParaRPr lang="en-US" sz="7200" dirty="0"/>
          </a:p>
        </p:txBody>
      </p:sp>
    </p:spTree>
    <p:extLst>
      <p:ext uri="{BB962C8B-B14F-4D97-AF65-F5344CB8AC3E}">
        <p14:creationId xmlns:p14="http://schemas.microsoft.com/office/powerpoint/2010/main" val="37029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 S, or 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960" y="1600200"/>
            <a:ext cx="3840480" cy="4800600"/>
          </a:xfrm>
        </p:spPr>
      </p:pic>
      <p:sp>
        <p:nvSpPr>
          <p:cNvPr id="7" name="TextBox 6"/>
          <p:cNvSpPr txBox="1"/>
          <p:nvPr/>
        </p:nvSpPr>
        <p:spPr>
          <a:xfrm>
            <a:off x="685800" y="3886200"/>
            <a:ext cx="662361" cy="1200329"/>
          </a:xfrm>
          <a:prstGeom prst="rect">
            <a:avLst/>
          </a:prstGeom>
          <a:noFill/>
        </p:spPr>
        <p:txBody>
          <a:bodyPr wrap="none" rtlCol="0">
            <a:spAutoFit/>
          </a:bodyPr>
          <a:lstStyle/>
          <a:p>
            <a:r>
              <a:rPr lang="en-US" sz="7200" dirty="0" smtClean="0"/>
              <a:t>P</a:t>
            </a:r>
            <a:endParaRPr lang="en-US" sz="7200" dirty="0"/>
          </a:p>
        </p:txBody>
      </p:sp>
    </p:spTree>
    <p:extLst>
      <p:ext uri="{BB962C8B-B14F-4D97-AF65-F5344CB8AC3E}">
        <p14:creationId xmlns:p14="http://schemas.microsoft.com/office/powerpoint/2010/main" val="305337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 S, or 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075" y="1828800"/>
            <a:ext cx="4286250" cy="3614737"/>
          </a:xfrm>
        </p:spPr>
      </p:pic>
      <p:sp>
        <p:nvSpPr>
          <p:cNvPr id="5" name="TextBox 4"/>
          <p:cNvSpPr txBox="1"/>
          <p:nvPr/>
        </p:nvSpPr>
        <p:spPr>
          <a:xfrm>
            <a:off x="838200" y="3352800"/>
            <a:ext cx="609462" cy="1200329"/>
          </a:xfrm>
          <a:prstGeom prst="rect">
            <a:avLst/>
          </a:prstGeom>
          <a:noFill/>
        </p:spPr>
        <p:txBody>
          <a:bodyPr wrap="none" rtlCol="0">
            <a:spAutoFit/>
          </a:bodyPr>
          <a:lstStyle/>
          <a:p>
            <a:r>
              <a:rPr lang="en-US" sz="7200" dirty="0" smtClean="0"/>
              <a:t>S</a:t>
            </a:r>
            <a:endParaRPr lang="en-US" sz="7200" dirty="0"/>
          </a:p>
        </p:txBody>
      </p:sp>
    </p:spTree>
    <p:extLst>
      <p:ext uri="{BB962C8B-B14F-4D97-AF65-F5344CB8AC3E}">
        <p14:creationId xmlns:p14="http://schemas.microsoft.com/office/powerpoint/2010/main" val="29788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 S, or 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799" y="1619250"/>
            <a:ext cx="6772275" cy="4762500"/>
          </a:xfrm>
        </p:spPr>
      </p:pic>
      <p:sp>
        <p:nvSpPr>
          <p:cNvPr id="5" name="TextBox 4"/>
          <p:cNvSpPr txBox="1"/>
          <p:nvPr/>
        </p:nvSpPr>
        <p:spPr>
          <a:xfrm>
            <a:off x="228600" y="3429000"/>
            <a:ext cx="609462" cy="1200329"/>
          </a:xfrm>
          <a:prstGeom prst="rect">
            <a:avLst/>
          </a:prstGeom>
          <a:noFill/>
        </p:spPr>
        <p:txBody>
          <a:bodyPr wrap="none" rtlCol="0">
            <a:spAutoFit/>
          </a:bodyPr>
          <a:lstStyle/>
          <a:p>
            <a:r>
              <a:rPr lang="en-US" sz="7200" dirty="0" smtClean="0"/>
              <a:t>S</a:t>
            </a:r>
            <a:endParaRPr lang="en-US" sz="7200" dirty="0"/>
          </a:p>
        </p:txBody>
      </p:sp>
    </p:spTree>
    <p:extLst>
      <p:ext uri="{BB962C8B-B14F-4D97-AF65-F5344CB8AC3E}">
        <p14:creationId xmlns:p14="http://schemas.microsoft.com/office/powerpoint/2010/main" val="379517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Let’s Explore Lincoln Sources</a:t>
            </a:r>
            <a:endParaRPr lang="en-US" dirty="0"/>
          </a:p>
        </p:txBody>
      </p:sp>
      <p:sp>
        <p:nvSpPr>
          <p:cNvPr id="3" name="Content Placeholder 2"/>
          <p:cNvSpPr>
            <a:spLocks noGrp="1"/>
          </p:cNvSpPr>
          <p:nvPr>
            <p:ph idx="1"/>
          </p:nvPr>
        </p:nvSpPr>
        <p:spPr/>
        <p:txBody>
          <a:bodyPr/>
          <a:lstStyle/>
          <a:p>
            <a:r>
              <a:rPr lang="en-US" dirty="0" smtClean="0"/>
              <a:t>With a partner go to the Lincoln resource display.  Go through several of the books and articles. List as Primary of Secondary.</a:t>
            </a:r>
          </a:p>
          <a:p>
            <a:r>
              <a:rPr lang="en-US" dirty="0" smtClean="0"/>
              <a:t>Discuss findings with other groups.  </a:t>
            </a:r>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901269"/>
            <a:ext cx="5181600" cy="3701143"/>
          </a:xfrm>
          <a:prstGeom prst="rect">
            <a:avLst/>
          </a:prstGeom>
        </p:spPr>
      </p:pic>
    </p:spTree>
    <p:extLst>
      <p:ext uri="{BB962C8B-B14F-4D97-AF65-F5344CB8AC3E}">
        <p14:creationId xmlns:p14="http://schemas.microsoft.com/office/powerpoint/2010/main" val="31319711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Revisit Lincoln </a:t>
            </a:r>
            <a:endParaRPr lang="en-US" dirty="0"/>
          </a:p>
        </p:txBody>
      </p:sp>
      <p:sp>
        <p:nvSpPr>
          <p:cNvPr id="3" name="Content Placeholder 2"/>
          <p:cNvSpPr>
            <a:spLocks noGrp="1"/>
          </p:cNvSpPr>
          <p:nvPr>
            <p:ph idx="1"/>
          </p:nvPr>
        </p:nvSpPr>
        <p:spPr/>
        <p:txBody>
          <a:bodyPr/>
          <a:lstStyle/>
          <a:p>
            <a:r>
              <a:rPr lang="en-US" dirty="0" smtClean="0"/>
              <a:t>Review the information on Lincoln.  Locate different primary and secondary sources. </a:t>
            </a:r>
          </a:p>
          <a:p>
            <a:r>
              <a:rPr lang="en-US" dirty="0" smtClean="0"/>
              <a:t>Use handouts to produce open and closed questions.  </a:t>
            </a:r>
          </a:p>
          <a:p>
            <a:r>
              <a:rPr lang="en-US" dirty="0" smtClean="0"/>
              <a:t>On the index card given to you, you have a quote by Lincoln and a number on the back of your card.  </a:t>
            </a:r>
          </a:p>
          <a:p>
            <a:r>
              <a:rPr lang="en-US" dirty="0" smtClean="0"/>
              <a:t>Read the quote and write 3 questions on the back that you would want answered.  (at least 1 question must be open)</a:t>
            </a:r>
          </a:p>
          <a:p>
            <a:r>
              <a:rPr lang="en-US" dirty="0" smtClean="0"/>
              <a:t>Make the questions connect to the primary or secondary sources when possible.</a:t>
            </a:r>
          </a:p>
          <a:p>
            <a:endParaRPr lang="en-US" dirty="0" smtClean="0"/>
          </a:p>
          <a:p>
            <a:pPr marL="11430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50800"/>
            <a:ext cx="2616200" cy="1549400"/>
          </a:xfrm>
          <a:prstGeom prst="rect">
            <a:avLst/>
          </a:prstGeom>
        </p:spPr>
      </p:pic>
    </p:spTree>
    <p:extLst>
      <p:ext uri="{BB962C8B-B14F-4D97-AF65-F5344CB8AC3E}">
        <p14:creationId xmlns:p14="http://schemas.microsoft.com/office/powerpoint/2010/main" val="2090977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E04E7C2-F4BF-450D-A8B6-5A0104AA7877}" type="slidenum">
              <a:rPr lang="en-US" altLang="en-US"/>
              <a:pPr/>
              <a:t>26</a:t>
            </a:fld>
            <a:endParaRPr lang="en-US" altLang="en-US"/>
          </a:p>
        </p:txBody>
      </p:sp>
      <p:sp>
        <p:nvSpPr>
          <p:cNvPr id="599042" name="Rectangle 2"/>
          <p:cNvSpPr>
            <a:spLocks noGrp="1" noChangeArrowheads="1"/>
          </p:cNvSpPr>
          <p:nvPr>
            <p:ph type="title"/>
          </p:nvPr>
        </p:nvSpPr>
        <p:spPr>
          <a:xfrm>
            <a:off x="1314450" y="1314450"/>
            <a:ext cx="6457950" cy="857250"/>
          </a:xfrm>
        </p:spPr>
        <p:txBody>
          <a:bodyPr/>
          <a:lstStyle/>
          <a:p>
            <a:r>
              <a:rPr lang="en-US" altLang="en-US" sz="3000" b="1">
                <a:latin typeface="Tahoma" panose="020B0604030504040204" pitchFamily="34" charset="0"/>
              </a:rPr>
              <a:t>Students Generating Questions</a:t>
            </a:r>
          </a:p>
        </p:txBody>
      </p:sp>
      <p:sp>
        <p:nvSpPr>
          <p:cNvPr id="599043" name="Rectangle 3"/>
          <p:cNvSpPr>
            <a:spLocks noGrp="1" noChangeArrowheads="1"/>
          </p:cNvSpPr>
          <p:nvPr>
            <p:ph type="body" idx="1"/>
          </p:nvPr>
        </p:nvSpPr>
        <p:spPr>
          <a:xfrm>
            <a:off x="1657350" y="2343150"/>
            <a:ext cx="5943600" cy="3314700"/>
          </a:xfrm>
        </p:spPr>
        <p:txBody>
          <a:bodyPr>
            <a:normAutofit lnSpcReduction="10000"/>
          </a:bodyPr>
          <a:lstStyle/>
          <a:p>
            <a:pPr marL="457200" indent="-457200">
              <a:lnSpc>
                <a:spcPct val="90000"/>
              </a:lnSpc>
              <a:buNone/>
            </a:pPr>
            <a:r>
              <a:rPr lang="en-US" altLang="en-US" dirty="0">
                <a:latin typeface="Tahoma" panose="020B0604030504040204" pitchFamily="34" charset="0"/>
              </a:rPr>
              <a:t>Structured Turn Taking</a:t>
            </a:r>
          </a:p>
          <a:p>
            <a:pPr marL="342900" lvl="1" indent="0">
              <a:lnSpc>
                <a:spcPct val="90000"/>
              </a:lnSpc>
              <a:buNone/>
            </a:pPr>
            <a:endParaRPr lang="en-US" altLang="en-US" dirty="0">
              <a:latin typeface="Tahoma" panose="020B0604030504040204" pitchFamily="34" charset="0"/>
            </a:endParaRPr>
          </a:p>
          <a:p>
            <a:pPr marL="742950" lvl="1" indent="-400050">
              <a:lnSpc>
                <a:spcPct val="90000"/>
              </a:lnSpc>
              <a:buFontTx/>
              <a:buAutoNum type="arabicPeriod"/>
            </a:pPr>
            <a:r>
              <a:rPr lang="en-US" altLang="en-US" dirty="0">
                <a:latin typeface="Tahoma" panose="020B0604030504040204" pitchFamily="34" charset="0"/>
              </a:rPr>
              <a:t>Note card per student with # on one </a:t>
            </a:r>
            <a:r>
              <a:rPr lang="en-US" altLang="en-US" dirty="0" smtClean="0">
                <a:latin typeface="Tahoma" panose="020B0604030504040204" pitchFamily="34" charset="0"/>
              </a:rPr>
              <a:t>side and a quote from Lincoln on the other side.</a:t>
            </a:r>
            <a:endParaRPr lang="en-US" altLang="en-US" dirty="0">
              <a:latin typeface="Tahoma" panose="020B0604030504040204" pitchFamily="34" charset="0"/>
            </a:endParaRPr>
          </a:p>
          <a:p>
            <a:pPr marL="742950" lvl="1" indent="-400050">
              <a:lnSpc>
                <a:spcPct val="90000"/>
              </a:lnSpc>
              <a:buFontTx/>
              <a:buAutoNum type="arabicPeriod"/>
            </a:pPr>
            <a:r>
              <a:rPr lang="en-US" altLang="en-US" dirty="0" smtClean="0">
                <a:latin typeface="Tahoma" panose="020B0604030504040204" pitchFamily="34" charset="0"/>
              </a:rPr>
              <a:t>Write 3 question(s</a:t>
            </a:r>
            <a:r>
              <a:rPr lang="en-US" altLang="en-US" dirty="0">
                <a:latin typeface="Tahoma" panose="020B0604030504040204" pitchFamily="34" charset="0"/>
              </a:rPr>
              <a:t>) </a:t>
            </a:r>
            <a:r>
              <a:rPr lang="en-US" altLang="en-US" dirty="0" smtClean="0">
                <a:latin typeface="Tahoma" panose="020B0604030504040204" pitchFamily="34" charset="0"/>
              </a:rPr>
              <a:t>about Abraham Lincoln’s</a:t>
            </a:r>
          </a:p>
          <a:p>
            <a:pPr marL="342900" lvl="1" indent="0">
              <a:lnSpc>
                <a:spcPct val="90000"/>
              </a:lnSpc>
              <a:buNone/>
            </a:pPr>
            <a:r>
              <a:rPr lang="en-US" altLang="en-US" dirty="0">
                <a:latin typeface="Tahoma" panose="020B0604030504040204" pitchFamily="34" charset="0"/>
              </a:rPr>
              <a:t> </a:t>
            </a:r>
            <a:r>
              <a:rPr lang="en-US" altLang="en-US" dirty="0" smtClean="0">
                <a:latin typeface="Tahoma" panose="020B0604030504040204" pitchFamily="34" charset="0"/>
              </a:rPr>
              <a:t>     message using primary or secondary source </a:t>
            </a:r>
          </a:p>
          <a:p>
            <a:pPr marL="342900" lvl="1" indent="0">
              <a:lnSpc>
                <a:spcPct val="90000"/>
              </a:lnSpc>
              <a:buNone/>
            </a:pPr>
            <a:r>
              <a:rPr lang="en-US" altLang="en-US" dirty="0">
                <a:latin typeface="Tahoma" panose="020B0604030504040204" pitchFamily="34" charset="0"/>
              </a:rPr>
              <a:t> </a:t>
            </a:r>
            <a:r>
              <a:rPr lang="en-US" altLang="en-US" dirty="0" smtClean="0">
                <a:latin typeface="Tahoma" panose="020B0604030504040204" pitchFamily="34" charset="0"/>
              </a:rPr>
              <a:t>     to support your conclusions.</a:t>
            </a:r>
          </a:p>
          <a:p>
            <a:pPr marL="342900" lvl="1" indent="0">
              <a:lnSpc>
                <a:spcPct val="90000"/>
              </a:lnSpc>
              <a:buNone/>
            </a:pPr>
            <a:r>
              <a:rPr lang="en-US" altLang="en-US" dirty="0" smtClean="0">
                <a:latin typeface="Tahoma" panose="020B0604030504040204" pitchFamily="34" charset="0"/>
              </a:rPr>
              <a:t>3.   Note </a:t>
            </a:r>
            <a:r>
              <a:rPr lang="en-US" altLang="en-US" dirty="0">
                <a:latin typeface="Tahoma" panose="020B0604030504040204" pitchFamily="34" charset="0"/>
              </a:rPr>
              <a:t>cards retrieved and redistributed</a:t>
            </a:r>
          </a:p>
          <a:p>
            <a:pPr marL="342900" lvl="1" indent="0">
              <a:lnSpc>
                <a:spcPct val="90000"/>
              </a:lnSpc>
              <a:buNone/>
            </a:pPr>
            <a:r>
              <a:rPr lang="en-US" altLang="en-US" dirty="0" smtClean="0">
                <a:latin typeface="Tahoma" panose="020B0604030504040204" pitchFamily="34" charset="0"/>
              </a:rPr>
              <a:t>4.   Card </a:t>
            </a:r>
            <a:r>
              <a:rPr lang="en-US" altLang="en-US" dirty="0">
                <a:latin typeface="Tahoma" panose="020B0604030504040204" pitchFamily="34" charset="0"/>
              </a:rPr>
              <a:t>#1 reads </a:t>
            </a:r>
            <a:r>
              <a:rPr lang="en-US" altLang="en-US" dirty="0" smtClean="0">
                <a:latin typeface="Tahoma" panose="020B0604030504040204" pitchFamily="34" charset="0"/>
              </a:rPr>
              <a:t>quote </a:t>
            </a:r>
            <a:r>
              <a:rPr lang="en-US" altLang="en-US" dirty="0">
                <a:latin typeface="Tahoma" panose="020B0604030504040204" pitchFamily="34" charset="0"/>
              </a:rPr>
              <a:t>and </a:t>
            </a:r>
            <a:r>
              <a:rPr lang="en-US" altLang="en-US" dirty="0" smtClean="0">
                <a:latin typeface="Tahoma" panose="020B0604030504040204" pitchFamily="34" charset="0"/>
              </a:rPr>
              <a:t>discussion</a:t>
            </a:r>
            <a:endParaRPr lang="en-US" altLang="en-US" dirty="0">
              <a:latin typeface="Tahoma" panose="020B0604030504040204" pitchFamily="34" charset="0"/>
            </a:endParaRPr>
          </a:p>
          <a:p>
            <a:pPr marL="742950" lvl="1" indent="-400050">
              <a:lnSpc>
                <a:spcPct val="90000"/>
              </a:lnSpc>
              <a:buNone/>
            </a:pPr>
            <a:r>
              <a:rPr lang="en-US" altLang="en-US" dirty="0">
                <a:latin typeface="Tahoma" panose="020B0604030504040204" pitchFamily="34" charset="0"/>
              </a:rPr>
              <a:t>                                   (Block, 2004)</a:t>
            </a:r>
          </a:p>
          <a:p>
            <a:pPr marL="742950" lvl="1" indent="-400050">
              <a:lnSpc>
                <a:spcPct val="90000"/>
              </a:lnSpc>
            </a:pPr>
            <a:endParaRPr lang="en-US" altLang="en-US" dirty="0">
              <a:latin typeface="Tahom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56260"/>
            <a:ext cx="1872691" cy="1334110"/>
          </a:xfrm>
          <a:prstGeom prst="rect">
            <a:avLst/>
          </a:prstGeom>
        </p:spPr>
      </p:pic>
    </p:spTree>
    <p:extLst>
      <p:ext uri="{BB962C8B-B14F-4D97-AF65-F5344CB8AC3E}">
        <p14:creationId xmlns:p14="http://schemas.microsoft.com/office/powerpoint/2010/main" val="331257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Session Targets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6385" y="274638"/>
            <a:ext cx="1676400" cy="1477962"/>
          </a:xfrm>
        </p:spPr>
      </p:pic>
      <p:sp>
        <p:nvSpPr>
          <p:cNvPr id="5" name="TextBox 4"/>
          <p:cNvSpPr txBox="1"/>
          <p:nvPr/>
        </p:nvSpPr>
        <p:spPr>
          <a:xfrm>
            <a:off x="457200" y="1417638"/>
            <a:ext cx="7148831"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I can make connections using ELA Standards, 3C Framework, TGES and Social Studies draft standards.</a:t>
            </a:r>
          </a:p>
          <a:p>
            <a:endParaRPr lang="en-US" sz="3200" dirty="0"/>
          </a:p>
          <a:p>
            <a:pPr marL="457200" indent="-457200">
              <a:buFont typeface="Arial" panose="020B0604020202020204" pitchFamily="34" charset="0"/>
              <a:buChar char="•"/>
            </a:pPr>
            <a:r>
              <a:rPr lang="en-US" sz="3200" dirty="0" smtClean="0"/>
              <a:t>I can distinguish between primary and secondary sources.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I can participate in a structured turn and talk discussion.</a:t>
            </a:r>
          </a:p>
          <a:p>
            <a:pPr marL="457200" indent="-457200">
              <a:buFont typeface="Arial" panose="020B0604020202020204" pitchFamily="34" charset="0"/>
              <a:buChar char="•"/>
            </a:pPr>
            <a:endParaRPr lang="en-US" sz="3200" dirty="0" smtClean="0"/>
          </a:p>
          <a:p>
            <a:endParaRPr lang="en-US" sz="3200" dirty="0"/>
          </a:p>
        </p:txBody>
      </p:sp>
    </p:spTree>
    <p:extLst>
      <p:ext uri="{BB962C8B-B14F-4D97-AF65-F5344CB8AC3E}">
        <p14:creationId xmlns:p14="http://schemas.microsoft.com/office/powerpoint/2010/main" val="1704114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Reflection Time</a:t>
            </a:r>
            <a:endParaRPr lang="en-US" dirty="0"/>
          </a:p>
        </p:txBody>
      </p:sp>
      <p:sp>
        <p:nvSpPr>
          <p:cNvPr id="3" name="Content Placeholder 2"/>
          <p:cNvSpPr>
            <a:spLocks noGrp="1"/>
          </p:cNvSpPr>
          <p:nvPr>
            <p:ph idx="1"/>
          </p:nvPr>
        </p:nvSpPr>
        <p:spPr/>
        <p:txBody>
          <a:bodyPr/>
          <a:lstStyle/>
          <a:p>
            <a:pPr marL="114300" indent="0">
              <a:buNone/>
            </a:pPr>
            <a:r>
              <a:rPr lang="en-US" dirty="0" smtClean="0"/>
              <a:t>In  your journal write down the main points that you want to make with your teachers.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048000"/>
            <a:ext cx="6804660" cy="3535362"/>
          </a:xfrm>
          <a:prstGeom prst="rect">
            <a:avLst/>
          </a:prstGeom>
        </p:spPr>
      </p:pic>
    </p:spTree>
    <p:extLst>
      <p:ext uri="{BB962C8B-B14F-4D97-AF65-F5344CB8AC3E}">
        <p14:creationId xmlns:p14="http://schemas.microsoft.com/office/powerpoint/2010/main" val="2929421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EXIT SLIP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6960" y="1600200"/>
            <a:ext cx="3840480" cy="3657600"/>
          </a:xfrm>
        </p:spPr>
      </p:pic>
    </p:spTree>
    <p:extLst>
      <p:ext uri="{BB962C8B-B14F-4D97-AF65-F5344CB8AC3E}">
        <p14:creationId xmlns:p14="http://schemas.microsoft.com/office/powerpoint/2010/main" val="196283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really need to do this?</a:t>
            </a:r>
            <a:endParaRPr lang="en-US" dirty="0"/>
          </a:p>
        </p:txBody>
      </p:sp>
      <p:sp>
        <p:nvSpPr>
          <p:cNvPr id="6" name="TextBox 5"/>
          <p:cNvSpPr txBox="1"/>
          <p:nvPr/>
        </p:nvSpPr>
        <p:spPr>
          <a:xfrm>
            <a:off x="914400" y="1981200"/>
            <a:ext cx="7436908" cy="1569660"/>
          </a:xfrm>
          <a:prstGeom prst="rect">
            <a:avLst/>
          </a:prstGeom>
          <a:noFill/>
        </p:spPr>
        <p:txBody>
          <a:bodyPr wrap="none" rtlCol="0">
            <a:spAutoFit/>
          </a:bodyPr>
          <a:lstStyle/>
          <a:p>
            <a:r>
              <a:rPr lang="en-US" sz="3200" dirty="0" smtClean="0"/>
              <a:t>Becoming college and career ready begins </a:t>
            </a:r>
          </a:p>
          <a:p>
            <a:r>
              <a:rPr lang="en-US" sz="3200" dirty="0" smtClean="0"/>
              <a:t>the moment a child enters school until they</a:t>
            </a:r>
          </a:p>
          <a:p>
            <a:r>
              <a:rPr lang="en-US" sz="3200" dirty="0" smtClean="0"/>
              <a:t>graduate.  </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1116" y="4267200"/>
            <a:ext cx="3205408" cy="2133600"/>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267200"/>
            <a:ext cx="2493672" cy="2148840"/>
          </a:xfrm>
          <a:prstGeom prst="rect">
            <a:avLst/>
          </a:prstGeom>
        </p:spPr>
      </p:pic>
    </p:spTree>
    <p:extLst>
      <p:ext uri="{BB962C8B-B14F-4D97-AF65-F5344CB8AC3E}">
        <p14:creationId xmlns:p14="http://schemas.microsoft.com/office/powerpoint/2010/main" val="3855296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STANDARDS </a:t>
            </a:r>
            <a:endParaRPr lang="en-US" dirty="0"/>
          </a:p>
        </p:txBody>
      </p:sp>
      <p:pic>
        <p:nvPicPr>
          <p:cNvPr id="4" name="Content Placeholder 3" descr="ELA Progressions Document [Compatibility Mode]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19285" t="19693" r="19762" b="52433"/>
          <a:stretch/>
        </p:blipFill>
        <p:spPr>
          <a:xfrm>
            <a:off x="0" y="1371600"/>
            <a:ext cx="3429000" cy="3276600"/>
          </a:xfrm>
          <a:prstGeom prst="rect">
            <a:avLst/>
          </a:prstGeom>
        </p:spPr>
      </p:pic>
      <p:pic>
        <p:nvPicPr>
          <p:cNvPr id="5" name="Picture 4" descr="ELA Progressions Document [Compatibility Mode] - Microsoft Word"/>
          <p:cNvPicPr>
            <a:picLocks noChangeAspect="1"/>
          </p:cNvPicPr>
          <p:nvPr/>
        </p:nvPicPr>
        <p:blipFill rotWithShape="1">
          <a:blip r:embed="rId4">
            <a:extLst>
              <a:ext uri="{28A0092B-C50C-407E-A947-70E740481C1C}">
                <a14:useLocalDpi xmlns:a14="http://schemas.microsoft.com/office/drawing/2010/main" val="0"/>
              </a:ext>
            </a:extLst>
          </a:blip>
          <a:srcRect l="19762" t="26719" r="19523" b="55712"/>
          <a:stretch/>
        </p:blipFill>
        <p:spPr>
          <a:xfrm>
            <a:off x="10886" y="4724400"/>
            <a:ext cx="3494314" cy="870857"/>
          </a:xfrm>
          <a:prstGeom prst="rect">
            <a:avLst/>
          </a:prstGeom>
        </p:spPr>
      </p:pic>
      <p:pic>
        <p:nvPicPr>
          <p:cNvPr id="6" name="Picture 5" descr="ELA Progressions Document [Compatibility Mode] - Microsoft Word"/>
          <p:cNvPicPr>
            <a:picLocks noChangeAspect="1"/>
          </p:cNvPicPr>
          <p:nvPr/>
        </p:nvPicPr>
        <p:blipFill rotWithShape="1">
          <a:blip r:embed="rId4">
            <a:extLst>
              <a:ext uri="{28A0092B-C50C-407E-A947-70E740481C1C}">
                <a14:useLocalDpi xmlns:a14="http://schemas.microsoft.com/office/drawing/2010/main" val="0"/>
              </a:ext>
            </a:extLst>
          </a:blip>
          <a:srcRect l="19375" t="58822" r="19375" b="28441"/>
          <a:stretch/>
        </p:blipFill>
        <p:spPr>
          <a:xfrm>
            <a:off x="10886" y="5627914"/>
            <a:ext cx="3494314" cy="631371"/>
          </a:xfrm>
          <a:prstGeom prst="rect">
            <a:avLst/>
          </a:prstGeom>
        </p:spPr>
      </p:pic>
      <p:pic>
        <p:nvPicPr>
          <p:cNvPr id="7" name="Picture 6" descr="ELA Progressions Document [Compatibility Mode] - Microsoft Word"/>
          <p:cNvPicPr>
            <a:picLocks noChangeAspect="1"/>
          </p:cNvPicPr>
          <p:nvPr/>
        </p:nvPicPr>
        <p:blipFill rotWithShape="1">
          <a:blip r:embed="rId5">
            <a:extLst>
              <a:ext uri="{28A0092B-C50C-407E-A947-70E740481C1C}">
                <a14:useLocalDpi xmlns:a14="http://schemas.microsoft.com/office/drawing/2010/main" val="0"/>
              </a:ext>
            </a:extLst>
          </a:blip>
          <a:srcRect l="19583" t="24744" r="19762" b="15302"/>
          <a:stretch/>
        </p:blipFill>
        <p:spPr>
          <a:xfrm>
            <a:off x="3810000" y="1524000"/>
            <a:ext cx="4114800" cy="2971801"/>
          </a:xfrm>
          <a:prstGeom prst="rect">
            <a:avLst/>
          </a:prstGeom>
        </p:spPr>
      </p:pic>
      <p:pic>
        <p:nvPicPr>
          <p:cNvPr id="8" name="Picture 7" descr="ELA Progressions Document [Compatibility Mode] - Microsoft Word"/>
          <p:cNvPicPr>
            <a:picLocks noChangeAspect="1"/>
          </p:cNvPicPr>
          <p:nvPr/>
        </p:nvPicPr>
        <p:blipFill rotWithShape="1">
          <a:blip r:embed="rId6">
            <a:extLst>
              <a:ext uri="{28A0092B-C50C-407E-A947-70E740481C1C}">
                <a14:useLocalDpi xmlns:a14="http://schemas.microsoft.com/office/drawing/2010/main" val="0"/>
              </a:ext>
            </a:extLst>
          </a:blip>
          <a:srcRect l="19226" t="21450" r="19167" b="45388"/>
          <a:stretch/>
        </p:blipFill>
        <p:spPr>
          <a:xfrm>
            <a:off x="3810000" y="4495801"/>
            <a:ext cx="4114800" cy="1643743"/>
          </a:xfrm>
          <a:prstGeom prst="rect">
            <a:avLst/>
          </a:prstGeom>
        </p:spPr>
      </p:pic>
      <p:pic>
        <p:nvPicPr>
          <p:cNvPr id="9"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7000" y="310300"/>
            <a:ext cx="1823314" cy="1107338"/>
          </a:xfrm>
          <a:prstGeom prst="rect">
            <a:avLst/>
          </a:prstGeom>
        </p:spPr>
      </p:pic>
    </p:spTree>
    <p:extLst>
      <p:ext uri="{BB962C8B-B14F-4D97-AF65-F5344CB8AC3E}">
        <p14:creationId xmlns:p14="http://schemas.microsoft.com/office/powerpoint/2010/main" val="4130824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Questioning is key to student learning </a:t>
            </a:r>
          </a:p>
        </p:txBody>
      </p:sp>
      <p:pic>
        <p:nvPicPr>
          <p:cNvPr id="4" name="Content Placeholder 3" descr="C3-Framework-for-Social-Studies (2).pdf (SECURED)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37143" t="10601" r="34571" b="20089"/>
          <a:stretch/>
        </p:blipFill>
        <p:spPr>
          <a:xfrm>
            <a:off x="2286000" y="2438400"/>
            <a:ext cx="3657600" cy="4191000"/>
          </a:xfrm>
        </p:spPr>
      </p:pic>
      <p:sp>
        <p:nvSpPr>
          <p:cNvPr id="5" name="Rectangle 4"/>
          <p:cNvSpPr/>
          <p:nvPr/>
        </p:nvSpPr>
        <p:spPr>
          <a:xfrm>
            <a:off x="2286000" y="1066800"/>
            <a:ext cx="4572000" cy="646331"/>
          </a:xfrm>
          <a:prstGeom prst="rect">
            <a:avLst/>
          </a:prstGeom>
        </p:spPr>
        <p:txBody>
          <a:bodyPr>
            <a:spAutoFit/>
          </a:bodyPr>
          <a:lstStyle/>
          <a:p>
            <a:r>
              <a:rPr lang="en-US" b="1" dirty="0"/>
              <a:t>Dimension 1 </a:t>
            </a:r>
            <a:r>
              <a:rPr lang="en-US" dirty="0"/>
              <a:t>features the development of questions and the planning of inquiries. </a:t>
            </a:r>
          </a:p>
        </p:txBody>
      </p:sp>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5513" y="1159462"/>
            <a:ext cx="1823314" cy="1107338"/>
          </a:xfrm>
          <a:prstGeom prst="rect">
            <a:avLst/>
          </a:prstGeom>
        </p:spPr>
      </p:pic>
    </p:spTree>
    <p:extLst>
      <p:ext uri="{BB962C8B-B14F-4D97-AF65-F5344CB8AC3E}">
        <p14:creationId xmlns:p14="http://schemas.microsoft.com/office/powerpoint/2010/main" val="54367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44" t="22574" r="15352" b="6781"/>
          <a:stretch/>
        </p:blipFill>
        <p:spPr bwMode="auto">
          <a:xfrm>
            <a:off x="5687" y="1494043"/>
            <a:ext cx="9138313" cy="52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310334"/>
            <a:ext cx="8913813" cy="914400"/>
          </a:xfrm>
        </p:spPr>
        <p:txBody>
          <a:bodyPr>
            <a:normAutofit fontScale="90000"/>
          </a:bodyPr>
          <a:lstStyle/>
          <a:p>
            <a:r>
              <a:rPr lang="en-US" dirty="0" smtClean="0"/>
              <a:t>Domain 3: Instruction</a:t>
            </a:r>
            <a:br>
              <a:rPr lang="en-US" dirty="0" smtClean="0"/>
            </a:br>
            <a:r>
              <a:rPr lang="en-US" sz="2700" dirty="0" smtClean="0"/>
              <a:t>3b – Questioning &amp; Discussion </a:t>
            </a:r>
            <a:r>
              <a:rPr lang="en-US" sz="2700" dirty="0"/>
              <a:t>T</a:t>
            </a:r>
            <a:r>
              <a:rPr lang="en-US" sz="2700" dirty="0" smtClean="0"/>
              <a:t>echniques</a:t>
            </a:r>
            <a:endParaRPr lang="en-US" sz="2700" dirty="0"/>
          </a:p>
        </p:txBody>
      </p:sp>
      <p:sp>
        <p:nvSpPr>
          <p:cNvPr id="5" name="Rounded Rectangle 4"/>
          <p:cNvSpPr/>
          <p:nvPr/>
        </p:nvSpPr>
        <p:spPr>
          <a:xfrm>
            <a:off x="1143000" y="1838146"/>
            <a:ext cx="7772400" cy="170092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 name="Rounded Rectangle 5"/>
          <p:cNvSpPr/>
          <p:nvPr/>
        </p:nvSpPr>
        <p:spPr>
          <a:xfrm>
            <a:off x="4978400" y="3766851"/>
            <a:ext cx="3937000" cy="136395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41025"/>
            <a:ext cx="1823314" cy="1107338"/>
          </a:xfrm>
          <a:prstGeom prst="rect">
            <a:avLst/>
          </a:prstGeom>
        </p:spPr>
      </p:pic>
    </p:spTree>
    <p:extLst>
      <p:ext uri="{BB962C8B-B14F-4D97-AF65-F5344CB8AC3E}">
        <p14:creationId xmlns:p14="http://schemas.microsoft.com/office/powerpoint/2010/main" val="2651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 Draft Standards</a:t>
            </a:r>
            <a:endParaRPr lang="en-US" dirty="0"/>
          </a:p>
        </p:txBody>
      </p:sp>
      <p:sp>
        <p:nvSpPr>
          <p:cNvPr id="3" name="Rectangle 2"/>
          <p:cNvSpPr/>
          <p:nvPr/>
        </p:nvSpPr>
        <p:spPr>
          <a:xfrm>
            <a:off x="1295400" y="2828836"/>
            <a:ext cx="6629400" cy="923330"/>
          </a:xfrm>
          <a:prstGeom prst="rect">
            <a:avLst/>
          </a:prstGeom>
        </p:spPr>
        <p:txBody>
          <a:bodyPr wrap="square">
            <a:spAutoFit/>
          </a:bodyPr>
          <a:lstStyle/>
          <a:p>
            <a:r>
              <a:rPr lang="en-US" dirty="0"/>
              <a:t>Social Studies Standards  for the  Next Generation   </a:t>
            </a:r>
          </a:p>
          <a:p>
            <a:r>
              <a:rPr lang="en-US" dirty="0"/>
              <a:t>Draft July 2014 </a:t>
            </a:r>
          </a:p>
          <a:p>
            <a:r>
              <a:rPr lang="en-US" dirty="0"/>
              <a:t>Kentucky Core Academic Standards </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1025"/>
            <a:ext cx="1823314" cy="1107338"/>
          </a:xfrm>
          <a:prstGeom prst="rect">
            <a:avLst/>
          </a:prstGeom>
        </p:spPr>
      </p:pic>
    </p:spTree>
    <p:extLst>
      <p:ext uri="{BB962C8B-B14F-4D97-AF65-F5344CB8AC3E}">
        <p14:creationId xmlns:p14="http://schemas.microsoft.com/office/powerpoint/2010/main" val="3930270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the dots……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77000" y="310300"/>
            <a:ext cx="1823314" cy="1107338"/>
          </a:xfrm>
        </p:spPr>
      </p:pic>
      <p:sp>
        <p:nvSpPr>
          <p:cNvPr id="6" name="Rectangle 5"/>
          <p:cNvSpPr/>
          <p:nvPr/>
        </p:nvSpPr>
        <p:spPr>
          <a:xfrm>
            <a:off x="187053" y="2967335"/>
            <a:ext cx="8769901" cy="3416320"/>
          </a:xfrm>
          <a:prstGeom prst="rect">
            <a:avLst/>
          </a:prstGeom>
          <a:noFill/>
        </p:spPr>
        <p:txBody>
          <a:bodyPr wrap="non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ELA STANDARDS</a:t>
            </a:r>
          </a:p>
          <a:p>
            <a:pPr algn="ctr"/>
            <a:r>
              <a:rPr lang="en-US" sz="5400" b="1" dirty="0" smtClean="0">
                <a:ln w="22225">
                  <a:solidFill>
                    <a:schemeClr val="accent2"/>
                  </a:solidFill>
                  <a:prstDash val="solid"/>
                </a:ln>
                <a:solidFill>
                  <a:schemeClr val="accent2">
                    <a:lumMod val="40000"/>
                    <a:lumOff val="60000"/>
                  </a:schemeClr>
                </a:solidFill>
              </a:rPr>
              <a:t>C3 Framework</a:t>
            </a:r>
          </a:p>
          <a:p>
            <a:pPr algn="ctr"/>
            <a:r>
              <a:rPr lang="en-US" sz="5400" b="1" dirty="0" smtClean="0">
                <a:ln w="22225">
                  <a:solidFill>
                    <a:schemeClr val="accent2"/>
                  </a:solidFill>
                  <a:prstDash val="solid"/>
                </a:ln>
                <a:solidFill>
                  <a:schemeClr val="accent2">
                    <a:lumMod val="40000"/>
                    <a:lumOff val="60000"/>
                  </a:schemeClr>
                </a:solidFill>
              </a:rPr>
              <a:t>TGES</a:t>
            </a:r>
          </a:p>
          <a:p>
            <a:pPr algn="ctr"/>
            <a:r>
              <a:rPr lang="en-US" sz="5400" b="1" cap="none" spc="0" dirty="0" smtClean="0">
                <a:ln w="22225">
                  <a:solidFill>
                    <a:schemeClr val="accent2"/>
                  </a:solidFill>
                  <a:prstDash val="solid"/>
                </a:ln>
                <a:solidFill>
                  <a:schemeClr val="accent2">
                    <a:lumMod val="40000"/>
                    <a:lumOff val="60000"/>
                  </a:schemeClr>
                </a:solidFill>
                <a:effectLst>
                  <a:outerShdw dist="38100" dir="2640000" algn="bl" rotWithShape="0">
                    <a:schemeClr val="tx2">
                      <a:lumMod val="75000"/>
                    </a:schemeClr>
                  </a:outerShdw>
                </a:effectLst>
              </a:rPr>
              <a:t>Social Studies Draft Standards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TextBox 6"/>
          <p:cNvSpPr txBox="1"/>
          <p:nvPr/>
        </p:nvSpPr>
        <p:spPr>
          <a:xfrm>
            <a:off x="187052" y="1417638"/>
            <a:ext cx="8769901" cy="2800767"/>
          </a:xfrm>
          <a:prstGeom prst="rect">
            <a:avLst/>
          </a:prstGeom>
          <a:noFill/>
        </p:spPr>
        <p:txBody>
          <a:bodyPr wrap="square" rtlCol="0">
            <a:spAutoFit/>
          </a:bodyPr>
          <a:lstStyle/>
          <a:p>
            <a:pPr algn="ctr"/>
            <a:r>
              <a:rPr lang="en-US" sz="4400" dirty="0" smtClean="0"/>
              <a:t>What is the central idea(s) of </a:t>
            </a:r>
          </a:p>
          <a:p>
            <a:pPr algn="ctr"/>
            <a:r>
              <a:rPr lang="en-US" sz="4400" dirty="0" smtClean="0"/>
              <a:t>each of these documents?</a:t>
            </a:r>
          </a:p>
          <a:p>
            <a:r>
              <a:rPr lang="en-US" sz="4400" dirty="0" smtClean="0"/>
              <a:t> </a:t>
            </a:r>
          </a:p>
          <a:p>
            <a:endParaRPr lang="en-US" sz="4400" dirty="0"/>
          </a:p>
        </p:txBody>
      </p:sp>
    </p:spTree>
    <p:extLst>
      <p:ext uri="{BB962C8B-B14F-4D97-AF65-F5344CB8AC3E}">
        <p14:creationId xmlns:p14="http://schemas.microsoft.com/office/powerpoint/2010/main" val="4020050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16857" y="1220392"/>
            <a:ext cx="6159026" cy="1097756"/>
          </a:xfrm>
        </p:spPr>
        <p:txBody>
          <a:bodyPr/>
          <a:lstStyle/>
          <a:p>
            <a:pPr eaLnBrk="1" hangingPunct="1"/>
            <a:r>
              <a:rPr lang="en-US" sz="3300" b="1" dirty="0">
                <a:latin typeface="Rockwell" charset="0"/>
              </a:rPr>
              <a:t>         </a:t>
            </a:r>
            <a:r>
              <a:rPr lang="en-US" sz="3300" dirty="0">
                <a:latin typeface="Rockwell" charset="0"/>
              </a:rPr>
              <a:t>The Big Idea</a:t>
            </a:r>
          </a:p>
        </p:txBody>
      </p:sp>
      <p:sp>
        <p:nvSpPr>
          <p:cNvPr id="30722" name="Content Placeholder 2"/>
          <p:cNvSpPr>
            <a:spLocks noGrp="1"/>
          </p:cNvSpPr>
          <p:nvPr>
            <p:ph idx="1"/>
          </p:nvPr>
        </p:nvSpPr>
        <p:spPr>
          <a:xfrm>
            <a:off x="1516856" y="2762250"/>
            <a:ext cx="6159026" cy="1696641"/>
          </a:xfrm>
        </p:spPr>
        <p:txBody>
          <a:bodyPr/>
          <a:lstStyle/>
          <a:p>
            <a:pPr marL="0" indent="0" algn="ctr">
              <a:buNone/>
            </a:pPr>
            <a:r>
              <a:rPr lang="en-US" sz="3000" b="1" dirty="0">
                <a:latin typeface="Rockwell" charset="0"/>
              </a:rPr>
              <a:t>Students are more successful when they learn to ask their own questions.</a:t>
            </a:r>
          </a:p>
        </p:txBody>
      </p:sp>
    </p:spTree>
    <p:extLst>
      <p:ext uri="{BB962C8B-B14F-4D97-AF65-F5344CB8AC3E}">
        <p14:creationId xmlns:p14="http://schemas.microsoft.com/office/powerpoint/2010/main" val="4218784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Blackboard</Template>
  <TotalTime>878</TotalTime>
  <Words>1750</Words>
  <Application>Microsoft Office PowerPoint</Application>
  <PresentationFormat>On-screen Show (4:3)</PresentationFormat>
  <Paragraphs>176</Paragraphs>
  <Slides>29</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Adjacency</vt:lpstr>
      <vt:lpstr>Presentation</vt:lpstr>
      <vt:lpstr>Questions: The heart of the C3 Framework</vt:lpstr>
      <vt:lpstr>Session Targets</vt:lpstr>
      <vt:lpstr>Do we really need to do this?</vt:lpstr>
      <vt:lpstr>ELA STANDARDS </vt:lpstr>
      <vt:lpstr>Questioning is key to student learning </vt:lpstr>
      <vt:lpstr>Domain 3: Instruction 3b – Questioning &amp; Discussion Techniques</vt:lpstr>
      <vt:lpstr>SS Draft Standards</vt:lpstr>
      <vt:lpstr>Connecting the dots……</vt:lpstr>
      <vt:lpstr>         The Big Idea</vt:lpstr>
      <vt:lpstr>Reflection Time</vt:lpstr>
      <vt:lpstr>Dimension 1</vt:lpstr>
      <vt:lpstr> Dimension 3, Evaluating Sources and Using Evidence.  </vt:lpstr>
      <vt:lpstr>Why should primary students understand sourcing?</vt:lpstr>
      <vt:lpstr>Why should primary students understand sourcing?</vt:lpstr>
      <vt:lpstr>      Primary and Secondary                       Sources</vt:lpstr>
      <vt:lpstr>Formative Assessment Time</vt:lpstr>
      <vt:lpstr>P, S, or E</vt:lpstr>
      <vt:lpstr>P, S, or E</vt:lpstr>
      <vt:lpstr>P, S, or E</vt:lpstr>
      <vt:lpstr>P, S, or E</vt:lpstr>
      <vt:lpstr>P, S, or E</vt:lpstr>
      <vt:lpstr>P, S, or E</vt:lpstr>
      <vt:lpstr>P, S, or E</vt:lpstr>
      <vt:lpstr>Let’s Explore Lincoln Sources</vt:lpstr>
      <vt:lpstr>Let’s Revisit Lincoln </vt:lpstr>
      <vt:lpstr>Students Generating Questions</vt:lpstr>
      <vt:lpstr>Session Targets</vt:lpstr>
      <vt:lpstr>Reflection Time</vt:lpstr>
      <vt:lpstr>EXIT SLIP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McCloud</dc:creator>
  <cp:lastModifiedBy>Mullins, Carole - Office of Next Generation Learners</cp:lastModifiedBy>
  <cp:revision>42</cp:revision>
  <dcterms:created xsi:type="dcterms:W3CDTF">2014-11-20T02:20:59Z</dcterms:created>
  <dcterms:modified xsi:type="dcterms:W3CDTF">2014-12-06T18:17:26Z</dcterms:modified>
</cp:coreProperties>
</file>