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2" r:id="rId3"/>
    <p:sldId id="263" r:id="rId4"/>
    <p:sldId id="265" r:id="rId5"/>
    <p:sldId id="266" r:id="rId6"/>
    <p:sldId id="257" r:id="rId7"/>
    <p:sldId id="267" r:id="rId8"/>
    <p:sldId id="264" r:id="rId9"/>
    <p:sldId id="258" r:id="rId10"/>
    <p:sldId id="272" r:id="rId11"/>
    <p:sldId id="270" r:id="rId12"/>
    <p:sldId id="271" r:id="rId13"/>
    <p:sldId id="259" r:id="rId14"/>
    <p:sldId id="273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149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929F-C5E6-404B-9CA2-34402FDBF9D5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526C3-A945-4AFE-8EE3-8A7FF5576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Carole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2FB4-6023-9248-8723-2F85904928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Carole</a:t>
            </a:r>
          </a:p>
          <a:p>
            <a:endParaRPr lang="en-US" b="1" dirty="0" smtClean="0"/>
          </a:p>
          <a:p>
            <a:r>
              <a:rPr lang="en-US" b="1" dirty="0" smtClean="0"/>
              <a:t>Follow directions on slide and “Improve Your</a:t>
            </a:r>
            <a:r>
              <a:rPr lang="en-US" b="1" baseline="0" dirty="0" smtClean="0"/>
              <a:t> Questions” on QFT handout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2FB4-6023-9248-8723-2F85904928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Carole</a:t>
            </a:r>
          </a:p>
          <a:p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Follow directions on slide and “Prioritize Your</a:t>
            </a:r>
            <a:r>
              <a:rPr lang="en-US" b="1" baseline="0" dirty="0" smtClean="0"/>
              <a:t> Questions” on QFT handout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2FB4-6023-9248-8723-2F85904928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Carole</a:t>
            </a:r>
          </a:p>
          <a:p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Follow directions on slide and “Prioritize Your</a:t>
            </a:r>
            <a:r>
              <a:rPr lang="en-US" b="1" baseline="0" dirty="0" smtClean="0"/>
              <a:t> Questions” on QFT handout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2FB4-6023-9248-8723-2F85904928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6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3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7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7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6E539D-CD7F-4FDB-B8A2-EB247780530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420FB3-BBDD-40CC-BDE8-A655B5A1C08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UsAoyRRH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JRGW_YFY4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questioning with accountable talk in the social studies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Holbrook</a:t>
            </a:r>
          </a:p>
          <a:p>
            <a:r>
              <a:rPr lang="en-US" dirty="0" smtClean="0"/>
              <a:t>Mary McCloud</a:t>
            </a:r>
          </a:p>
          <a:p>
            <a:r>
              <a:rPr lang="en-US" dirty="0" smtClean="0"/>
              <a:t>Dionne Bates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1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Reading of Primary Source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2084832"/>
            <a:ext cx="3362585" cy="4022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2533650"/>
            <a:ext cx="275272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7" y="2084832"/>
            <a:ext cx="309060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8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Prioritizing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377" y="2209121"/>
            <a:ext cx="8718437" cy="4144963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000" b="1" dirty="0"/>
              <a:t>Review your list of questions </a:t>
            </a:r>
          </a:p>
          <a:p>
            <a:pPr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000" b="1" dirty="0"/>
              <a:t>C</a:t>
            </a:r>
            <a:r>
              <a:rPr lang="en-US" sz="3000" b="1" dirty="0"/>
              <a:t>hoose the three questions you consider most important </a:t>
            </a:r>
          </a:p>
          <a:p>
            <a:pPr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3000" b="1" dirty="0"/>
              <a:t>While </a:t>
            </a:r>
            <a:r>
              <a:rPr lang="en-US" sz="3000" b="1" dirty="0"/>
              <a:t>prioritizing, think about your </a:t>
            </a:r>
            <a:r>
              <a:rPr lang="en-US" sz="3000" b="1" dirty="0"/>
              <a:t>Q-Focus</a:t>
            </a:r>
            <a:r>
              <a:rPr lang="en-US" sz="3000" b="1" dirty="0"/>
              <a:t>: </a:t>
            </a:r>
            <a:endParaRPr lang="en-US" sz="3000" b="1" dirty="0"/>
          </a:p>
          <a:p>
            <a:pPr marL="0" indent="0" algn="ctr">
              <a:lnSpc>
                <a:spcPct val="50000"/>
              </a:lnSpc>
              <a:spcAft>
                <a:spcPts val="0"/>
              </a:spcAft>
              <a:buNone/>
              <a:defRPr/>
            </a:pPr>
            <a:endParaRPr lang="en-US" sz="1200" b="1" dirty="0"/>
          </a:p>
          <a:p>
            <a:pPr marL="0" indent="0" algn="ctr">
              <a:lnSpc>
                <a:spcPct val="50000"/>
              </a:lnSpc>
              <a:spcAft>
                <a:spcPts val="0"/>
              </a:spcAft>
              <a:buNone/>
              <a:defRPr/>
            </a:pPr>
            <a:r>
              <a:rPr lang="en-US" sz="3500" b="1" i="1" dirty="0" smtClean="0"/>
              <a:t>George Washington General Thriving and Surviving Valley Forge</a:t>
            </a:r>
          </a:p>
        </p:txBody>
      </p:sp>
    </p:spTree>
    <p:extLst>
      <p:ext uri="{BB962C8B-B14F-4D97-AF65-F5344CB8AC3E}">
        <p14:creationId xmlns:p14="http://schemas.microsoft.com/office/powerpoint/2010/main" val="19190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REFLECTION </a:t>
            </a:r>
            <a:endParaRPr lang="en-US" sz="4000" dirty="0">
              <a:latin typeface="Rockwell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735657" y="2221147"/>
            <a:ext cx="8702156" cy="4144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Why did you choose those three questions as the most important?</a:t>
            </a:r>
          </a:p>
          <a:p>
            <a:pPr eaLnBrk="1" hangingPunct="1"/>
            <a:r>
              <a:rPr lang="en-US" sz="2800" b="1" dirty="0"/>
              <a:t>Where are your priority questions in the sequence of your entire list of questions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Which questions at your table are the most likely candidates for compelling questions</a:t>
            </a:r>
            <a:r>
              <a:rPr lang="en-US" sz="2800" b="1" dirty="0"/>
              <a:t>? Supporting questions?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378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Accountable Talk</a:t>
            </a:r>
            <a:endParaRPr lang="en-US" dirty="0"/>
          </a:p>
        </p:txBody>
      </p:sp>
      <p:pic>
        <p:nvPicPr>
          <p:cNvPr id="4" name="uRUsAoyRRH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8863" y="30114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-19050"/>
            <a:ext cx="10382250" cy="6858000"/>
          </a:xfrm>
        </p:spPr>
      </p:pic>
    </p:spTree>
    <p:extLst>
      <p:ext uri="{BB962C8B-B14F-4D97-AF65-F5344CB8AC3E}">
        <p14:creationId xmlns:p14="http://schemas.microsoft.com/office/powerpoint/2010/main" val="119708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Give a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Bring your anchoring chart and Accountable Talk question stems to the circle</a:t>
            </a:r>
            <a:r>
              <a:rPr lang="en-US" sz="2800" dirty="0" smtClean="0"/>
              <a:t>. Use the  stems to expand the discussion.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3882390"/>
            <a:ext cx="2975610" cy="29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Ask and answer questions is the core of Reading and the C3Framework.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Use primary and secondary sources to provide students with the background knowledge needed to question the text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I can use Reading Standard 1 in planning for questioning.</a:t>
            </a:r>
          </a:p>
          <a:p>
            <a:pPr marL="0" indent="0">
              <a:buNone/>
            </a:pPr>
            <a:r>
              <a:rPr lang="en-US" sz="3600" dirty="0" smtClean="0"/>
              <a:t>I </a:t>
            </a:r>
            <a:r>
              <a:rPr lang="en-US" sz="3600" dirty="0" smtClean="0"/>
              <a:t>can use primary </a:t>
            </a:r>
            <a:r>
              <a:rPr lang="en-US" sz="3600" dirty="0" smtClean="0"/>
              <a:t>sources </a:t>
            </a:r>
            <a:r>
              <a:rPr lang="en-US" sz="3600" dirty="0" smtClean="0"/>
              <a:t>to initiate a formal discussion.</a:t>
            </a:r>
          </a:p>
          <a:p>
            <a:r>
              <a:rPr lang="en-US" sz="3600" dirty="0" smtClean="0"/>
              <a:t>I can promote student discussion by scaffolding.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/>
              <a:t>Students extend the discussion, enriching it</a:t>
            </a:r>
            <a:r>
              <a:rPr lang="en-US" sz="2400" b="1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I can use accountable talk to generate a discussion.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400" b="1" dirty="0"/>
              <a:t>Students invite comments from their classmates during discussion.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29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C3Framework Reading Standard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RI.K.1  With prompting and support, ASK and answer questions about key details in a text.</a:t>
            </a:r>
          </a:p>
          <a:p>
            <a:r>
              <a:rPr lang="en-US" sz="2400" dirty="0" smtClean="0"/>
              <a:t>RI.1.1 Ask and answer questions about key details in a text.</a:t>
            </a:r>
          </a:p>
          <a:p>
            <a:r>
              <a:rPr lang="en-US" sz="2400" dirty="0" smtClean="0"/>
              <a:t>RI.2.1 Ask and answer such questions as who, what, when, why, and how to demonstrate understanding of key details in a text.</a:t>
            </a:r>
          </a:p>
          <a:p>
            <a:r>
              <a:rPr lang="en-US" sz="2400" dirty="0" smtClean="0"/>
              <a:t>RI.3.1 Ask and answer questions to demonstrate understanding of a text, referring explicitly to the text as the basis for the answers.</a:t>
            </a:r>
          </a:p>
          <a:p>
            <a:r>
              <a:rPr lang="en-US" sz="2400" dirty="0" smtClean="0"/>
              <a:t>RI.4.1Refer to details and examples in a text when explaining what the text says explicitly and when drawing inferences from the text.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78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756746"/>
            <a:ext cx="8913813" cy="12815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charset="0"/>
              </a:rPr>
              <a:t/>
            </a:r>
            <a:br>
              <a:rPr lang="en-US" dirty="0" smtClean="0">
                <a:latin typeface="Rockwell" charset="0"/>
              </a:rPr>
            </a:br>
            <a:r>
              <a:rPr lang="en-US" dirty="0" smtClean="0">
                <a:latin typeface="Rockwell" charset="0"/>
              </a:rPr>
              <a:t>Components </a:t>
            </a:r>
            <a:r>
              <a:rPr lang="en-US" dirty="0">
                <a:latin typeface="Rockwell" charset="0"/>
              </a:rPr>
              <a:t>of the Question Formulation </a:t>
            </a:r>
            <a:r>
              <a:rPr lang="en-US" dirty="0" err="1">
                <a:latin typeface="Rockwell" charset="0"/>
              </a:rPr>
              <a:t>Technique</a:t>
            </a:r>
            <a:r>
              <a:rPr lang="en-US" baseline="30000" dirty="0" err="1">
                <a:latin typeface="Rockwell" charset="0"/>
              </a:rPr>
              <a:t>TM</a:t>
            </a:r>
            <a:r>
              <a:rPr lang="en-US" baseline="30000" dirty="0">
                <a:latin typeface="Rockwell" charset="0"/>
              </a:rPr>
              <a:t/>
            </a:r>
            <a:br>
              <a:rPr lang="en-US" baseline="30000" dirty="0">
                <a:latin typeface="Rockwel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434" y="2333298"/>
            <a:ext cx="8283466" cy="39330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38"/>
              </a:spcBef>
              <a:spcAft>
                <a:spcPts val="1425"/>
              </a:spcAft>
              <a:buClr>
                <a:schemeClr val="accent2"/>
              </a:buClr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>
                <a:ea typeface="Arial" charset="0"/>
                <a:cs typeface="Arial" charset="0"/>
              </a:rPr>
              <a:t>A Question Focus (Q-Focus)</a:t>
            </a:r>
          </a:p>
          <a:p>
            <a:pPr marL="800100" lvl="1" indent="-342900">
              <a:spcBef>
                <a:spcPts val="638"/>
              </a:spcBef>
              <a:spcAft>
                <a:spcPts val="1425"/>
              </a:spcAft>
              <a:buClr>
                <a:schemeClr val="accent2"/>
              </a:buClr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>
                <a:ea typeface="Arial" charset="0"/>
                <a:cs typeface="Arial" charset="0"/>
              </a:rPr>
              <a:t>Rules for Producing Questions</a:t>
            </a:r>
          </a:p>
          <a:p>
            <a:pPr marL="800100" lvl="1" indent="-342900">
              <a:spcBef>
                <a:spcPts val="638"/>
              </a:spcBef>
              <a:spcAft>
                <a:spcPts val="1425"/>
              </a:spcAft>
              <a:buClr>
                <a:schemeClr val="accent2"/>
              </a:buClr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>
                <a:ea typeface="Arial" charset="0"/>
                <a:cs typeface="Arial" charset="0"/>
              </a:rPr>
              <a:t>Producing Questions</a:t>
            </a:r>
          </a:p>
          <a:p>
            <a:pPr marL="800100" lvl="1" indent="-342900">
              <a:spcBef>
                <a:spcPts val="638"/>
              </a:spcBef>
              <a:spcAft>
                <a:spcPts val="1425"/>
              </a:spcAft>
              <a:buClr>
                <a:schemeClr val="accent2"/>
              </a:buClr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>
                <a:ea typeface="Arial" charset="0"/>
                <a:cs typeface="Arial" charset="0"/>
              </a:rPr>
              <a:t>Categorizing Questions-Open/Closed</a:t>
            </a:r>
          </a:p>
          <a:p>
            <a:pPr marL="800100" lvl="1" indent="-342900">
              <a:spcBef>
                <a:spcPts val="638"/>
              </a:spcBef>
              <a:spcAft>
                <a:spcPts val="1425"/>
              </a:spcAft>
              <a:buClr>
                <a:schemeClr val="accent2"/>
              </a:buClr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>
                <a:ea typeface="Arial" charset="0"/>
                <a:cs typeface="Arial" charset="0"/>
              </a:rPr>
              <a:t>Prioritizing Questions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>
                <a:schemeClr val="accent2"/>
              </a:buClr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>
                <a:ea typeface="Arial" charset="0"/>
                <a:cs typeface="Arial" charset="0"/>
              </a:rPr>
              <a:t>Next Steps</a:t>
            </a:r>
          </a:p>
          <a:p>
            <a:pPr>
              <a:spcBef>
                <a:spcPts val="638"/>
              </a:spcBef>
              <a:spcAft>
                <a:spcPts val="1425"/>
              </a:spcAft>
              <a:buClr>
                <a:schemeClr val="accent2"/>
              </a:buClr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800" b="1" dirty="0">
                <a:ea typeface="Arial" charset="0"/>
                <a:cs typeface="Arial" charset="0"/>
              </a:rPr>
              <a:t>Reflection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81" y="4311826"/>
            <a:ext cx="3458232" cy="24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524001" y="340604"/>
            <a:ext cx="8913813" cy="10058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>
                <a:latin typeface="Rockwell" charset="0"/>
              </a:rPr>
              <a:t>Rules for Producing Questions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991595" y="1619285"/>
            <a:ext cx="8371524" cy="488579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>
                <a:latin typeface="Rockwell" charset="0"/>
              </a:rPr>
              <a:t> </a:t>
            </a:r>
            <a:r>
              <a:rPr lang="en-US" sz="3000" b="1" dirty="0">
                <a:latin typeface="Rockwell" charset="0"/>
              </a:rPr>
              <a:t>Ask as many questions as you can.</a:t>
            </a:r>
          </a:p>
          <a:p>
            <a:pPr eaLnBrk="1" hangingPunct="1"/>
            <a:r>
              <a:rPr lang="en-US" sz="3000" b="1" dirty="0">
                <a:latin typeface="Rockwell" charset="0"/>
              </a:rPr>
              <a:t> Do not stop to answer, judge, or discuss.</a:t>
            </a:r>
          </a:p>
          <a:p>
            <a:pPr eaLnBrk="1" hangingPunct="1"/>
            <a:r>
              <a:rPr lang="en-US" sz="3000" b="1" dirty="0">
                <a:latin typeface="Rockwell" charset="0"/>
              </a:rPr>
              <a:t> Write down every question exactly as it was stated.</a:t>
            </a:r>
          </a:p>
          <a:p>
            <a:pPr eaLnBrk="1" hangingPunct="1"/>
            <a:r>
              <a:rPr lang="en-US" sz="3000" b="1" dirty="0">
                <a:latin typeface="Rockwell" charset="0"/>
              </a:rPr>
              <a:t> Change any statements into questions</a:t>
            </a:r>
            <a:r>
              <a:rPr lang="en-US" sz="3000" b="1" dirty="0">
                <a:latin typeface="Rockwell" charset="0"/>
              </a:rPr>
              <a:t>.</a:t>
            </a:r>
          </a:p>
          <a:p>
            <a:pPr eaLnBrk="1" hangingPunct="1"/>
            <a:endParaRPr lang="en-US" sz="3000" b="1" dirty="0">
              <a:latin typeface="Rockwell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en-US" sz="2400" b="1" dirty="0">
                <a:latin typeface="Rockwell" charset="0"/>
              </a:rPr>
              <a:t>Reference your handout for Question Formulation Technique.</a:t>
            </a:r>
            <a:endParaRPr lang="en-US" sz="2400" b="1" dirty="0"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recognize this man?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05" y="2674071"/>
            <a:ext cx="2540000" cy="28764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26" y="2674072"/>
            <a:ext cx="2403566" cy="2876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72" y="585216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524001" y="400816"/>
            <a:ext cx="8913813" cy="10058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>
                <a:latin typeface="Rockwell" charset="0"/>
              </a:rPr>
              <a:t>Categorizing Questions</a:t>
            </a:r>
            <a:r>
              <a:rPr lang="en-US" sz="4000" dirty="0">
                <a:latin typeface="Rockwell" charset="0"/>
              </a:rPr>
              <a:t>:</a:t>
            </a:r>
            <a:br>
              <a:rPr lang="en-US" sz="4000" dirty="0">
                <a:latin typeface="Rockwell" charset="0"/>
              </a:rPr>
            </a:br>
            <a:r>
              <a:rPr lang="en-US" sz="4000" dirty="0">
                <a:latin typeface="Rockwell" charset="0"/>
              </a:rPr>
              <a:t> Closed</a:t>
            </a:r>
            <a:r>
              <a:rPr lang="en-US" sz="4000" dirty="0">
                <a:latin typeface="Rockwell" charset="0"/>
              </a:rPr>
              <a:t>/Open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776249" y="1981201"/>
            <a:ext cx="8661565" cy="4144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000" b="1" u="sng" dirty="0">
                <a:latin typeface="Rockwell" charset="0"/>
              </a:rPr>
              <a:t>Definitions</a:t>
            </a:r>
            <a:r>
              <a:rPr lang="en-US" sz="3000" b="1" dirty="0">
                <a:latin typeface="Rockwell" charset="0"/>
              </a:rPr>
              <a:t>: </a:t>
            </a:r>
          </a:p>
          <a:p>
            <a:pPr lvl="1" eaLnBrk="1" hangingPunct="1">
              <a:defRPr/>
            </a:pPr>
            <a:r>
              <a:rPr lang="en-US" sz="2800" b="1" dirty="0">
                <a:latin typeface="Rockwell" charset="0"/>
              </a:rPr>
              <a:t>Closed</a:t>
            </a:r>
            <a:r>
              <a:rPr lang="en-US" sz="2800" b="1" dirty="0">
                <a:latin typeface="Rockwell" charset="0"/>
              </a:rPr>
              <a:t>-ended </a:t>
            </a:r>
            <a:r>
              <a:rPr lang="en-US" sz="2800" dirty="0">
                <a:latin typeface="Rockwell" charset="0"/>
              </a:rPr>
              <a:t>questions can be answered with a “yes” or  “no” or with a </a:t>
            </a:r>
            <a:r>
              <a:rPr lang="en-US" sz="2800" b="1" dirty="0">
                <a:latin typeface="Rockwell" charset="0"/>
              </a:rPr>
              <a:t>one-word </a:t>
            </a:r>
            <a:r>
              <a:rPr lang="en-US" sz="2800" dirty="0">
                <a:latin typeface="Rockwell" charset="0"/>
              </a:rPr>
              <a:t>answer.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>
                <a:latin typeface="Rockwell" charset="0"/>
              </a:rPr>
              <a:t>Open</a:t>
            </a:r>
            <a:r>
              <a:rPr lang="en-US" sz="2800" b="1" dirty="0">
                <a:latin typeface="Rockwell" charset="0"/>
              </a:rPr>
              <a:t>-ended</a:t>
            </a:r>
            <a:r>
              <a:rPr lang="en-US" sz="2800" dirty="0">
                <a:latin typeface="Rockwell" charset="0"/>
              </a:rPr>
              <a:t> questions require </a:t>
            </a:r>
            <a:endParaRPr lang="en-US" sz="2800" dirty="0">
              <a:latin typeface="Rockwell" charset="0"/>
            </a:endParaRPr>
          </a:p>
          <a:p>
            <a:pPr marL="2286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dirty="0">
                <a:latin typeface="Rockwell" charset="0"/>
              </a:rPr>
              <a:t>     more </a:t>
            </a:r>
            <a:r>
              <a:rPr lang="en-US" sz="2800" b="1" dirty="0">
                <a:latin typeface="Rockwell" charset="0"/>
              </a:rPr>
              <a:t>explanation</a:t>
            </a:r>
            <a:r>
              <a:rPr lang="en-US" sz="2800" dirty="0">
                <a:latin typeface="Rockwell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000" u="sng" dirty="0">
                <a:latin typeface="Rockwell" charset="0"/>
              </a:rPr>
              <a:t>Directions</a:t>
            </a:r>
            <a:r>
              <a:rPr lang="en-US" sz="3000" dirty="0">
                <a:latin typeface="Rockwell" charset="0"/>
              </a:rPr>
              <a:t>: Identify </a:t>
            </a:r>
            <a:r>
              <a:rPr lang="en-US" sz="3000" dirty="0">
                <a:latin typeface="Rockwell" charset="0"/>
              </a:rPr>
              <a:t>your questions as </a:t>
            </a:r>
            <a:r>
              <a:rPr lang="en-US" sz="3000" dirty="0">
                <a:latin typeface="Rockwell" charset="0"/>
              </a:rPr>
              <a:t>closed</a:t>
            </a:r>
            <a:r>
              <a:rPr lang="en-US" sz="3000" dirty="0">
                <a:latin typeface="Rockwell" charset="0"/>
              </a:rPr>
              <a:t>-ended or open-ended by </a:t>
            </a:r>
            <a:r>
              <a:rPr lang="en-US" sz="3000" b="1" dirty="0">
                <a:latin typeface="Rockwell" charset="0"/>
              </a:rPr>
              <a:t>marking </a:t>
            </a:r>
            <a:r>
              <a:rPr lang="en-US" sz="3000" b="1" dirty="0">
                <a:latin typeface="Rockwell" charset="0"/>
              </a:rPr>
              <a:t>them </a:t>
            </a:r>
            <a:r>
              <a:rPr lang="en-US" sz="3000" dirty="0">
                <a:latin typeface="Rockwell" charset="0"/>
              </a:rPr>
              <a:t>with a </a:t>
            </a:r>
            <a:r>
              <a:rPr lang="en-US" sz="3000" b="1" dirty="0">
                <a:latin typeface="Rockwell" charset="0"/>
              </a:rPr>
              <a:t>“C”</a:t>
            </a:r>
            <a:r>
              <a:rPr lang="en-US" sz="3000" dirty="0">
                <a:latin typeface="Rockwell" charset="0"/>
              </a:rPr>
              <a:t> or an </a:t>
            </a:r>
            <a:r>
              <a:rPr lang="en-US" sz="3000" b="1" dirty="0">
                <a:latin typeface="Rockwell" charset="0"/>
              </a:rPr>
              <a:t>“O”</a:t>
            </a:r>
            <a:r>
              <a:rPr lang="en-US" sz="3000" dirty="0">
                <a:latin typeface="Rockwel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4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begin writing questions Remember open and closed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381250"/>
            <a:ext cx="9720071" cy="4114800"/>
          </a:xfrm>
        </p:spPr>
      </p:pic>
    </p:spTree>
    <p:extLst>
      <p:ext uri="{BB962C8B-B14F-4D97-AF65-F5344CB8AC3E}">
        <p14:creationId xmlns:p14="http://schemas.microsoft.com/office/powerpoint/2010/main" val="37241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video use Anchoring Sheet for questions</a:t>
            </a:r>
            <a:endParaRPr lang="en-US" dirty="0"/>
          </a:p>
        </p:txBody>
      </p:sp>
      <p:pic>
        <p:nvPicPr>
          <p:cNvPr id="4" name="_JRGW_YFY4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8863" y="30114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666</TotalTime>
  <Words>518</Words>
  <Application>Microsoft Office PowerPoint</Application>
  <PresentationFormat>Widescreen</PresentationFormat>
  <Paragraphs>73</Paragraphs>
  <Slides>16</Slides>
  <Notes>4</Notes>
  <HiddenSlides>1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Rockwell</vt:lpstr>
      <vt:lpstr>Tw Cen MT</vt:lpstr>
      <vt:lpstr>Tw Cen MT Condensed</vt:lpstr>
      <vt:lpstr>Wingdings</vt:lpstr>
      <vt:lpstr>Wingdings 3</vt:lpstr>
      <vt:lpstr>Integral</vt:lpstr>
      <vt:lpstr>Using questioning with accountable talk in the social studies classroom</vt:lpstr>
      <vt:lpstr>Targets</vt:lpstr>
      <vt:lpstr>C3Framework Reading Standard 1</vt:lpstr>
      <vt:lpstr> Components of the Question Formulation TechniqueTM </vt:lpstr>
      <vt:lpstr>Rules for Producing Questions</vt:lpstr>
      <vt:lpstr>Do you recognize this man?</vt:lpstr>
      <vt:lpstr>Categorizing Questions:  Closed/Open</vt:lpstr>
      <vt:lpstr>Let’s begin writing questions Remember open and closed</vt:lpstr>
      <vt:lpstr>Watch the video use Anchoring Sheet for questions</vt:lpstr>
      <vt:lpstr>Close Reading of Primary Source </vt:lpstr>
      <vt:lpstr>Prioritizing Questions </vt:lpstr>
      <vt:lpstr>REFLECTION </vt:lpstr>
      <vt:lpstr>Accountable Talk</vt:lpstr>
      <vt:lpstr>PowerPoint Presentation</vt:lpstr>
      <vt:lpstr>Let’s Give a Try</vt:lpstr>
      <vt:lpstr>Points to remember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questioning with accountable talk</dc:title>
  <dc:creator>Mary McCloud</dc:creator>
  <cp:lastModifiedBy>Mary McCloud</cp:lastModifiedBy>
  <cp:revision>16</cp:revision>
  <dcterms:created xsi:type="dcterms:W3CDTF">2014-10-27T01:57:39Z</dcterms:created>
  <dcterms:modified xsi:type="dcterms:W3CDTF">2014-10-28T03:30:10Z</dcterms:modified>
</cp:coreProperties>
</file>